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2"/>
  </p:notesMasterIdLst>
  <p:sldIdLst>
    <p:sldId id="256" r:id="rId2"/>
    <p:sldId id="260" r:id="rId3"/>
    <p:sldId id="262" r:id="rId4"/>
    <p:sldId id="263" r:id="rId5"/>
    <p:sldId id="297" r:id="rId6"/>
    <p:sldId id="306" r:id="rId7"/>
    <p:sldId id="298" r:id="rId8"/>
    <p:sldId id="271" r:id="rId9"/>
    <p:sldId id="288" r:id="rId10"/>
    <p:sldId id="292" r:id="rId11"/>
    <p:sldId id="305" r:id="rId12"/>
    <p:sldId id="309" r:id="rId13"/>
    <p:sldId id="301" r:id="rId14"/>
    <p:sldId id="307" r:id="rId15"/>
    <p:sldId id="268" r:id="rId16"/>
    <p:sldId id="316" r:id="rId17"/>
    <p:sldId id="270" r:id="rId18"/>
    <p:sldId id="272" r:id="rId19"/>
    <p:sldId id="273" r:id="rId20"/>
    <p:sldId id="274" r:id="rId21"/>
    <p:sldId id="275" r:id="rId22"/>
    <p:sldId id="276" r:id="rId23"/>
    <p:sldId id="278" r:id="rId24"/>
    <p:sldId id="279" r:id="rId25"/>
    <p:sldId id="281" r:id="rId26"/>
    <p:sldId id="285" r:id="rId27"/>
    <p:sldId id="287" r:id="rId28"/>
    <p:sldId id="289" r:id="rId29"/>
    <p:sldId id="294" r:id="rId30"/>
    <p:sldId id="303" r:id="rId31"/>
    <p:sldId id="311" r:id="rId32"/>
    <p:sldId id="310" r:id="rId33"/>
    <p:sldId id="312" r:id="rId34"/>
    <p:sldId id="313" r:id="rId35"/>
    <p:sldId id="308" r:id="rId36"/>
    <p:sldId id="317" r:id="rId37"/>
    <p:sldId id="314" r:id="rId38"/>
    <p:sldId id="318" r:id="rId39"/>
    <p:sldId id="315" r:id="rId40"/>
    <p:sldId id="319" r:id="rId41"/>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487" autoAdjust="0"/>
    <p:restoredTop sz="94660"/>
  </p:normalViewPr>
  <p:slideViewPr>
    <p:cSldViewPr>
      <p:cViewPr varScale="1">
        <p:scale>
          <a:sx n="68" d="100"/>
          <a:sy n="68" d="100"/>
        </p:scale>
        <p:origin x="-1440"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D02B0BE-57BE-4B8E-AC45-A8AF822E5F95}" type="datetimeFigureOut">
              <a:rPr lang="ru-RU" smtClean="0"/>
              <a:pPr/>
              <a:t>30.11.2015</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4253B45-D0D3-4B71-9C97-7B37D4405B00}"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ru.wikipedia.org/wiki/5_%D0%BC%D0%B0%D1%8F" TargetMode="External"/><Relationship Id="rId2" Type="http://schemas.openxmlformats.org/officeDocument/2006/relationships/slide" Target="../slides/slide21.xml"/><Relationship Id="rId1" Type="http://schemas.openxmlformats.org/officeDocument/2006/relationships/notesMaster" Target="../notesMasters/notesMaster1.xml"/><Relationship Id="rId5" Type="http://schemas.openxmlformats.org/officeDocument/2006/relationships/hyperlink" Target="http://ru.wikipedia.org/wiki/%D0%93%D1%8E%D0%B9%D1%81" TargetMode="External"/><Relationship Id="rId4" Type="http://schemas.openxmlformats.org/officeDocument/2006/relationships/hyperlink" Target="http://ru.wikipedia.org/wiki/1634_%D0%B3%D0%BE%D0%B4" TargetMode="Externa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Сюжет обеспечивает коммуникативно  психологическую адаптацию младших школьников к новому языковому миру для преодоления в дальнейшем психологического барьера и использования иностранного языка как средства общения</a:t>
            </a:r>
          </a:p>
          <a:p>
            <a:endParaRPr lang="ru-RU" dirty="0" smtClean="0"/>
          </a:p>
          <a:p>
            <a:r>
              <a:rPr lang="ru-RU" dirty="0" smtClean="0"/>
              <a:t>Однако культура иногда выступает не только как средство объединения, идентификации, но и как орудие разобщения людей. Например, в средневековой России иностранца сначала называли немец, то есть "немой", не владеющий языком, затем иностранного гостя стали именовать чужеземец, то есть "чужой среди своих". И, наконец, когда национальное сознание позволило сгладить это противопоставление "свои-чужие", появился иностранец. </a:t>
            </a:r>
            <a:endParaRPr lang="ru-RU" dirty="0"/>
          </a:p>
        </p:txBody>
      </p:sp>
      <p:sp>
        <p:nvSpPr>
          <p:cNvPr id="4" name="Номер слайда 3"/>
          <p:cNvSpPr>
            <a:spLocks noGrp="1"/>
          </p:cNvSpPr>
          <p:nvPr>
            <p:ph type="sldNum" sz="quarter" idx="10"/>
          </p:nvPr>
        </p:nvSpPr>
        <p:spPr/>
        <p:txBody>
          <a:bodyPr/>
          <a:lstStyle/>
          <a:p>
            <a:fld id="{E6112DBD-7BBE-664B-9AAA-7FD99D409A6D}" type="slidenum">
              <a:rPr lang="ru-RU" smtClean="0"/>
              <a:pPr/>
              <a:t>8</a:t>
            </a:fld>
            <a:endParaRPr lang="ru-RU"/>
          </a:p>
        </p:txBody>
      </p:sp>
    </p:spTree>
    <p:extLst>
      <p:ext uri="{BB962C8B-B14F-4D97-AF65-F5344CB8AC3E}">
        <p14:creationId xmlns:p14="http://schemas.microsoft.com/office/powerpoint/2010/main" xmlns="" val="15221940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приобщение к культурным ценностям другого народа через произведения детского фольклора</a:t>
            </a:r>
            <a:endParaRPr lang="ru-RU" dirty="0"/>
          </a:p>
        </p:txBody>
      </p:sp>
      <p:sp>
        <p:nvSpPr>
          <p:cNvPr id="4" name="Номер слайда 3"/>
          <p:cNvSpPr>
            <a:spLocks noGrp="1"/>
          </p:cNvSpPr>
          <p:nvPr>
            <p:ph type="sldNum" sz="quarter" idx="10"/>
          </p:nvPr>
        </p:nvSpPr>
        <p:spPr/>
        <p:txBody>
          <a:bodyPr/>
          <a:lstStyle/>
          <a:p>
            <a:fld id="{E6112DBD-7BBE-664B-9AAA-7FD99D409A6D}" type="slidenum">
              <a:rPr lang="ru-RU" smtClean="0"/>
              <a:pPr/>
              <a:t>25</a:t>
            </a:fld>
            <a:endParaRPr lang="ru-RU"/>
          </a:p>
        </p:txBody>
      </p:sp>
    </p:spTree>
    <p:extLst>
      <p:ext uri="{BB962C8B-B14F-4D97-AF65-F5344CB8AC3E}">
        <p14:creationId xmlns:p14="http://schemas.microsoft.com/office/powerpoint/2010/main" xmlns="" val="16503983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приобщение к культурным ценностям другого народа,</a:t>
            </a:r>
            <a:r>
              <a:rPr lang="ru-RU" baseline="0" dirty="0" smtClean="0"/>
              <a:t> знакомство с известными людьми, персонажами англоязычного мира</a:t>
            </a:r>
            <a:endParaRPr lang="ru-RU" dirty="0"/>
          </a:p>
        </p:txBody>
      </p:sp>
      <p:sp>
        <p:nvSpPr>
          <p:cNvPr id="4" name="Номер слайда 3"/>
          <p:cNvSpPr>
            <a:spLocks noGrp="1"/>
          </p:cNvSpPr>
          <p:nvPr>
            <p:ph type="sldNum" sz="quarter" idx="10"/>
          </p:nvPr>
        </p:nvSpPr>
        <p:spPr/>
        <p:txBody>
          <a:bodyPr/>
          <a:lstStyle/>
          <a:p>
            <a:fld id="{E6112DBD-7BBE-664B-9AAA-7FD99D409A6D}" type="slidenum">
              <a:rPr lang="ru-RU" smtClean="0"/>
              <a:pPr/>
              <a:t>26</a:t>
            </a:fld>
            <a:endParaRPr lang="ru-RU"/>
          </a:p>
        </p:txBody>
      </p:sp>
    </p:spTree>
    <p:extLst>
      <p:ext uri="{BB962C8B-B14F-4D97-AF65-F5344CB8AC3E}">
        <p14:creationId xmlns:p14="http://schemas.microsoft.com/office/powerpoint/2010/main" xmlns="" val="373022450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формирование представлений об иностранном языке как средстве общения, позволяющем добиваться взаимопонимания с людьми, говорящими/пишущими на иностранном языке, узнавать новое через звучащие и письменные тексты;</a:t>
            </a:r>
            <a:endParaRPr lang="ru-RU" dirty="0"/>
          </a:p>
        </p:txBody>
      </p:sp>
      <p:sp>
        <p:nvSpPr>
          <p:cNvPr id="4" name="Номер слайда 3"/>
          <p:cNvSpPr>
            <a:spLocks noGrp="1"/>
          </p:cNvSpPr>
          <p:nvPr>
            <p:ph type="sldNum" sz="quarter" idx="10"/>
          </p:nvPr>
        </p:nvSpPr>
        <p:spPr/>
        <p:txBody>
          <a:bodyPr/>
          <a:lstStyle/>
          <a:p>
            <a:fld id="{E6112DBD-7BBE-664B-9AAA-7FD99D409A6D}" type="slidenum">
              <a:rPr lang="ru-RU" smtClean="0"/>
              <a:pPr/>
              <a:t>27</a:t>
            </a:fld>
            <a:endParaRPr lang="ru-RU"/>
          </a:p>
        </p:txBody>
      </p:sp>
    </p:spTree>
    <p:extLst>
      <p:ext uri="{BB962C8B-B14F-4D97-AF65-F5344CB8AC3E}">
        <p14:creationId xmlns:p14="http://schemas.microsoft.com/office/powerpoint/2010/main" xmlns="" val="310684132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ru-RU" dirty="0" smtClean="0"/>
              <a:t>расширение общего лингвистического кругозора младшего школьника;</a:t>
            </a:r>
            <a:br>
              <a:rPr lang="ru-RU" dirty="0" smtClean="0"/>
            </a:br>
            <a:r>
              <a:rPr lang="ru-RU" dirty="0" smtClean="0"/>
              <a:t/>
            </a:r>
            <a:br>
              <a:rPr lang="ru-RU" dirty="0" smtClean="0"/>
            </a:br>
            <a:r>
              <a:rPr lang="ru-RU" dirty="0" smtClean="0"/>
              <a:t>развитие познавательной, эмоциональной  сфер младшего школьника; формирование мотивации к изучению иностранного языка;</a:t>
            </a:r>
          </a:p>
          <a:p>
            <a:endParaRPr lang="ru-RU" dirty="0"/>
          </a:p>
        </p:txBody>
      </p:sp>
      <p:sp>
        <p:nvSpPr>
          <p:cNvPr id="4" name="Номер слайда 3"/>
          <p:cNvSpPr>
            <a:spLocks noGrp="1"/>
          </p:cNvSpPr>
          <p:nvPr>
            <p:ph type="sldNum" sz="quarter" idx="10"/>
          </p:nvPr>
        </p:nvSpPr>
        <p:spPr/>
        <p:txBody>
          <a:bodyPr/>
          <a:lstStyle/>
          <a:p>
            <a:fld id="{E6112DBD-7BBE-664B-9AAA-7FD99D409A6D}" type="slidenum">
              <a:rPr lang="ru-RU" smtClean="0"/>
              <a:pPr/>
              <a:t>28</a:t>
            </a:fld>
            <a:endParaRPr lang="ru-RU"/>
          </a:p>
        </p:txBody>
      </p:sp>
    </p:spTree>
    <p:extLst>
      <p:ext uri="{BB962C8B-B14F-4D97-AF65-F5344CB8AC3E}">
        <p14:creationId xmlns:p14="http://schemas.microsoft.com/office/powerpoint/2010/main" xmlns="" val="191699362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Личностные результаты:</a:t>
            </a:r>
            <a:r>
              <a:rPr lang="ru-RU" baseline="0" dirty="0" smtClean="0"/>
              <a:t> формирование основ российской гражданской идентичности.</a:t>
            </a:r>
          </a:p>
          <a:p>
            <a:endParaRPr lang="ru-RU" dirty="0"/>
          </a:p>
        </p:txBody>
      </p:sp>
      <p:sp>
        <p:nvSpPr>
          <p:cNvPr id="4" name="Номер слайда 3"/>
          <p:cNvSpPr>
            <a:spLocks noGrp="1"/>
          </p:cNvSpPr>
          <p:nvPr>
            <p:ph type="sldNum" sz="quarter" idx="10"/>
          </p:nvPr>
        </p:nvSpPr>
        <p:spPr/>
        <p:txBody>
          <a:bodyPr/>
          <a:lstStyle/>
          <a:p>
            <a:fld id="{E6112DBD-7BBE-664B-9AAA-7FD99D409A6D}" type="slidenum">
              <a:rPr lang="ru-RU" smtClean="0"/>
              <a:pPr/>
              <a:t>29</a:t>
            </a:fld>
            <a:endParaRPr lang="ru-RU"/>
          </a:p>
        </p:txBody>
      </p:sp>
    </p:spTree>
    <p:extLst>
      <p:ext uri="{BB962C8B-B14F-4D97-AF65-F5344CB8AC3E}">
        <p14:creationId xmlns:p14="http://schemas.microsoft.com/office/powerpoint/2010/main" xmlns="" val="139069014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268045D-7B29-4C23-8351-05418E78A25F}" type="slidenum">
              <a:rPr lang="en-US"/>
              <a:pPr/>
              <a:t>33</a:t>
            </a:fld>
            <a:endParaRPr lang="en-US"/>
          </a:p>
        </p:txBody>
      </p:sp>
      <p:sp>
        <p:nvSpPr>
          <p:cNvPr id="110594" name="Rectangle 2"/>
          <p:cNvSpPr>
            <a:spLocks noGrp="1" noRot="1" noChangeAspect="1" noChangeArrowheads="1" noTextEdit="1"/>
          </p:cNvSpPr>
          <p:nvPr>
            <p:ph type="sldImg"/>
          </p:nvPr>
        </p:nvSpPr>
        <p:spPr>
          <a:ln/>
        </p:spPr>
      </p:sp>
      <p:sp>
        <p:nvSpPr>
          <p:cNvPr id="110595" name="Rectangle 3"/>
          <p:cNvSpPr>
            <a:spLocks noGrp="1" noChangeArrowheads="1"/>
          </p:cNvSpPr>
          <p:nvPr>
            <p:ph type="body" idx="1"/>
          </p:nvPr>
        </p:nvSpPr>
        <p:spPr/>
        <p:txBody>
          <a:bodyPr/>
          <a:lstStyle/>
          <a:p>
            <a:endParaRPr lang="ru-RU"/>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268045D-7B29-4C23-8351-05418E78A25F}" type="slidenum">
              <a:rPr lang="en-US"/>
              <a:pPr/>
              <a:t>34</a:t>
            </a:fld>
            <a:endParaRPr lang="en-US"/>
          </a:p>
        </p:txBody>
      </p:sp>
      <p:sp>
        <p:nvSpPr>
          <p:cNvPr id="110594" name="Rectangle 2"/>
          <p:cNvSpPr>
            <a:spLocks noGrp="1" noRot="1" noChangeAspect="1" noChangeArrowheads="1" noTextEdit="1"/>
          </p:cNvSpPr>
          <p:nvPr>
            <p:ph type="sldImg"/>
          </p:nvPr>
        </p:nvSpPr>
        <p:spPr>
          <a:ln/>
        </p:spPr>
      </p:sp>
      <p:sp>
        <p:nvSpPr>
          <p:cNvPr id="110595" name="Rectangle 3"/>
          <p:cNvSpPr>
            <a:spLocks noGrp="1" noChangeArrowheads="1"/>
          </p:cNvSpPr>
          <p:nvPr>
            <p:ph type="body" idx="1"/>
          </p:nvPr>
        </p:nvSpPr>
        <p:spPr/>
        <p:txBody>
          <a:bodyPr/>
          <a:lstStyle/>
          <a:p>
            <a:endParaRPr lang="ru-RU"/>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268045D-7B29-4C23-8351-05418E78A25F}" type="slidenum">
              <a:rPr lang="en-US"/>
              <a:pPr/>
              <a:t>37</a:t>
            </a:fld>
            <a:endParaRPr lang="en-US"/>
          </a:p>
        </p:txBody>
      </p:sp>
      <p:sp>
        <p:nvSpPr>
          <p:cNvPr id="110594" name="Rectangle 2"/>
          <p:cNvSpPr>
            <a:spLocks noGrp="1" noRot="1" noChangeAspect="1" noChangeArrowheads="1" noTextEdit="1"/>
          </p:cNvSpPr>
          <p:nvPr>
            <p:ph type="sldImg"/>
          </p:nvPr>
        </p:nvSpPr>
        <p:spPr>
          <a:ln/>
        </p:spPr>
      </p:sp>
      <p:sp>
        <p:nvSpPr>
          <p:cNvPr id="110595" name="Rectangle 3"/>
          <p:cNvSpPr>
            <a:spLocks noGrp="1" noChangeArrowheads="1"/>
          </p:cNvSpPr>
          <p:nvPr>
            <p:ph type="body" idx="1"/>
          </p:nvPr>
        </p:nvSpPr>
        <p:spPr/>
        <p:txBody>
          <a:bodyPr/>
          <a:lstStyle/>
          <a:p>
            <a:endParaRPr lang="ru-RU"/>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268045D-7B29-4C23-8351-05418E78A25F}" type="slidenum">
              <a:rPr lang="en-US"/>
              <a:pPr/>
              <a:t>39</a:t>
            </a:fld>
            <a:endParaRPr lang="en-US"/>
          </a:p>
        </p:txBody>
      </p:sp>
      <p:sp>
        <p:nvSpPr>
          <p:cNvPr id="110594" name="Rectangle 2"/>
          <p:cNvSpPr>
            <a:spLocks noGrp="1" noRot="1" noChangeAspect="1" noChangeArrowheads="1" noTextEdit="1"/>
          </p:cNvSpPr>
          <p:nvPr>
            <p:ph type="sldImg"/>
          </p:nvPr>
        </p:nvSpPr>
        <p:spPr>
          <a:ln/>
        </p:spPr>
      </p:sp>
      <p:sp>
        <p:nvSpPr>
          <p:cNvPr id="110595" name="Rectangle 3"/>
          <p:cNvSpPr>
            <a:spLocks noGrp="1" noChangeArrowheads="1"/>
          </p:cNvSpPr>
          <p:nvPr>
            <p:ph type="body" idx="1"/>
          </p:nvPr>
        </p:nvSpPr>
        <p:spPr/>
        <p:txBody>
          <a:bodyPr/>
          <a:lstStyle/>
          <a:p>
            <a:endParaRPr lang="ru-RU"/>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ru-RU" dirty="0" smtClean="0"/>
              <a:t>расширение общего лингвистического кругозора младшего школьника;</a:t>
            </a:r>
            <a:br>
              <a:rPr lang="ru-RU" dirty="0" smtClean="0"/>
            </a:br>
            <a:r>
              <a:rPr lang="ru-RU" dirty="0" smtClean="0"/>
              <a:t/>
            </a:r>
            <a:br>
              <a:rPr lang="ru-RU" dirty="0" smtClean="0"/>
            </a:br>
            <a:r>
              <a:rPr lang="ru-RU" dirty="0" smtClean="0"/>
              <a:t>развитие познавательной, эмоциональной и волевой сфер младшего школьника; формирование мотивации к изучению иностранного языка;</a:t>
            </a:r>
          </a:p>
          <a:p>
            <a:endParaRPr lang="ru-RU" dirty="0"/>
          </a:p>
        </p:txBody>
      </p:sp>
      <p:sp>
        <p:nvSpPr>
          <p:cNvPr id="4" name="Номер слайда 3"/>
          <p:cNvSpPr>
            <a:spLocks noGrp="1"/>
          </p:cNvSpPr>
          <p:nvPr>
            <p:ph type="sldNum" sz="quarter" idx="10"/>
          </p:nvPr>
        </p:nvSpPr>
        <p:spPr/>
        <p:txBody>
          <a:bodyPr/>
          <a:lstStyle/>
          <a:p>
            <a:fld id="{E6112DBD-7BBE-664B-9AAA-7FD99D409A6D}" type="slidenum">
              <a:rPr lang="ru-RU" smtClean="0"/>
              <a:pPr/>
              <a:t>9</a:t>
            </a:fld>
            <a:endParaRPr lang="ru-RU"/>
          </a:p>
        </p:txBody>
      </p:sp>
    </p:spTree>
    <p:extLst>
      <p:ext uri="{BB962C8B-B14F-4D97-AF65-F5344CB8AC3E}">
        <p14:creationId xmlns:p14="http://schemas.microsoft.com/office/powerpoint/2010/main" xmlns="" val="32348542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Сюжет обеспечивает коммуникативно  психологическую адаптацию младших школьников к новому языковому миру для преодоления в дальнейшем психологического барьера и использования иностранного языка как средства общения</a:t>
            </a:r>
          </a:p>
          <a:p>
            <a:endParaRPr lang="ru-RU" dirty="0" smtClean="0"/>
          </a:p>
          <a:p>
            <a:r>
              <a:rPr lang="ru-RU" dirty="0" smtClean="0"/>
              <a:t>Однако культура иногда выступает не только как средство объединения, идентификации, но и как орудие разобщения людей. Например, в средневековой России иностранца сначала называли немец, то есть "немой", не владеющий языком, затем иностранного гостя стали именовать чужеземец, то есть "чужой среди своих". И, наконец, когда национальное сознание позволило сгладить это противопоставление "свои-чужие", появился иностранец. </a:t>
            </a:r>
            <a:endParaRPr lang="ru-RU" dirty="0"/>
          </a:p>
        </p:txBody>
      </p:sp>
      <p:sp>
        <p:nvSpPr>
          <p:cNvPr id="4" name="Номер слайда 3"/>
          <p:cNvSpPr>
            <a:spLocks noGrp="1"/>
          </p:cNvSpPr>
          <p:nvPr>
            <p:ph type="sldNum" sz="quarter" idx="10"/>
          </p:nvPr>
        </p:nvSpPr>
        <p:spPr/>
        <p:txBody>
          <a:bodyPr/>
          <a:lstStyle/>
          <a:p>
            <a:fld id="{E6112DBD-7BBE-664B-9AAA-7FD99D409A6D}" type="slidenum">
              <a:rPr lang="ru-RU" smtClean="0"/>
              <a:pPr/>
              <a:t>17</a:t>
            </a:fld>
            <a:endParaRPr lang="ru-RU"/>
          </a:p>
        </p:txBody>
      </p:sp>
    </p:spTree>
    <p:extLst>
      <p:ext uri="{BB962C8B-B14F-4D97-AF65-F5344CB8AC3E}">
        <p14:creationId xmlns:p14="http://schemas.microsoft.com/office/powerpoint/2010/main" xmlns="" val="15221940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Фоновая лексика, реалии.</a:t>
            </a:r>
            <a:endParaRPr lang="ru-RU" dirty="0"/>
          </a:p>
        </p:txBody>
      </p:sp>
      <p:sp>
        <p:nvSpPr>
          <p:cNvPr id="4" name="Номер слайда 3"/>
          <p:cNvSpPr>
            <a:spLocks noGrp="1"/>
          </p:cNvSpPr>
          <p:nvPr>
            <p:ph type="sldNum" sz="quarter" idx="10"/>
          </p:nvPr>
        </p:nvSpPr>
        <p:spPr/>
        <p:txBody>
          <a:bodyPr/>
          <a:lstStyle/>
          <a:p>
            <a:fld id="{E6112DBD-7BBE-664B-9AAA-7FD99D409A6D}" type="slidenum">
              <a:rPr lang="ru-RU" smtClean="0"/>
              <a:pPr/>
              <a:t>18</a:t>
            </a:fld>
            <a:endParaRPr lang="ru-RU"/>
          </a:p>
        </p:txBody>
      </p:sp>
    </p:spTree>
    <p:extLst>
      <p:ext uri="{BB962C8B-B14F-4D97-AF65-F5344CB8AC3E}">
        <p14:creationId xmlns:p14="http://schemas.microsoft.com/office/powerpoint/2010/main" xmlns="" val="27885922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ru-RU" dirty="0" smtClean="0"/>
              <a:t>умение сравнивать языковые явления родного и иностранного языков на уровне отдельных звуков, букв, слов, словосочетаний, простых предложений;</a:t>
            </a:r>
          </a:p>
          <a:p>
            <a:endParaRPr lang="ru-RU" dirty="0"/>
          </a:p>
        </p:txBody>
      </p:sp>
      <p:sp>
        <p:nvSpPr>
          <p:cNvPr id="4" name="Номер слайда 3"/>
          <p:cNvSpPr>
            <a:spLocks noGrp="1"/>
          </p:cNvSpPr>
          <p:nvPr>
            <p:ph type="sldNum" sz="quarter" idx="10"/>
          </p:nvPr>
        </p:nvSpPr>
        <p:spPr/>
        <p:txBody>
          <a:bodyPr/>
          <a:lstStyle/>
          <a:p>
            <a:fld id="{E6112DBD-7BBE-664B-9AAA-7FD99D409A6D}" type="slidenum">
              <a:rPr lang="ru-RU" smtClean="0"/>
              <a:pPr/>
              <a:t>19</a:t>
            </a:fld>
            <a:endParaRPr lang="ru-RU"/>
          </a:p>
        </p:txBody>
      </p:sp>
    </p:spTree>
    <p:extLst>
      <p:ext uri="{BB962C8B-B14F-4D97-AF65-F5344CB8AC3E}">
        <p14:creationId xmlns:p14="http://schemas.microsoft.com/office/powerpoint/2010/main" xmlns="" val="38853632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ru-RU" dirty="0" smtClean="0"/>
              <a:t>умение сравнивать языковые явления родного и иностранного языков на уровне отдельных звуков, букв, слов, словосочетаний, простых предложений;</a:t>
            </a:r>
          </a:p>
          <a:p>
            <a:endParaRPr lang="ru-RU" dirty="0"/>
          </a:p>
        </p:txBody>
      </p:sp>
      <p:sp>
        <p:nvSpPr>
          <p:cNvPr id="4" name="Номер слайда 3"/>
          <p:cNvSpPr>
            <a:spLocks noGrp="1"/>
          </p:cNvSpPr>
          <p:nvPr>
            <p:ph type="sldNum" sz="quarter" idx="10"/>
          </p:nvPr>
        </p:nvSpPr>
        <p:spPr/>
        <p:txBody>
          <a:bodyPr/>
          <a:lstStyle/>
          <a:p>
            <a:fld id="{E6112DBD-7BBE-664B-9AAA-7FD99D409A6D}" type="slidenum">
              <a:rPr lang="ru-RU" smtClean="0">
                <a:solidFill>
                  <a:prstClr val="black"/>
                </a:solidFill>
              </a:rPr>
              <a:pPr/>
              <a:t>20</a:t>
            </a:fld>
            <a:endParaRPr lang="ru-RU">
              <a:solidFill>
                <a:prstClr val="black"/>
              </a:solidFill>
            </a:endParaRPr>
          </a:p>
        </p:txBody>
      </p:sp>
    </p:spTree>
    <p:extLst>
      <p:ext uri="{BB962C8B-B14F-4D97-AF65-F5344CB8AC3E}">
        <p14:creationId xmlns:p14="http://schemas.microsoft.com/office/powerpoint/2010/main" xmlns="" val="15855185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Первоначально флаг использовался только на море как военными, так и торговыми кораблями обеих стран. </a:t>
            </a:r>
            <a:r>
              <a:rPr lang="ru-RU" dirty="0" smtClean="0">
                <a:hlinkClick r:id="rId3" tooltip="5 мая"/>
              </a:rPr>
              <a:t>5 мая</a:t>
            </a:r>
            <a:r>
              <a:rPr lang="ru-RU" dirty="0" smtClean="0"/>
              <a:t> </a:t>
            </a:r>
            <a:r>
              <a:rPr lang="ru-RU" dirty="0" smtClean="0">
                <a:hlinkClick r:id="rId4" tooltip="1634 год"/>
              </a:rPr>
              <a:t>1634 года</a:t>
            </a:r>
            <a:r>
              <a:rPr lang="ru-RU" dirty="0" smtClean="0"/>
              <a:t> его было предписано использовать только военным судам в качестве </a:t>
            </a:r>
            <a:r>
              <a:rPr lang="ru-RU" dirty="0" smtClean="0">
                <a:hlinkClick r:id="rId5" tooltip="Гюйс"/>
              </a:rPr>
              <a:t>гюйса</a:t>
            </a:r>
            <a:r>
              <a:rPr lang="ru-RU" dirty="0" smtClean="0"/>
              <a:t> (отсюда и его обиходное наименование «</a:t>
            </a:r>
            <a:r>
              <a:rPr lang="ru-RU" dirty="0" err="1" smtClean="0"/>
              <a:t>Юнион</a:t>
            </a:r>
            <a:r>
              <a:rPr lang="ru-RU" dirty="0" smtClean="0"/>
              <a:t> Джек» — </a:t>
            </a:r>
            <a:r>
              <a:rPr lang="ru-RU" i="1" dirty="0" smtClean="0"/>
              <a:t>«</a:t>
            </a:r>
            <a:r>
              <a:rPr lang="ru-RU" i="1" dirty="0" err="1" smtClean="0"/>
              <a:t>Jack</a:t>
            </a:r>
            <a:r>
              <a:rPr lang="ru-RU" i="1" dirty="0" smtClean="0"/>
              <a:t>»</a:t>
            </a:r>
            <a:r>
              <a:rPr lang="ru-RU" dirty="0" smtClean="0"/>
              <a:t> по-английски — носовой флаг корабля или судна), в то время как торговые суда должны были поднимать флаги святого Георга (английские) или святого Андрея (шотландские). При этом наземные войска продолжали использовать знамёна своих стран</a:t>
            </a:r>
          </a:p>
          <a:p>
            <a:r>
              <a:rPr lang="en-US" sz="1200" kern="1200" dirty="0" smtClean="0">
                <a:solidFill>
                  <a:schemeClr val="tx1"/>
                </a:solidFill>
                <a:effectLst/>
                <a:latin typeface="+mn-lt"/>
                <a:ea typeface="+mn-ea"/>
                <a:cs typeface="+mn-cs"/>
              </a:rPr>
              <a:t>У </a:t>
            </a:r>
            <a:r>
              <a:rPr lang="en-US" sz="1200" kern="1200" dirty="0" err="1" smtClean="0">
                <a:solidFill>
                  <a:schemeClr val="tx1"/>
                </a:solidFill>
                <a:effectLst/>
                <a:latin typeface="+mn-lt"/>
                <a:ea typeface="+mn-ea"/>
                <a:cs typeface="+mn-cs"/>
              </a:rPr>
              <a:t>тех</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кто</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изучает</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язык</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одновременно</a:t>
            </a:r>
            <a:r>
              <a:rPr lang="en-US" sz="1200" kern="1200" dirty="0" smtClean="0">
                <a:solidFill>
                  <a:schemeClr val="tx1"/>
                </a:solidFill>
                <a:effectLst/>
                <a:latin typeface="+mn-lt"/>
                <a:ea typeface="+mn-ea"/>
                <a:cs typeface="+mn-cs"/>
              </a:rPr>
              <a:t> с </a:t>
            </a:r>
            <a:r>
              <a:rPr lang="en-US" sz="1200" kern="1200" dirty="0" err="1" smtClean="0">
                <a:solidFill>
                  <a:schemeClr val="tx1"/>
                </a:solidFill>
                <a:effectLst/>
                <a:latin typeface="+mn-lt"/>
                <a:ea typeface="+mn-ea"/>
                <a:cs typeface="+mn-cs"/>
              </a:rPr>
              <a:t>усвоением</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каждой</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лексемы</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формируется</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ассоциируемое</a:t>
            </a:r>
            <a:r>
              <a:rPr lang="en-US" sz="1200" kern="1200" dirty="0" smtClean="0">
                <a:solidFill>
                  <a:schemeClr val="tx1"/>
                </a:solidFill>
                <a:effectLst/>
                <a:latin typeface="+mn-lt"/>
                <a:ea typeface="+mn-ea"/>
                <a:cs typeface="+mn-cs"/>
              </a:rPr>
              <a:t> с </a:t>
            </a:r>
            <a:r>
              <a:rPr lang="en-US" sz="1200" kern="1200" dirty="0" err="1" smtClean="0">
                <a:solidFill>
                  <a:schemeClr val="tx1"/>
                </a:solidFill>
                <a:effectLst/>
                <a:latin typeface="+mn-lt"/>
                <a:ea typeface="+mn-ea"/>
                <a:cs typeface="+mn-cs"/>
              </a:rPr>
              <a:t>ней</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лексическое</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понятие</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Если</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лексема</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вполне</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усвоена</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и</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артикулируется</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правильно</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это</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не</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свидетельствует</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о</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том</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что</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завершилось</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формирование</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лексического</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понятия</a:t>
            </a:r>
            <a:r>
              <a:rPr lang="en-US" sz="1200" kern="1200" dirty="0" smtClean="0">
                <a:solidFill>
                  <a:schemeClr val="tx1"/>
                </a:solidFill>
                <a:effectLst/>
                <a:latin typeface="+mn-lt"/>
                <a:ea typeface="+mn-ea"/>
                <a:cs typeface="+mn-cs"/>
              </a:rPr>
              <a:t>. </a:t>
            </a:r>
            <a:endParaRPr lang="ru-RU" dirty="0"/>
          </a:p>
        </p:txBody>
      </p:sp>
      <p:sp>
        <p:nvSpPr>
          <p:cNvPr id="4" name="Номер слайда 3"/>
          <p:cNvSpPr>
            <a:spLocks noGrp="1"/>
          </p:cNvSpPr>
          <p:nvPr>
            <p:ph type="sldNum" sz="quarter" idx="10"/>
          </p:nvPr>
        </p:nvSpPr>
        <p:spPr/>
        <p:txBody>
          <a:bodyPr/>
          <a:lstStyle/>
          <a:p>
            <a:fld id="{E6112DBD-7BBE-664B-9AAA-7FD99D409A6D}" type="slidenum">
              <a:rPr lang="ru-RU" smtClean="0"/>
              <a:pPr/>
              <a:t>21</a:t>
            </a:fld>
            <a:endParaRPr lang="ru-RU"/>
          </a:p>
        </p:txBody>
      </p:sp>
    </p:spTree>
    <p:extLst>
      <p:ext uri="{BB962C8B-B14F-4D97-AF65-F5344CB8AC3E}">
        <p14:creationId xmlns:p14="http://schemas.microsoft.com/office/powerpoint/2010/main" xmlns="" val="14161064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Фоновая</a:t>
            </a:r>
            <a:r>
              <a:rPr lang="ru-RU" baseline="0" dirty="0" smtClean="0"/>
              <a:t> лексика, реалии.</a:t>
            </a:r>
            <a:r>
              <a:rPr lang="en-US" sz="1200" kern="1200" dirty="0" smtClean="0">
                <a:solidFill>
                  <a:schemeClr val="tx1"/>
                </a:solidFill>
                <a:effectLst/>
                <a:latin typeface="+mn-lt"/>
                <a:ea typeface="+mn-ea"/>
                <a:cs typeface="+mn-cs"/>
              </a:rPr>
              <a:t> </a:t>
            </a:r>
            <a:r>
              <a:rPr lang="ru-RU" sz="1200" kern="1200" dirty="0" err="1" smtClean="0">
                <a:solidFill>
                  <a:schemeClr val="tx1"/>
                </a:solidFill>
                <a:effectLst/>
                <a:latin typeface="+mn-lt"/>
                <a:ea typeface="+mn-ea"/>
                <a:cs typeface="+mn-cs"/>
              </a:rPr>
              <a:t>Уч</a:t>
            </a:r>
            <a:r>
              <a:rPr lang="en-US" sz="1200" kern="1200" dirty="0" err="1" smtClean="0">
                <a:solidFill>
                  <a:schemeClr val="tx1"/>
                </a:solidFill>
                <a:effectLst/>
                <a:latin typeface="+mn-lt"/>
                <a:ea typeface="+mn-ea"/>
                <a:cs typeface="+mn-cs"/>
              </a:rPr>
              <a:t>ащиеся</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с</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интересом</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узнают</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что</a:t>
            </a:r>
            <a:r>
              <a:rPr lang="en-US" sz="1200" kern="1200" dirty="0" smtClean="0">
                <a:solidFill>
                  <a:schemeClr val="tx1"/>
                </a:solidFill>
                <a:effectLst/>
                <a:latin typeface="+mn-lt"/>
                <a:ea typeface="+mn-ea"/>
                <a:cs typeface="+mn-cs"/>
              </a:rPr>
              <a:t>:</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лексика</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самым</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естественным</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образом</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отражает</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многочисленные</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условия</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материальной</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и</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социальной</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жизни</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что</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в</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словарной</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картине</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мира</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обнаруживается</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связь</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лексики</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и</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условий</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объективного</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мира</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особенно</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в</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появляющихся</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новых</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словах</a:t>
            </a:r>
            <a:r>
              <a:rPr lang="en-US" sz="1200" kern="1200" dirty="0" smtClean="0">
                <a:solidFill>
                  <a:schemeClr val="tx1"/>
                </a:solidFill>
                <a:effectLst/>
                <a:latin typeface="+mn-lt"/>
                <a:ea typeface="+mn-ea"/>
                <a:cs typeface="+mn-cs"/>
              </a:rPr>
              <a:t>,</a:t>
            </a:r>
            <a:r>
              <a:rPr lang="ru-RU" dirty="0" smtClean="0">
                <a:effectLst/>
              </a:rPr>
              <a:t> </a:t>
            </a:r>
            <a:endParaRPr lang="ru-RU" dirty="0"/>
          </a:p>
        </p:txBody>
      </p:sp>
      <p:sp>
        <p:nvSpPr>
          <p:cNvPr id="4" name="Номер слайда 3"/>
          <p:cNvSpPr>
            <a:spLocks noGrp="1"/>
          </p:cNvSpPr>
          <p:nvPr>
            <p:ph type="sldNum" sz="quarter" idx="10"/>
          </p:nvPr>
        </p:nvSpPr>
        <p:spPr/>
        <p:txBody>
          <a:bodyPr/>
          <a:lstStyle/>
          <a:p>
            <a:fld id="{E6112DBD-7BBE-664B-9AAA-7FD99D409A6D}" type="slidenum">
              <a:rPr lang="ru-RU" smtClean="0"/>
              <a:pPr/>
              <a:t>22</a:t>
            </a:fld>
            <a:endParaRPr lang="ru-RU"/>
          </a:p>
        </p:txBody>
      </p:sp>
    </p:spTree>
    <p:extLst>
      <p:ext uri="{BB962C8B-B14F-4D97-AF65-F5344CB8AC3E}">
        <p14:creationId xmlns:p14="http://schemas.microsoft.com/office/powerpoint/2010/main" xmlns="" val="13071333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Расширение кругозора,</a:t>
            </a:r>
            <a:r>
              <a:rPr lang="ru-RU" baseline="0" dirty="0" smtClean="0"/>
              <a:t> знакомство с реалиями.</a:t>
            </a:r>
          </a:p>
          <a:p>
            <a:r>
              <a:rPr lang="ru-RU" baseline="0" dirty="0" smtClean="0"/>
              <a:t>  Личностные результаты: </a:t>
            </a:r>
            <a:r>
              <a:rPr lang="ru-RU" dirty="0" smtClean="0"/>
              <a:t>общее представление о мире как о многоязычном и поликультурном сообществе; </a:t>
            </a:r>
            <a:br>
              <a:rPr lang="ru-RU" dirty="0" smtClean="0"/>
            </a:br>
            <a:r>
              <a:rPr lang="ru-RU" dirty="0" smtClean="0"/>
              <a:t/>
            </a:r>
            <a:br>
              <a:rPr lang="ru-RU" dirty="0" smtClean="0"/>
            </a:br>
            <a:r>
              <a:rPr lang="ru-RU" dirty="0" smtClean="0"/>
              <a:t>осознание языка, в том числе иностранного, как основного средства общения между людьми; </a:t>
            </a:r>
            <a:endParaRPr lang="ru-RU" dirty="0"/>
          </a:p>
        </p:txBody>
      </p:sp>
      <p:sp>
        <p:nvSpPr>
          <p:cNvPr id="4" name="Номер слайда 3"/>
          <p:cNvSpPr>
            <a:spLocks noGrp="1"/>
          </p:cNvSpPr>
          <p:nvPr>
            <p:ph type="sldNum" sz="quarter" idx="10"/>
          </p:nvPr>
        </p:nvSpPr>
        <p:spPr/>
        <p:txBody>
          <a:bodyPr/>
          <a:lstStyle/>
          <a:p>
            <a:fld id="{E6112DBD-7BBE-664B-9AAA-7FD99D409A6D}" type="slidenum">
              <a:rPr lang="ru-RU" smtClean="0"/>
              <a:pPr/>
              <a:t>23</a:t>
            </a:fld>
            <a:endParaRPr lang="ru-RU"/>
          </a:p>
        </p:txBody>
      </p:sp>
    </p:spTree>
    <p:extLst>
      <p:ext uri="{BB962C8B-B14F-4D97-AF65-F5344CB8AC3E}">
        <p14:creationId xmlns:p14="http://schemas.microsoft.com/office/powerpoint/2010/main" xmlns="" val="32142574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30.11.2015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30.11.2015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30.11.2015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30.11.2015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30.11.2015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pPr/>
              <a:t>30.11.2015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30.11.2015</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pPr/>
              <a:t>30.11.2015</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30.11.2015</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30.11.2015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30.11.2015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pPr/>
              <a:t>30.11.2015</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15.png"/></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16.jpeg"/></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17.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18.jpeg"/></Relationships>
</file>

<file path=ppt/slides/_rels/slide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19.jpeg"/></Relationships>
</file>

<file path=ppt/slides/_rels/slide2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21.jpeg"/><Relationship Id="rId4" Type="http://schemas.openxmlformats.org/officeDocument/2006/relationships/image" Target="../media/image20.jpeg"/></Relationships>
</file>

<file path=ppt/slides/_rels/slide2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22.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23.jpeg"/></Relationships>
</file>

<file path=ppt/slides/_rels/slide2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26.jpeg"/></Relationships>
</file>

<file path=ppt/slides/_rels/slide2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28.jpeg"/></Relationships>
</file>

<file path=ppt/slides/_rels/slide29.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36.jpeg"/><Relationship Id="rId4" Type="http://schemas.openxmlformats.org/officeDocument/2006/relationships/image" Target="../media/image35.png"/></Relationships>
</file>

<file path=ppt/slides/_rels/slide3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38.jpeg"/></Relationships>
</file>

<file path=ppt/slides/_rels/slide35.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pn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44.jpeg"/></Relationships>
</file>

<file path=ppt/slides/_rels/slide3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2.xml"/><Relationship Id="rId4" Type="http://schemas.openxmlformats.org/officeDocument/2006/relationships/image" Target="../media/image47.jpeg"/></Relationships>
</file>

<file path=ppt/slides/_rels/slide39.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50.jpeg"/><Relationship Id="rId4" Type="http://schemas.openxmlformats.org/officeDocument/2006/relationships/image" Target="../media/image49.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3568" y="1556792"/>
            <a:ext cx="7772400" cy="2808312"/>
          </a:xfrm>
        </p:spPr>
        <p:txBody>
          <a:bodyPr>
            <a:noAutofit/>
          </a:bodyPr>
          <a:lstStyle/>
          <a:p>
            <a:r>
              <a:rPr lang="ru-RU" sz="3600" b="1" dirty="0" smtClean="0"/>
              <a:t>Формирование </a:t>
            </a:r>
            <a:r>
              <a:rPr lang="ru-RU" sz="3600" b="1" dirty="0" err="1" smtClean="0"/>
              <a:t>социокультурной</a:t>
            </a:r>
            <a:r>
              <a:rPr lang="ru-RU" sz="3600" b="1" dirty="0" smtClean="0"/>
              <a:t> компетенции на уроках английского языка: от начальной к старшей школе</a:t>
            </a:r>
            <a:endParaRPr lang="ru-RU" sz="3600" dirty="0"/>
          </a:p>
        </p:txBody>
      </p:sp>
      <p:sp>
        <p:nvSpPr>
          <p:cNvPr id="3" name="Подзаголовок 2"/>
          <p:cNvSpPr>
            <a:spLocks noGrp="1"/>
          </p:cNvSpPr>
          <p:nvPr>
            <p:ph type="subTitle" idx="1"/>
          </p:nvPr>
        </p:nvSpPr>
        <p:spPr>
          <a:xfrm>
            <a:off x="3059832" y="5445224"/>
            <a:ext cx="5904656" cy="1248544"/>
          </a:xfrm>
        </p:spPr>
        <p:txBody>
          <a:bodyPr>
            <a:normAutofit fontScale="62500" lnSpcReduction="20000"/>
          </a:bodyPr>
          <a:lstStyle/>
          <a:p>
            <a:pPr algn="l"/>
            <a:r>
              <a:rPr lang="ru-RU" dirty="0" smtClean="0">
                <a:solidFill>
                  <a:schemeClr val="tx1"/>
                </a:solidFill>
              </a:rPr>
              <a:t>Буров Илья Михайлович, </a:t>
            </a:r>
          </a:p>
          <a:p>
            <a:pPr algn="l"/>
            <a:r>
              <a:rPr lang="ru-RU" dirty="0" smtClean="0">
                <a:solidFill>
                  <a:schemeClr val="tx1"/>
                </a:solidFill>
              </a:rPr>
              <a:t>ведущий методист издательства «Титул», </a:t>
            </a:r>
          </a:p>
          <a:p>
            <a:pPr algn="l"/>
            <a:r>
              <a:rPr lang="ru-RU" dirty="0" smtClean="0">
                <a:solidFill>
                  <a:schemeClr val="tx1"/>
                </a:solidFill>
              </a:rPr>
              <a:t>аспирант кафедры методики преподавания иностранных языков Университета РАО</a:t>
            </a:r>
          </a:p>
        </p:txBody>
      </p:sp>
      <p:pic>
        <p:nvPicPr>
          <p:cNvPr id="4" name="Picture 5" descr="C:\Documents and Settings\bim\Рабочий стол\логотипы\Титул_logo.png"/>
          <p:cNvPicPr>
            <a:picLocks noChangeAspect="1" noChangeArrowheads="1"/>
          </p:cNvPicPr>
          <p:nvPr/>
        </p:nvPicPr>
        <p:blipFill>
          <a:blip r:embed="rId2" cstate="print"/>
          <a:srcRect/>
          <a:stretch>
            <a:fillRect/>
          </a:stretch>
        </p:blipFill>
        <p:spPr bwMode="auto">
          <a:xfrm>
            <a:off x="3419872" y="188640"/>
            <a:ext cx="2160240" cy="1314431"/>
          </a:xfrm>
          <a:prstGeom prst="rect">
            <a:avLst/>
          </a:prstGeom>
          <a:noFill/>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4"/>
          <p:cNvSpPr txBox="1">
            <a:spLocks/>
          </p:cNvSpPr>
          <p:nvPr/>
        </p:nvSpPr>
        <p:spPr bwMode="auto">
          <a:xfrm>
            <a:off x="0" y="2708920"/>
            <a:ext cx="4139952" cy="172819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marL="0" marR="0" lvl="0" indent="0" algn="ctr" defTabSz="912813" rtl="0" eaLnBrk="1" fontAlgn="base" latinLnBrk="0" hangingPunct="1">
              <a:lnSpc>
                <a:spcPct val="100000"/>
              </a:lnSpc>
              <a:spcBef>
                <a:spcPct val="0"/>
              </a:spcBef>
              <a:spcAft>
                <a:spcPct val="0"/>
              </a:spcAft>
              <a:buClrTx/>
              <a:buSzTx/>
              <a:buFontTx/>
              <a:buNone/>
              <a:tabLst/>
              <a:defRPr/>
            </a:pPr>
            <a:r>
              <a:rPr kumimoji="0" lang="en-US" altLang="ru-RU" sz="3200" b="1" i="0" u="none" strike="noStrike" kern="0" cap="none" spc="0" normalizeH="0" baseline="0" noProof="0" dirty="0" smtClean="0">
                <a:ln>
                  <a:noFill/>
                </a:ln>
                <a:effectLst/>
                <a:uLnTx/>
                <a:uFillTx/>
                <a:latin typeface="+mj-lt"/>
                <a:ea typeface="+mj-ea"/>
                <a:cs typeface="Arial" charset="0"/>
              </a:rPr>
              <a:t/>
            </a:r>
            <a:br>
              <a:rPr kumimoji="0" lang="en-US" altLang="ru-RU" sz="3200" b="1" i="0" u="none" strike="noStrike" kern="0" cap="none" spc="0" normalizeH="0" baseline="0" noProof="0" dirty="0" smtClean="0">
                <a:ln>
                  <a:noFill/>
                </a:ln>
                <a:effectLst/>
                <a:uLnTx/>
                <a:uFillTx/>
                <a:latin typeface="+mj-lt"/>
                <a:ea typeface="+mj-ea"/>
                <a:cs typeface="Arial" charset="0"/>
              </a:rPr>
            </a:br>
            <a:r>
              <a:rPr kumimoji="0" lang="ru-RU" altLang="ru-RU" sz="3200" b="1" i="0" u="none" strike="noStrike" kern="0" cap="none" spc="0" normalizeH="0" baseline="0" noProof="0" dirty="0" smtClean="0">
                <a:ln>
                  <a:noFill/>
                </a:ln>
                <a:effectLst/>
                <a:uLnTx/>
                <a:uFillTx/>
                <a:latin typeface="+mj-lt"/>
                <a:ea typeface="+mj-ea"/>
                <a:cs typeface="Arial" charset="0"/>
              </a:rPr>
              <a:t>Сопоставление</a:t>
            </a:r>
          </a:p>
          <a:p>
            <a:pPr marL="0" marR="0" lvl="0" indent="0" algn="ctr" defTabSz="912813" rtl="0" eaLnBrk="1" fontAlgn="base" latinLnBrk="0" hangingPunct="1">
              <a:lnSpc>
                <a:spcPct val="100000"/>
              </a:lnSpc>
              <a:spcBef>
                <a:spcPct val="0"/>
              </a:spcBef>
              <a:spcAft>
                <a:spcPct val="0"/>
              </a:spcAft>
              <a:buClrTx/>
              <a:buSzTx/>
              <a:buFontTx/>
              <a:buNone/>
              <a:tabLst/>
              <a:defRPr/>
            </a:pPr>
            <a:r>
              <a:rPr kumimoji="0" lang="ru-RU" altLang="ru-RU" sz="3200" b="1" i="0" u="none" strike="noStrike" kern="0" cap="none" spc="0" normalizeH="0" baseline="0" noProof="0" dirty="0" smtClean="0">
                <a:ln>
                  <a:noFill/>
                </a:ln>
                <a:effectLst/>
                <a:uLnTx/>
                <a:uFillTx/>
                <a:latin typeface="+mj-lt"/>
                <a:ea typeface="+mj-ea"/>
                <a:cs typeface="Arial" charset="0"/>
              </a:rPr>
              <a:t> русского и английского</a:t>
            </a:r>
            <a:r>
              <a:rPr kumimoji="0" lang="ru-RU" altLang="ru-RU" sz="3200" b="1" i="0" u="none" strike="noStrike" kern="0" cap="none" spc="0" normalizeH="0" noProof="0" dirty="0" smtClean="0">
                <a:ln>
                  <a:noFill/>
                </a:ln>
                <a:effectLst/>
                <a:uLnTx/>
                <a:uFillTx/>
                <a:latin typeface="+mj-lt"/>
                <a:ea typeface="+mj-ea"/>
                <a:cs typeface="Arial" charset="0"/>
              </a:rPr>
              <a:t> языка</a:t>
            </a:r>
            <a:r>
              <a:rPr kumimoji="0" lang="ru-RU" altLang="ru-RU" sz="3200" b="1" i="0" u="none" strike="noStrike" kern="0" cap="none" spc="0" normalizeH="0" baseline="0" noProof="0" dirty="0" smtClean="0">
                <a:ln>
                  <a:noFill/>
                </a:ln>
                <a:effectLst/>
                <a:uLnTx/>
                <a:uFillTx/>
                <a:latin typeface="+mj-lt"/>
                <a:ea typeface="+mj-ea"/>
                <a:cs typeface="+mj-cs"/>
              </a:rPr>
              <a:t/>
            </a:r>
            <a:br>
              <a:rPr kumimoji="0" lang="ru-RU" altLang="ru-RU" sz="3200" b="1" i="0" u="none" strike="noStrike" kern="0" cap="none" spc="0" normalizeH="0" baseline="0" noProof="0" dirty="0" smtClean="0">
                <a:ln>
                  <a:noFill/>
                </a:ln>
                <a:effectLst/>
                <a:uLnTx/>
                <a:uFillTx/>
                <a:latin typeface="+mj-lt"/>
                <a:ea typeface="+mj-ea"/>
                <a:cs typeface="+mj-cs"/>
              </a:rPr>
            </a:br>
            <a:r>
              <a:rPr kumimoji="0" lang="ru-RU" altLang="ru-RU" sz="3200" b="1" i="0" u="none" strike="noStrike" kern="0" cap="none" spc="0" normalizeH="0" baseline="0" noProof="0" dirty="0" smtClean="0">
                <a:ln>
                  <a:noFill/>
                </a:ln>
                <a:solidFill>
                  <a:srgbClr val="CC0066"/>
                </a:solidFill>
                <a:effectLst/>
                <a:uLnTx/>
                <a:uFillTx/>
                <a:latin typeface="+mj-lt"/>
                <a:ea typeface="+mj-ea"/>
                <a:cs typeface="Times New Roman" pitchFamily="18" charset="0"/>
              </a:rPr>
              <a:t/>
            </a:r>
            <a:br>
              <a:rPr kumimoji="0" lang="ru-RU" altLang="ru-RU" sz="3200" b="1" i="0" u="none" strike="noStrike" kern="0" cap="none" spc="0" normalizeH="0" baseline="0" noProof="0" dirty="0" smtClean="0">
                <a:ln>
                  <a:noFill/>
                </a:ln>
                <a:solidFill>
                  <a:srgbClr val="CC0066"/>
                </a:solidFill>
                <a:effectLst/>
                <a:uLnTx/>
                <a:uFillTx/>
                <a:latin typeface="+mj-lt"/>
                <a:ea typeface="+mj-ea"/>
                <a:cs typeface="Times New Roman" pitchFamily="18" charset="0"/>
              </a:rPr>
            </a:br>
            <a:endParaRPr kumimoji="0" lang="ru-RU" altLang="ru-RU" sz="3200" b="1" i="0" u="none" strike="noStrike" kern="0" cap="none" spc="0" normalizeH="0" baseline="0" noProof="0" dirty="0" smtClean="0">
              <a:ln>
                <a:noFill/>
              </a:ln>
              <a:solidFill>
                <a:srgbClr val="CC0066"/>
              </a:solidFill>
              <a:effectLst/>
              <a:uLnTx/>
              <a:uFillTx/>
              <a:latin typeface="+mj-lt"/>
              <a:ea typeface="+mj-ea"/>
              <a:cs typeface="Times New Roman" pitchFamily="18" charset="0"/>
            </a:endParaRPr>
          </a:p>
        </p:txBody>
      </p:sp>
      <p:pic>
        <p:nvPicPr>
          <p:cNvPr id="19458" name="Picture 2" descr="V:\pubs_new\happy_english.ru\Webinar\Презентация 02.12.13\HEru4SB_p50.jpg"/>
          <p:cNvPicPr>
            <a:picLocks noChangeAspect="1" noChangeArrowheads="1"/>
          </p:cNvPicPr>
          <p:nvPr/>
        </p:nvPicPr>
        <p:blipFill>
          <a:blip r:embed="rId2" cstate="print"/>
          <a:srcRect/>
          <a:stretch>
            <a:fillRect/>
          </a:stretch>
        </p:blipFill>
        <p:spPr bwMode="auto">
          <a:xfrm>
            <a:off x="4156749" y="0"/>
            <a:ext cx="4987252" cy="6858000"/>
          </a:xfrm>
          <a:prstGeom prst="rect">
            <a:avLst/>
          </a:prstGeom>
          <a:noFill/>
        </p:spPr>
      </p:pic>
      <p:pic>
        <p:nvPicPr>
          <p:cNvPr id="47106" name="Picture 2" descr="https://www.englishteachers.ru/uploadedfiles/waresimgs/10.jpg"/>
          <p:cNvPicPr>
            <a:picLocks noChangeAspect="1" noChangeArrowheads="1"/>
          </p:cNvPicPr>
          <p:nvPr/>
        </p:nvPicPr>
        <p:blipFill>
          <a:blip r:embed="rId3" cstate="print"/>
          <a:srcRect/>
          <a:stretch>
            <a:fillRect/>
          </a:stretch>
        </p:blipFill>
        <p:spPr bwMode="auto">
          <a:xfrm>
            <a:off x="0" y="0"/>
            <a:ext cx="2195736" cy="2424094"/>
          </a:xfrm>
          <a:prstGeom prst="rect">
            <a:avLst/>
          </a:prstGeom>
          <a:noFill/>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1" name="Picture 2"/>
          <p:cNvPicPr>
            <a:picLocks noGrp="1" noChangeAspect="1" noChangeArrowheads="1"/>
          </p:cNvPicPr>
          <p:nvPr>
            <p:ph idx="1"/>
          </p:nvPr>
        </p:nvPicPr>
        <p:blipFill>
          <a:blip r:embed="rId2" cstate="print"/>
          <a:srcRect/>
          <a:stretch>
            <a:fillRect/>
          </a:stretch>
        </p:blipFill>
        <p:spPr>
          <a:xfrm>
            <a:off x="3275856" y="0"/>
            <a:ext cx="5004048" cy="6896396"/>
          </a:xfrm>
          <a:noFill/>
        </p:spPr>
      </p:pic>
      <p:pic>
        <p:nvPicPr>
          <p:cNvPr id="46082" name="Picture 2" descr="https://www.englishteachers.ru/uploadedfiles/waresimgs/174.jpg"/>
          <p:cNvPicPr>
            <a:picLocks noChangeAspect="1" noChangeArrowheads="1"/>
          </p:cNvPicPr>
          <p:nvPr/>
        </p:nvPicPr>
        <p:blipFill>
          <a:blip r:embed="rId3" cstate="print"/>
          <a:srcRect/>
          <a:stretch>
            <a:fillRect/>
          </a:stretch>
        </p:blipFill>
        <p:spPr bwMode="auto">
          <a:xfrm>
            <a:off x="1" y="1"/>
            <a:ext cx="1880486" cy="2564903"/>
          </a:xfrm>
          <a:prstGeom prst="rect">
            <a:avLst/>
          </a:prstGeom>
          <a:noFill/>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Заголовок 3"/>
          <p:cNvSpPr>
            <a:spLocks noGrp="1"/>
          </p:cNvSpPr>
          <p:nvPr>
            <p:ph type="title"/>
          </p:nvPr>
        </p:nvSpPr>
        <p:spPr>
          <a:xfrm>
            <a:off x="457200" y="274638"/>
            <a:ext cx="8229600" cy="777875"/>
          </a:xfrm>
        </p:spPr>
        <p:txBody>
          <a:bodyPr/>
          <a:lstStyle/>
          <a:p>
            <a:pPr eaLnBrk="1" hangingPunct="1"/>
            <a:r>
              <a:rPr lang="ru-RU" dirty="0" smtClean="0"/>
              <a:t>Этическое </a:t>
            </a:r>
            <a:r>
              <a:rPr lang="ru-RU" dirty="0" smtClean="0"/>
              <a:t>воспитание </a:t>
            </a:r>
            <a:r>
              <a:rPr lang="en-US" dirty="0" smtClean="0"/>
              <a:t>Millie</a:t>
            </a:r>
            <a:r>
              <a:rPr lang="ru-RU" dirty="0" smtClean="0"/>
              <a:t>-3</a:t>
            </a:r>
          </a:p>
        </p:txBody>
      </p:sp>
      <p:pic>
        <p:nvPicPr>
          <p:cNvPr id="30723" name="Picture 4" descr="C:\Documents and Settings\alexeyvk\Рабочий стол\webinar\Безымянный.JPG"/>
          <p:cNvPicPr>
            <a:picLocks noGrp="1" noChangeAspect="1" noChangeArrowheads="1"/>
          </p:cNvPicPr>
          <p:nvPr>
            <p:ph sz="half" idx="1"/>
          </p:nvPr>
        </p:nvPicPr>
        <p:blipFill>
          <a:blip r:embed="rId2" cstate="print"/>
          <a:srcRect/>
          <a:stretch>
            <a:fillRect/>
          </a:stretch>
        </p:blipFill>
        <p:spPr>
          <a:xfrm>
            <a:off x="179388" y="981075"/>
            <a:ext cx="4321175" cy="5832475"/>
          </a:xfrm>
          <a:noFill/>
        </p:spPr>
      </p:pic>
      <p:pic>
        <p:nvPicPr>
          <p:cNvPr id="30724" name="Picture 5" descr="C:\Documents and Settings\alexeyvk\Рабочий стол\webinar\Безымянный.JPG"/>
          <p:cNvPicPr>
            <a:picLocks noGrp="1" noChangeAspect="1" noChangeArrowheads="1"/>
          </p:cNvPicPr>
          <p:nvPr>
            <p:ph sz="half" idx="2"/>
          </p:nvPr>
        </p:nvPicPr>
        <p:blipFill>
          <a:blip r:embed="rId3" cstate="print"/>
          <a:srcRect/>
          <a:stretch>
            <a:fillRect/>
          </a:stretch>
        </p:blipFill>
        <p:spPr>
          <a:xfrm>
            <a:off x="4500563" y="966788"/>
            <a:ext cx="4348162" cy="5891212"/>
          </a:xfrm>
          <a:noFill/>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0" y="188640"/>
            <a:ext cx="8964488" cy="6480720"/>
          </a:xfrm>
        </p:spPr>
        <p:txBody>
          <a:bodyPr>
            <a:normAutofit fontScale="62500" lnSpcReduction="20000"/>
          </a:bodyPr>
          <a:lstStyle/>
          <a:p>
            <a:pPr>
              <a:buNone/>
            </a:pPr>
            <a:r>
              <a:rPr lang="ru-RU" sz="3800" dirty="0" err="1" smtClean="0"/>
              <a:t>Социокультурная</a:t>
            </a:r>
            <a:r>
              <a:rPr lang="ru-RU" sz="3800" dirty="0" smtClean="0"/>
              <a:t> компетенция является комплексным явлением и включает в себя набор компонентов, относящихся к различным категориям. Можно выделить следующие </a:t>
            </a:r>
            <a:r>
              <a:rPr lang="ru-RU" sz="3800" b="1" dirty="0" smtClean="0"/>
              <a:t>компоненты</a:t>
            </a:r>
            <a:r>
              <a:rPr lang="ru-RU" sz="3800" dirty="0" smtClean="0"/>
              <a:t>:</a:t>
            </a:r>
          </a:p>
          <a:p>
            <a:endParaRPr lang="ru-RU" i="1" dirty="0" smtClean="0"/>
          </a:p>
          <a:p>
            <a:r>
              <a:rPr lang="ru-RU" b="1" i="1" dirty="0" smtClean="0"/>
              <a:t>лингвострановедческий</a:t>
            </a:r>
            <a:r>
              <a:rPr lang="ru-RU" dirty="0" smtClean="0"/>
              <a:t> – лексические единицы с социально – культурной семантикой и умение их применять в ситуациях межкультурного общения (например, приветствие, обращение, прощание в устной и письменной речи).</a:t>
            </a:r>
          </a:p>
          <a:p>
            <a:endParaRPr lang="ru-RU" dirty="0" smtClean="0"/>
          </a:p>
          <a:p>
            <a:r>
              <a:rPr lang="ru-RU" b="1" i="1" dirty="0" err="1" smtClean="0"/>
              <a:t>cоциолингвистический</a:t>
            </a:r>
            <a:r>
              <a:rPr lang="ru-RU" dirty="0" smtClean="0"/>
              <a:t> компонент – языковые особенности социальных слоёв, представителей разных поколений, полов, общественных групп, диалектов (фоновые знания, реалии, предметные знания).</a:t>
            </a:r>
          </a:p>
          <a:p>
            <a:endParaRPr lang="ru-RU" dirty="0" smtClean="0"/>
          </a:p>
          <a:p>
            <a:r>
              <a:rPr lang="ru-RU" b="1" i="1" dirty="0" err="1" smtClean="0"/>
              <a:t>cоциально-психологический</a:t>
            </a:r>
            <a:r>
              <a:rPr lang="ru-RU" dirty="0" smtClean="0"/>
              <a:t> – владение </a:t>
            </a:r>
            <a:r>
              <a:rPr lang="ru-RU" dirty="0" err="1" smtClean="0"/>
              <a:t>социо</a:t>
            </a:r>
            <a:r>
              <a:rPr lang="ru-RU" dirty="0" smtClean="0"/>
              <a:t>- и </a:t>
            </a:r>
            <a:r>
              <a:rPr lang="ru-RU" dirty="0" err="1" smtClean="0"/>
              <a:t>культурнообусловленными</a:t>
            </a:r>
            <a:r>
              <a:rPr lang="ru-RU" dirty="0" smtClean="0"/>
              <a:t> сценариями, национально-специфическими моделями поведения с использованием коммуникативной техники, принятой в данной культуре.</a:t>
            </a:r>
          </a:p>
          <a:p>
            <a:endParaRPr lang="ru-RU" dirty="0" smtClean="0"/>
          </a:p>
          <a:p>
            <a:r>
              <a:rPr lang="ru-RU" b="1" i="1" dirty="0" smtClean="0"/>
              <a:t>культурологический</a:t>
            </a:r>
            <a:r>
              <a:rPr lang="ru-RU" dirty="0" smtClean="0"/>
              <a:t> компонент – </a:t>
            </a:r>
            <a:r>
              <a:rPr lang="ru-RU" dirty="0" err="1" smtClean="0"/>
              <a:t>социокультурный</a:t>
            </a:r>
            <a:r>
              <a:rPr lang="ru-RU" dirty="0" smtClean="0"/>
              <a:t>, историко-культурный, этнокультурный фон ( знание традиций, обычаев народа изучаемого языка.</a:t>
            </a:r>
            <a:endParaRPr lang="ru-RU"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0"/>
            <a:ext cx="8229600" cy="418058"/>
          </a:xfrm>
        </p:spPr>
        <p:txBody>
          <a:bodyPr>
            <a:normAutofit fontScale="90000"/>
          </a:bodyPr>
          <a:lstStyle/>
          <a:p>
            <a:pPr eaLnBrk="1" fontAlgn="auto" hangingPunct="1">
              <a:spcAft>
                <a:spcPts val="0"/>
              </a:spcAft>
              <a:defRPr/>
            </a:pPr>
            <a:endParaRPr lang="ru-RU" dirty="0"/>
          </a:p>
        </p:txBody>
      </p:sp>
      <p:pic>
        <p:nvPicPr>
          <p:cNvPr id="34819" name="Picture 2"/>
          <p:cNvPicPr>
            <a:picLocks noGrp="1" noChangeAspect="1" noChangeArrowheads="1"/>
          </p:cNvPicPr>
          <p:nvPr>
            <p:ph idx="1"/>
          </p:nvPr>
        </p:nvPicPr>
        <p:blipFill>
          <a:blip r:embed="rId2" cstate="print"/>
          <a:srcRect/>
          <a:stretch>
            <a:fillRect/>
          </a:stretch>
        </p:blipFill>
        <p:spPr>
          <a:xfrm>
            <a:off x="3995936" y="0"/>
            <a:ext cx="5148064" cy="6866494"/>
          </a:xfrm>
          <a:noFill/>
        </p:spPr>
      </p:pic>
      <p:pic>
        <p:nvPicPr>
          <p:cNvPr id="43010" name="Picture 2" descr="https://www.englishteachers.ru/uploadedfiles/waresimgs/59.jpg"/>
          <p:cNvPicPr>
            <a:picLocks noChangeAspect="1" noChangeArrowheads="1"/>
          </p:cNvPicPr>
          <p:nvPr/>
        </p:nvPicPr>
        <p:blipFill>
          <a:blip r:embed="rId3" cstate="print"/>
          <a:srcRect/>
          <a:stretch>
            <a:fillRect/>
          </a:stretch>
        </p:blipFill>
        <p:spPr bwMode="auto">
          <a:xfrm>
            <a:off x="0" y="0"/>
            <a:ext cx="2162175" cy="2838450"/>
          </a:xfrm>
          <a:prstGeom prst="rect">
            <a:avLst/>
          </a:prstGeom>
          <a:noFill/>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азвание 1"/>
          <p:cNvSpPr>
            <a:spLocks noGrp="1"/>
          </p:cNvSpPr>
          <p:nvPr>
            <p:ph type="title"/>
          </p:nvPr>
        </p:nvSpPr>
        <p:spPr>
          <a:xfrm>
            <a:off x="827584" y="0"/>
            <a:ext cx="7869560" cy="1143000"/>
          </a:xfrm>
        </p:spPr>
        <p:txBody>
          <a:bodyPr>
            <a:normAutofit/>
          </a:bodyPr>
          <a:lstStyle/>
          <a:p>
            <a:r>
              <a:rPr lang="ru-RU" sz="3200" b="1" dirty="0" smtClean="0"/>
              <a:t>Механизмы, способствующие  повышению мотивации</a:t>
            </a:r>
            <a:endParaRPr lang="ru-RU" sz="3200" b="1" dirty="0"/>
          </a:p>
        </p:txBody>
      </p:sp>
      <p:sp>
        <p:nvSpPr>
          <p:cNvPr id="3" name="Содержимое 2"/>
          <p:cNvSpPr>
            <a:spLocks noGrp="1"/>
          </p:cNvSpPr>
          <p:nvPr>
            <p:ph idx="1"/>
          </p:nvPr>
        </p:nvSpPr>
        <p:spPr>
          <a:xfrm>
            <a:off x="395536" y="1268760"/>
            <a:ext cx="8748464" cy="4525963"/>
          </a:xfrm>
        </p:spPr>
        <p:txBody>
          <a:bodyPr>
            <a:noAutofit/>
          </a:bodyPr>
          <a:lstStyle/>
          <a:p>
            <a:pPr marL="0" indent="0">
              <a:buNone/>
            </a:pPr>
            <a:r>
              <a:rPr lang="ru-RU" sz="2400" b="1" dirty="0" smtClean="0"/>
              <a:t>Сюжетная основа  </a:t>
            </a:r>
            <a:r>
              <a:rPr lang="ru-RU" sz="2400" dirty="0"/>
              <a:t>дает возможность создать устойчивую условно- речевую ситуацию, которая развивается во времени и пространстве. В плане изучения языка ученик получает возможность познакомиться с  уже известными ему жизненными сценариями, воплощенными языковыми средствами другого языка. </a:t>
            </a:r>
            <a:endParaRPr lang="ru-RU" sz="2400" dirty="0" smtClean="0"/>
          </a:p>
          <a:p>
            <a:pPr marL="0" indent="0">
              <a:buNone/>
            </a:pPr>
            <a:r>
              <a:rPr lang="ru-RU" sz="2400" dirty="0" smtClean="0"/>
              <a:t>Он </a:t>
            </a:r>
            <a:r>
              <a:rPr lang="ru-RU" sz="2400" dirty="0"/>
              <a:t>может наглядно представить себе, каким образом оперировать английским языком в понятных ему из жизненного  опыта ситуациях. </a:t>
            </a:r>
            <a:r>
              <a:rPr lang="ru-RU" sz="2400" dirty="0" smtClean="0"/>
              <a:t/>
            </a:r>
            <a:br>
              <a:rPr lang="ru-RU" sz="2400" dirty="0" smtClean="0"/>
            </a:br>
            <a:r>
              <a:rPr lang="ru-RU" sz="2400" dirty="0" smtClean="0"/>
              <a:t>Он </a:t>
            </a:r>
            <a:r>
              <a:rPr lang="ru-RU" sz="2400" dirty="0"/>
              <a:t>понимает системную организацию и лексики, и грамматики, которые соотносятся с абстрактными и конкретными свойствами объектов и ситуаций. </a:t>
            </a:r>
            <a:endParaRPr lang="ru-RU" sz="2400" dirty="0" smtClean="0"/>
          </a:p>
        </p:txBody>
      </p:sp>
    </p:spTree>
    <p:extLst>
      <p:ext uri="{BB962C8B-B14F-4D97-AF65-F5344CB8AC3E}">
        <p14:creationId xmlns:p14="http://schemas.microsoft.com/office/powerpoint/2010/main" xmlns="" val="19080401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азвание 1"/>
          <p:cNvSpPr>
            <a:spLocks noGrp="1"/>
          </p:cNvSpPr>
          <p:nvPr>
            <p:ph type="title"/>
          </p:nvPr>
        </p:nvSpPr>
        <p:spPr>
          <a:xfrm>
            <a:off x="827584" y="0"/>
            <a:ext cx="7869560" cy="1143000"/>
          </a:xfrm>
        </p:spPr>
        <p:txBody>
          <a:bodyPr>
            <a:normAutofit/>
          </a:bodyPr>
          <a:lstStyle/>
          <a:p>
            <a:r>
              <a:rPr lang="ru-RU" sz="3200" b="1" dirty="0" smtClean="0"/>
              <a:t>Механизмы, способствующие  повышению мотивации</a:t>
            </a:r>
            <a:endParaRPr lang="ru-RU" sz="3200" b="1" dirty="0"/>
          </a:p>
        </p:txBody>
      </p:sp>
      <p:sp>
        <p:nvSpPr>
          <p:cNvPr id="3" name="Содержимое 2"/>
          <p:cNvSpPr>
            <a:spLocks noGrp="1"/>
          </p:cNvSpPr>
          <p:nvPr>
            <p:ph idx="1"/>
          </p:nvPr>
        </p:nvSpPr>
        <p:spPr>
          <a:xfrm>
            <a:off x="395536" y="1268760"/>
            <a:ext cx="8748464" cy="4525963"/>
          </a:xfrm>
        </p:spPr>
        <p:txBody>
          <a:bodyPr>
            <a:noAutofit/>
          </a:bodyPr>
          <a:lstStyle/>
          <a:p>
            <a:pPr>
              <a:buNone/>
            </a:pPr>
            <a:r>
              <a:rPr lang="ru-RU" sz="2400" b="1" dirty="0" smtClean="0"/>
              <a:t>Именно сюжетное построение курса обеспечивает:</a:t>
            </a:r>
          </a:p>
          <a:p>
            <a:pPr lvl="0">
              <a:spcBef>
                <a:spcPts val="100"/>
              </a:spcBef>
            </a:pPr>
            <a:r>
              <a:rPr lang="ru-RU" sz="2400" dirty="0" smtClean="0"/>
              <a:t>осознанность выполнения языковых и речевых упражнений;</a:t>
            </a:r>
          </a:p>
          <a:p>
            <a:pPr lvl="0">
              <a:spcBef>
                <a:spcPts val="100"/>
              </a:spcBef>
            </a:pPr>
            <a:r>
              <a:rPr lang="ru-RU" sz="2400" dirty="0" smtClean="0"/>
              <a:t>высокую воспитательную ценность текстов и упражнений;</a:t>
            </a:r>
          </a:p>
          <a:p>
            <a:pPr lvl="0">
              <a:spcBef>
                <a:spcPts val="100"/>
              </a:spcBef>
            </a:pPr>
            <a:r>
              <a:rPr lang="ru-RU" sz="2400" dirty="0" smtClean="0"/>
              <a:t>поддержание высокой мотивации учащихся;</a:t>
            </a:r>
          </a:p>
          <a:p>
            <a:pPr lvl="0">
              <a:spcBef>
                <a:spcPts val="100"/>
              </a:spcBef>
            </a:pPr>
            <a:r>
              <a:rPr lang="ru-RU" sz="2400" dirty="0" smtClean="0"/>
              <a:t>страноведческую насыщенность текстов и упражнений;</a:t>
            </a:r>
          </a:p>
          <a:p>
            <a:pPr lvl="0">
              <a:spcBef>
                <a:spcPts val="100"/>
              </a:spcBef>
            </a:pPr>
            <a:r>
              <a:rPr lang="ru-RU" sz="2400" dirty="0" smtClean="0"/>
              <a:t>повторение ранее пройденного материала </a:t>
            </a:r>
            <a:endParaRPr lang="ru-RU" sz="2400" dirty="0" smtClean="0"/>
          </a:p>
          <a:p>
            <a:pPr lvl="0">
              <a:spcBef>
                <a:spcPts val="100"/>
              </a:spcBef>
              <a:buNone/>
            </a:pPr>
            <a:r>
              <a:rPr lang="ru-RU" sz="2400" dirty="0" smtClean="0"/>
              <a:t>(</a:t>
            </a:r>
            <a:r>
              <a:rPr lang="ru-RU" sz="2400" dirty="0" smtClean="0"/>
              <a:t>языкового, речевого </a:t>
            </a:r>
            <a:r>
              <a:rPr lang="ru-RU" sz="2400" dirty="0" smtClean="0"/>
              <a:t>и </a:t>
            </a:r>
            <a:r>
              <a:rPr lang="ru-RU" sz="2400" dirty="0" err="1" smtClean="0"/>
              <a:t>социокультурного</a:t>
            </a:r>
            <a:r>
              <a:rPr lang="ru-RU" sz="2400" dirty="0" smtClean="0"/>
              <a:t>);</a:t>
            </a:r>
          </a:p>
          <a:p>
            <a:pPr lvl="0">
              <a:spcBef>
                <a:spcPts val="100"/>
              </a:spcBef>
            </a:pPr>
            <a:r>
              <a:rPr lang="ru-RU" sz="2400" dirty="0" smtClean="0"/>
              <a:t>коммуникативную направленность даже  тренировочных упражнений;</a:t>
            </a:r>
          </a:p>
          <a:p>
            <a:pPr lvl="0">
              <a:spcBef>
                <a:spcPts val="100"/>
              </a:spcBef>
            </a:pPr>
            <a:r>
              <a:rPr lang="ru-RU" sz="2400" dirty="0" smtClean="0"/>
              <a:t>обязательность изучения всех уроков и текстов курса и выполнения домашней работы, поскольку на них строится дальнейшее развитие сюжета.</a:t>
            </a:r>
            <a:endParaRPr lang="ru-RU" sz="2400" dirty="0"/>
          </a:p>
        </p:txBody>
      </p:sp>
    </p:spTree>
    <p:extLst>
      <p:ext uri="{BB962C8B-B14F-4D97-AF65-F5344CB8AC3E}">
        <p14:creationId xmlns:p14="http://schemas.microsoft.com/office/powerpoint/2010/main" xmlns="" val="19080401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V:\pubs_new\happy_english.ru\Webinar\Презентация 02.12.13\HEru2SB_p4-5.jpg"/>
          <p:cNvPicPr>
            <a:picLocks noChangeAspect="1" noChangeArrowheads="1"/>
          </p:cNvPicPr>
          <p:nvPr/>
        </p:nvPicPr>
        <p:blipFill>
          <a:blip r:embed="rId3" cstate="print"/>
          <a:srcRect/>
          <a:stretch>
            <a:fillRect/>
          </a:stretch>
        </p:blipFill>
        <p:spPr bwMode="auto">
          <a:xfrm>
            <a:off x="-1" y="620688"/>
            <a:ext cx="9071755" cy="6237312"/>
          </a:xfrm>
          <a:prstGeom prst="rect">
            <a:avLst/>
          </a:prstGeom>
          <a:noFill/>
        </p:spPr>
      </p:pic>
      <p:pic>
        <p:nvPicPr>
          <p:cNvPr id="3" name="Picture 2" descr="fon"/>
          <p:cNvPicPr>
            <a:picLocks noChangeAspect="1" noChangeArrowheads="1"/>
          </p:cNvPicPr>
          <p:nvPr/>
        </p:nvPicPr>
        <p:blipFill>
          <a:blip r:embed="rId4" cstate="print"/>
          <a:srcRect/>
          <a:stretch>
            <a:fillRect/>
          </a:stretch>
        </p:blipFill>
        <p:spPr bwMode="auto">
          <a:xfrm>
            <a:off x="611188" y="0"/>
            <a:ext cx="8064500" cy="548679"/>
          </a:xfrm>
          <a:prstGeom prst="rect">
            <a:avLst/>
          </a:prstGeom>
          <a:noFill/>
          <a:ln w="9525">
            <a:noFill/>
            <a:miter lim="800000"/>
            <a:headEnd/>
            <a:tailEnd/>
          </a:ln>
        </p:spPr>
      </p:pic>
      <p:sp>
        <p:nvSpPr>
          <p:cNvPr id="4" name="Заголовок 4"/>
          <p:cNvSpPr txBox="1">
            <a:spLocks/>
          </p:cNvSpPr>
          <p:nvPr/>
        </p:nvSpPr>
        <p:spPr bwMode="auto">
          <a:xfrm>
            <a:off x="1979712" y="188640"/>
            <a:ext cx="5348287" cy="6477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marL="0" marR="0" lvl="0" indent="0" algn="ctr" defTabSz="912813" rtl="0" eaLnBrk="1" fontAlgn="base" latinLnBrk="0" hangingPunct="1">
              <a:lnSpc>
                <a:spcPct val="100000"/>
              </a:lnSpc>
              <a:spcBef>
                <a:spcPct val="0"/>
              </a:spcBef>
              <a:spcAft>
                <a:spcPct val="0"/>
              </a:spcAft>
              <a:buClrTx/>
              <a:buSzTx/>
              <a:buFontTx/>
              <a:buNone/>
              <a:tabLst/>
              <a:defRPr/>
            </a:pPr>
            <a:r>
              <a:rPr kumimoji="0" lang="en-US" altLang="ru-RU" sz="3200" b="1" i="0" u="none" strike="noStrike" kern="0" cap="none" spc="0" normalizeH="0" baseline="0" noProof="0" dirty="0" smtClean="0">
                <a:ln>
                  <a:noFill/>
                </a:ln>
                <a:solidFill>
                  <a:srgbClr val="CC0066"/>
                </a:solidFill>
                <a:effectLst/>
                <a:uLnTx/>
                <a:uFillTx/>
                <a:latin typeface="+mj-lt"/>
                <a:ea typeface="+mj-ea"/>
                <a:cs typeface="Arial" charset="0"/>
              </a:rPr>
              <a:t/>
            </a:r>
            <a:br>
              <a:rPr kumimoji="0" lang="en-US" altLang="ru-RU" sz="3200" b="1" i="0" u="none" strike="noStrike" kern="0" cap="none" spc="0" normalizeH="0" baseline="0" noProof="0" dirty="0" smtClean="0">
                <a:ln>
                  <a:noFill/>
                </a:ln>
                <a:solidFill>
                  <a:srgbClr val="CC0066"/>
                </a:solidFill>
                <a:effectLst/>
                <a:uLnTx/>
                <a:uFillTx/>
                <a:latin typeface="+mj-lt"/>
                <a:ea typeface="+mj-ea"/>
                <a:cs typeface="Arial" charset="0"/>
              </a:rPr>
            </a:br>
            <a:r>
              <a:rPr kumimoji="0" lang="ru-RU" altLang="ru-RU" sz="3200" b="1" i="0" u="none" strike="noStrike" kern="0" cap="none" spc="0" normalizeH="0" baseline="0" noProof="0" dirty="0" smtClean="0">
                <a:ln>
                  <a:noFill/>
                </a:ln>
                <a:solidFill>
                  <a:srgbClr val="CC0066"/>
                </a:solidFill>
                <a:effectLst/>
                <a:uLnTx/>
                <a:uFillTx/>
                <a:latin typeface="+mj-lt"/>
                <a:ea typeface="+mj-ea"/>
                <a:cs typeface="Arial" charset="0"/>
              </a:rPr>
              <a:t>2</a:t>
            </a:r>
            <a:r>
              <a:rPr kumimoji="0" lang="en-US" altLang="ru-RU" sz="3200" b="1" i="0" u="none" strike="noStrike" kern="0" cap="none" spc="0" normalizeH="0" baseline="0" noProof="0" dirty="0" smtClean="0">
                <a:ln>
                  <a:noFill/>
                </a:ln>
                <a:solidFill>
                  <a:srgbClr val="CC0066"/>
                </a:solidFill>
                <a:effectLst/>
                <a:uLnTx/>
                <a:uFillTx/>
                <a:latin typeface="+mj-lt"/>
                <a:ea typeface="+mj-ea"/>
                <a:cs typeface="Arial" charset="0"/>
              </a:rPr>
              <a:t>-</a:t>
            </a:r>
            <a:r>
              <a:rPr kumimoji="0" lang="ru-RU" altLang="ru-RU" sz="3200" b="1" i="0" u="none" strike="noStrike" kern="0" cap="none" spc="0" normalizeH="0" baseline="0" noProof="0" dirty="0" err="1" smtClean="0">
                <a:ln>
                  <a:noFill/>
                </a:ln>
                <a:solidFill>
                  <a:srgbClr val="CC0066"/>
                </a:solidFill>
                <a:effectLst/>
                <a:uLnTx/>
                <a:uFillTx/>
                <a:latin typeface="+mj-lt"/>
                <a:ea typeface="+mj-ea"/>
                <a:cs typeface="Arial" charset="0"/>
              </a:rPr>
              <a:t>й</a:t>
            </a:r>
            <a:r>
              <a:rPr kumimoji="0" lang="ru-RU" altLang="ru-RU" sz="3200" b="1" i="0" u="none" strike="noStrike" kern="0" cap="none" spc="0" normalizeH="0" baseline="0" noProof="0" dirty="0" smtClean="0">
                <a:ln>
                  <a:noFill/>
                </a:ln>
                <a:solidFill>
                  <a:srgbClr val="CC0066"/>
                </a:solidFill>
                <a:effectLst/>
                <a:uLnTx/>
                <a:uFillTx/>
                <a:latin typeface="+mj-lt"/>
                <a:ea typeface="+mj-ea"/>
                <a:cs typeface="Arial" charset="0"/>
              </a:rPr>
              <a:t> класс </a:t>
            </a:r>
            <a:r>
              <a:rPr kumimoji="0" lang="ru-RU" altLang="ru-RU" sz="3200" b="1" i="0" u="none" strike="noStrike" kern="0" cap="none" spc="0" normalizeH="0" baseline="0" noProof="0" dirty="0" smtClean="0">
                <a:ln>
                  <a:noFill/>
                </a:ln>
                <a:solidFill>
                  <a:srgbClr val="CC0066"/>
                </a:solidFill>
                <a:effectLst/>
                <a:uLnTx/>
                <a:uFillTx/>
                <a:latin typeface="+mj-lt"/>
                <a:ea typeface="+mj-ea"/>
                <a:cs typeface="+mj-cs"/>
              </a:rPr>
              <a:t/>
            </a:r>
            <a:br>
              <a:rPr kumimoji="0" lang="ru-RU" altLang="ru-RU" sz="3200" b="1" i="0" u="none" strike="noStrike" kern="0" cap="none" spc="0" normalizeH="0" baseline="0" noProof="0" dirty="0" smtClean="0">
                <a:ln>
                  <a:noFill/>
                </a:ln>
                <a:solidFill>
                  <a:srgbClr val="CC0066"/>
                </a:solidFill>
                <a:effectLst/>
                <a:uLnTx/>
                <a:uFillTx/>
                <a:latin typeface="+mj-lt"/>
                <a:ea typeface="+mj-ea"/>
                <a:cs typeface="+mj-cs"/>
              </a:rPr>
            </a:br>
            <a:r>
              <a:rPr kumimoji="0" lang="ru-RU" altLang="ru-RU" sz="3200" b="1" i="0" u="none" strike="noStrike" kern="0" cap="none" spc="0" normalizeH="0" baseline="0" noProof="0" dirty="0" smtClean="0">
                <a:ln>
                  <a:noFill/>
                </a:ln>
                <a:solidFill>
                  <a:srgbClr val="CC0066"/>
                </a:solidFill>
                <a:effectLst/>
                <a:uLnTx/>
                <a:uFillTx/>
                <a:latin typeface="+mj-lt"/>
                <a:ea typeface="+mj-ea"/>
                <a:cs typeface="Times New Roman" pitchFamily="18" charset="0"/>
              </a:rPr>
              <a:t/>
            </a:r>
            <a:br>
              <a:rPr kumimoji="0" lang="ru-RU" altLang="ru-RU" sz="3200" b="1" i="0" u="none" strike="noStrike" kern="0" cap="none" spc="0" normalizeH="0" baseline="0" noProof="0" dirty="0" smtClean="0">
                <a:ln>
                  <a:noFill/>
                </a:ln>
                <a:solidFill>
                  <a:srgbClr val="CC0066"/>
                </a:solidFill>
                <a:effectLst/>
                <a:uLnTx/>
                <a:uFillTx/>
                <a:latin typeface="+mj-lt"/>
                <a:ea typeface="+mj-ea"/>
                <a:cs typeface="Times New Roman" pitchFamily="18" charset="0"/>
              </a:rPr>
            </a:br>
            <a:endParaRPr kumimoji="0" lang="ru-RU" altLang="ru-RU" sz="3200" b="1" i="0" u="none" strike="noStrike" kern="0" cap="none" spc="0" normalizeH="0" baseline="0" noProof="0" dirty="0" smtClean="0">
              <a:ln>
                <a:noFill/>
              </a:ln>
              <a:solidFill>
                <a:srgbClr val="CC0066"/>
              </a:solidFill>
              <a:effectLst/>
              <a:uLnTx/>
              <a:uFillTx/>
              <a:latin typeface="+mj-lt"/>
              <a:ea typeface="+mj-ea"/>
              <a:cs typeface="Times New Roman" pitchFamily="18"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fon"/>
          <p:cNvPicPr>
            <a:picLocks noChangeAspect="1" noChangeArrowheads="1"/>
          </p:cNvPicPr>
          <p:nvPr/>
        </p:nvPicPr>
        <p:blipFill>
          <a:blip r:embed="rId3" cstate="print"/>
          <a:srcRect/>
          <a:stretch>
            <a:fillRect/>
          </a:stretch>
        </p:blipFill>
        <p:spPr bwMode="auto">
          <a:xfrm>
            <a:off x="611188" y="0"/>
            <a:ext cx="8064500" cy="548679"/>
          </a:xfrm>
          <a:prstGeom prst="rect">
            <a:avLst/>
          </a:prstGeom>
          <a:noFill/>
          <a:ln w="9525">
            <a:noFill/>
            <a:miter lim="800000"/>
            <a:headEnd/>
            <a:tailEnd/>
          </a:ln>
        </p:spPr>
      </p:pic>
      <p:sp>
        <p:nvSpPr>
          <p:cNvPr id="4" name="Заголовок 4"/>
          <p:cNvSpPr txBox="1">
            <a:spLocks/>
          </p:cNvSpPr>
          <p:nvPr/>
        </p:nvSpPr>
        <p:spPr bwMode="auto">
          <a:xfrm>
            <a:off x="1331640" y="0"/>
            <a:ext cx="5996359" cy="93573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marL="0" marR="0" lvl="0" indent="0" algn="ctr" defTabSz="912813" rtl="0" eaLnBrk="1" fontAlgn="base" latinLnBrk="0" hangingPunct="1">
              <a:lnSpc>
                <a:spcPct val="100000"/>
              </a:lnSpc>
              <a:spcBef>
                <a:spcPct val="0"/>
              </a:spcBef>
              <a:spcAft>
                <a:spcPct val="0"/>
              </a:spcAft>
              <a:buClrTx/>
              <a:buSzTx/>
              <a:buFontTx/>
              <a:buNone/>
              <a:tabLst/>
              <a:defRPr/>
            </a:pPr>
            <a:r>
              <a:rPr kumimoji="0" lang="en-US" altLang="ru-RU" sz="3200" b="1" i="0" u="none" strike="noStrike" kern="0" cap="none" spc="0" normalizeH="0" baseline="0" noProof="0" dirty="0" smtClean="0">
                <a:ln>
                  <a:noFill/>
                </a:ln>
                <a:solidFill>
                  <a:srgbClr val="CC0066"/>
                </a:solidFill>
                <a:effectLst/>
                <a:uLnTx/>
                <a:uFillTx/>
                <a:latin typeface="+mj-lt"/>
                <a:ea typeface="+mj-ea"/>
                <a:cs typeface="Arial" charset="0"/>
              </a:rPr>
              <a:t/>
            </a:r>
            <a:br>
              <a:rPr kumimoji="0" lang="en-US" altLang="ru-RU" sz="3200" b="1" i="0" u="none" strike="noStrike" kern="0" cap="none" spc="0" normalizeH="0" baseline="0" noProof="0" dirty="0" smtClean="0">
                <a:ln>
                  <a:noFill/>
                </a:ln>
                <a:solidFill>
                  <a:srgbClr val="CC0066"/>
                </a:solidFill>
                <a:effectLst/>
                <a:uLnTx/>
                <a:uFillTx/>
                <a:latin typeface="+mj-lt"/>
                <a:ea typeface="+mj-ea"/>
                <a:cs typeface="Arial" charset="0"/>
              </a:rPr>
            </a:br>
            <a:r>
              <a:rPr kumimoji="0" lang="ru-RU" altLang="ru-RU" sz="3200" b="1" i="0" u="none" strike="noStrike" kern="0" cap="none" spc="0" normalizeH="0" baseline="0" noProof="0" dirty="0" smtClean="0">
                <a:ln>
                  <a:noFill/>
                </a:ln>
                <a:solidFill>
                  <a:srgbClr val="CC0066"/>
                </a:solidFill>
                <a:effectLst/>
                <a:uLnTx/>
                <a:uFillTx/>
                <a:latin typeface="+mj-lt"/>
                <a:ea typeface="+mj-ea"/>
                <a:cs typeface="Arial" charset="0"/>
              </a:rPr>
              <a:t>2</a:t>
            </a:r>
            <a:r>
              <a:rPr kumimoji="0" lang="en-US" altLang="ru-RU" sz="3200" b="1" i="0" u="none" strike="noStrike" kern="0" cap="none" spc="0" normalizeH="0" baseline="0" noProof="0" dirty="0" smtClean="0">
                <a:ln>
                  <a:noFill/>
                </a:ln>
                <a:solidFill>
                  <a:srgbClr val="CC0066"/>
                </a:solidFill>
                <a:effectLst/>
                <a:uLnTx/>
                <a:uFillTx/>
                <a:latin typeface="+mj-lt"/>
                <a:ea typeface="+mj-ea"/>
                <a:cs typeface="Arial" charset="0"/>
              </a:rPr>
              <a:t>-</a:t>
            </a:r>
            <a:r>
              <a:rPr kumimoji="0" lang="ru-RU" altLang="ru-RU" sz="3200" b="1" i="0" u="none" strike="noStrike" kern="0" cap="none" spc="0" normalizeH="0" baseline="0" noProof="0" dirty="0" err="1" smtClean="0">
                <a:ln>
                  <a:noFill/>
                </a:ln>
                <a:solidFill>
                  <a:srgbClr val="CC0066"/>
                </a:solidFill>
                <a:effectLst/>
                <a:uLnTx/>
                <a:uFillTx/>
                <a:latin typeface="+mj-lt"/>
                <a:ea typeface="+mj-ea"/>
                <a:cs typeface="Arial" charset="0"/>
              </a:rPr>
              <a:t>й</a:t>
            </a:r>
            <a:r>
              <a:rPr kumimoji="0" lang="ru-RU" altLang="ru-RU" sz="3200" b="1" i="0" u="none" strike="noStrike" kern="0" cap="none" spc="0" normalizeH="0" baseline="0" noProof="0" dirty="0" smtClean="0">
                <a:ln>
                  <a:noFill/>
                </a:ln>
                <a:solidFill>
                  <a:srgbClr val="CC0066"/>
                </a:solidFill>
                <a:effectLst/>
                <a:uLnTx/>
                <a:uFillTx/>
                <a:latin typeface="+mj-lt"/>
                <a:ea typeface="+mj-ea"/>
                <a:cs typeface="Arial" charset="0"/>
              </a:rPr>
              <a:t> класс </a:t>
            </a:r>
            <a:r>
              <a:rPr kumimoji="0" lang="ru-RU" altLang="ru-RU" sz="3200" b="1" i="0" u="none" strike="noStrike" kern="0" cap="none" spc="0" normalizeH="0" baseline="0" noProof="0" dirty="0" smtClean="0">
                <a:ln>
                  <a:noFill/>
                </a:ln>
                <a:solidFill>
                  <a:srgbClr val="CC0066"/>
                </a:solidFill>
                <a:effectLst/>
                <a:uLnTx/>
                <a:uFillTx/>
                <a:latin typeface="+mj-lt"/>
                <a:ea typeface="+mj-ea"/>
                <a:cs typeface="+mj-cs"/>
              </a:rPr>
              <a:t/>
            </a:r>
            <a:br>
              <a:rPr kumimoji="0" lang="ru-RU" altLang="ru-RU" sz="3200" b="1" i="0" u="none" strike="noStrike" kern="0" cap="none" spc="0" normalizeH="0" baseline="0" noProof="0" dirty="0" smtClean="0">
                <a:ln>
                  <a:noFill/>
                </a:ln>
                <a:solidFill>
                  <a:srgbClr val="CC0066"/>
                </a:solidFill>
                <a:effectLst/>
                <a:uLnTx/>
                <a:uFillTx/>
                <a:latin typeface="+mj-lt"/>
                <a:ea typeface="+mj-ea"/>
                <a:cs typeface="+mj-cs"/>
              </a:rPr>
            </a:br>
            <a:r>
              <a:rPr kumimoji="0" lang="ru-RU" altLang="ru-RU" sz="3200" b="1" i="0" u="none" strike="noStrike" kern="0" cap="none" spc="0" normalizeH="0" baseline="0" noProof="0" dirty="0" smtClean="0">
                <a:ln>
                  <a:noFill/>
                </a:ln>
                <a:solidFill>
                  <a:srgbClr val="CC0066"/>
                </a:solidFill>
                <a:effectLst/>
                <a:uLnTx/>
                <a:uFillTx/>
                <a:latin typeface="+mj-lt"/>
                <a:ea typeface="+mj-ea"/>
                <a:cs typeface="Times New Roman" pitchFamily="18" charset="0"/>
              </a:rPr>
              <a:t/>
            </a:r>
            <a:br>
              <a:rPr kumimoji="0" lang="ru-RU" altLang="ru-RU" sz="3200" b="1" i="0" u="none" strike="noStrike" kern="0" cap="none" spc="0" normalizeH="0" baseline="0" noProof="0" dirty="0" smtClean="0">
                <a:ln>
                  <a:noFill/>
                </a:ln>
                <a:solidFill>
                  <a:srgbClr val="CC0066"/>
                </a:solidFill>
                <a:effectLst/>
                <a:uLnTx/>
                <a:uFillTx/>
                <a:latin typeface="+mj-lt"/>
                <a:ea typeface="+mj-ea"/>
                <a:cs typeface="Times New Roman" pitchFamily="18" charset="0"/>
              </a:rPr>
            </a:br>
            <a:endParaRPr kumimoji="0" lang="ru-RU" altLang="ru-RU" sz="3200" b="1" i="0" u="none" strike="noStrike" kern="0" cap="none" spc="0" normalizeH="0" baseline="0" noProof="0" dirty="0" smtClean="0">
              <a:ln>
                <a:noFill/>
              </a:ln>
              <a:solidFill>
                <a:srgbClr val="CC0066"/>
              </a:solidFill>
              <a:effectLst/>
              <a:uLnTx/>
              <a:uFillTx/>
              <a:latin typeface="+mj-lt"/>
              <a:ea typeface="+mj-ea"/>
              <a:cs typeface="Times New Roman" pitchFamily="18" charset="0"/>
            </a:endParaRPr>
          </a:p>
        </p:txBody>
      </p:sp>
      <p:pic>
        <p:nvPicPr>
          <p:cNvPr id="6" name="Picture 3" descr="V:\pubs_new\happy_english.ru\Webinar\Презентация 02.12.13\HEru2SB1_p15.jpg"/>
          <p:cNvPicPr>
            <a:picLocks noChangeAspect="1" noChangeArrowheads="1"/>
          </p:cNvPicPr>
          <p:nvPr/>
        </p:nvPicPr>
        <p:blipFill>
          <a:blip r:embed="rId4" cstate="print"/>
          <a:srcRect/>
          <a:stretch>
            <a:fillRect/>
          </a:stretch>
        </p:blipFill>
        <p:spPr bwMode="auto">
          <a:xfrm>
            <a:off x="2267744" y="692696"/>
            <a:ext cx="4395431" cy="6042788"/>
          </a:xfrm>
          <a:prstGeom prst="rect">
            <a:avLst/>
          </a:prstGeom>
          <a:noFill/>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fon"/>
          <p:cNvPicPr>
            <a:picLocks noChangeAspect="1" noChangeArrowheads="1"/>
          </p:cNvPicPr>
          <p:nvPr/>
        </p:nvPicPr>
        <p:blipFill>
          <a:blip r:embed="rId3" cstate="print"/>
          <a:srcRect/>
          <a:stretch>
            <a:fillRect/>
          </a:stretch>
        </p:blipFill>
        <p:spPr bwMode="auto">
          <a:xfrm>
            <a:off x="611188" y="0"/>
            <a:ext cx="8064500" cy="548679"/>
          </a:xfrm>
          <a:prstGeom prst="rect">
            <a:avLst/>
          </a:prstGeom>
          <a:noFill/>
          <a:ln w="9525">
            <a:noFill/>
            <a:miter lim="800000"/>
            <a:headEnd/>
            <a:tailEnd/>
          </a:ln>
        </p:spPr>
      </p:pic>
      <p:sp>
        <p:nvSpPr>
          <p:cNvPr id="4" name="Заголовок 4"/>
          <p:cNvSpPr txBox="1">
            <a:spLocks/>
          </p:cNvSpPr>
          <p:nvPr/>
        </p:nvSpPr>
        <p:spPr bwMode="auto">
          <a:xfrm>
            <a:off x="1979712" y="188640"/>
            <a:ext cx="5348287" cy="6477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marL="0" marR="0" lvl="0" indent="0" algn="ctr" defTabSz="912813" rtl="0" eaLnBrk="1" fontAlgn="base" latinLnBrk="0" hangingPunct="1">
              <a:lnSpc>
                <a:spcPct val="100000"/>
              </a:lnSpc>
              <a:spcBef>
                <a:spcPct val="0"/>
              </a:spcBef>
              <a:spcAft>
                <a:spcPct val="0"/>
              </a:spcAft>
              <a:buClrTx/>
              <a:buSzTx/>
              <a:buFontTx/>
              <a:buNone/>
              <a:tabLst/>
              <a:defRPr/>
            </a:pPr>
            <a:r>
              <a:rPr kumimoji="0" lang="en-US" altLang="ru-RU" sz="3200" b="1" i="0" u="none" strike="noStrike" kern="0" cap="none" spc="0" normalizeH="0" baseline="0" noProof="0" dirty="0" smtClean="0">
                <a:ln>
                  <a:noFill/>
                </a:ln>
                <a:solidFill>
                  <a:srgbClr val="CC0066"/>
                </a:solidFill>
                <a:effectLst/>
                <a:uLnTx/>
                <a:uFillTx/>
                <a:latin typeface="+mj-lt"/>
                <a:ea typeface="+mj-ea"/>
                <a:cs typeface="Arial" charset="0"/>
              </a:rPr>
              <a:t/>
            </a:r>
            <a:br>
              <a:rPr kumimoji="0" lang="en-US" altLang="ru-RU" sz="3200" b="1" i="0" u="none" strike="noStrike" kern="0" cap="none" spc="0" normalizeH="0" baseline="0" noProof="0" dirty="0" smtClean="0">
                <a:ln>
                  <a:noFill/>
                </a:ln>
                <a:solidFill>
                  <a:srgbClr val="CC0066"/>
                </a:solidFill>
                <a:effectLst/>
                <a:uLnTx/>
                <a:uFillTx/>
                <a:latin typeface="+mj-lt"/>
                <a:ea typeface="+mj-ea"/>
                <a:cs typeface="Arial" charset="0"/>
              </a:rPr>
            </a:br>
            <a:r>
              <a:rPr kumimoji="0" lang="ru-RU" altLang="ru-RU" sz="3200" b="1" i="0" u="none" strike="noStrike" kern="0" cap="none" spc="0" normalizeH="0" baseline="0" noProof="0" dirty="0" smtClean="0">
                <a:ln>
                  <a:noFill/>
                </a:ln>
                <a:solidFill>
                  <a:srgbClr val="CC0066"/>
                </a:solidFill>
                <a:effectLst/>
                <a:uLnTx/>
                <a:uFillTx/>
                <a:latin typeface="+mj-lt"/>
                <a:ea typeface="+mj-ea"/>
                <a:cs typeface="Arial" charset="0"/>
              </a:rPr>
              <a:t>2</a:t>
            </a:r>
            <a:r>
              <a:rPr kumimoji="0" lang="en-US" altLang="ru-RU" sz="3200" b="1" i="0" u="none" strike="noStrike" kern="0" cap="none" spc="0" normalizeH="0" baseline="0" noProof="0" dirty="0" smtClean="0">
                <a:ln>
                  <a:noFill/>
                </a:ln>
                <a:solidFill>
                  <a:srgbClr val="CC0066"/>
                </a:solidFill>
                <a:effectLst/>
                <a:uLnTx/>
                <a:uFillTx/>
                <a:latin typeface="+mj-lt"/>
                <a:ea typeface="+mj-ea"/>
                <a:cs typeface="Arial" charset="0"/>
              </a:rPr>
              <a:t>-</a:t>
            </a:r>
            <a:r>
              <a:rPr kumimoji="0" lang="ru-RU" altLang="ru-RU" sz="3200" b="1" i="0" u="none" strike="noStrike" kern="0" cap="none" spc="0" normalizeH="0" baseline="0" noProof="0" dirty="0" smtClean="0">
                <a:ln>
                  <a:noFill/>
                </a:ln>
                <a:solidFill>
                  <a:srgbClr val="CC0066"/>
                </a:solidFill>
                <a:effectLst/>
                <a:uLnTx/>
                <a:uFillTx/>
                <a:latin typeface="+mj-lt"/>
                <a:ea typeface="+mj-ea"/>
                <a:cs typeface="Arial" charset="0"/>
              </a:rPr>
              <a:t>й класс </a:t>
            </a:r>
            <a:r>
              <a:rPr kumimoji="0" lang="ru-RU" altLang="ru-RU" sz="3200" b="1" i="0" u="none" strike="noStrike" kern="0" cap="none" spc="0" normalizeH="0" baseline="0" noProof="0" dirty="0" smtClean="0">
                <a:ln>
                  <a:noFill/>
                </a:ln>
                <a:solidFill>
                  <a:srgbClr val="CC0066"/>
                </a:solidFill>
                <a:effectLst/>
                <a:uLnTx/>
                <a:uFillTx/>
                <a:latin typeface="+mj-lt"/>
                <a:ea typeface="+mj-ea"/>
                <a:cs typeface="+mj-cs"/>
              </a:rPr>
              <a:t/>
            </a:r>
            <a:br>
              <a:rPr kumimoji="0" lang="ru-RU" altLang="ru-RU" sz="3200" b="1" i="0" u="none" strike="noStrike" kern="0" cap="none" spc="0" normalizeH="0" baseline="0" noProof="0" dirty="0" smtClean="0">
                <a:ln>
                  <a:noFill/>
                </a:ln>
                <a:solidFill>
                  <a:srgbClr val="CC0066"/>
                </a:solidFill>
                <a:effectLst/>
                <a:uLnTx/>
                <a:uFillTx/>
                <a:latin typeface="+mj-lt"/>
                <a:ea typeface="+mj-ea"/>
                <a:cs typeface="+mj-cs"/>
              </a:rPr>
            </a:br>
            <a:r>
              <a:rPr kumimoji="0" lang="ru-RU" altLang="ru-RU" sz="3200" b="1" i="0" u="none" strike="noStrike" kern="0" cap="none" spc="0" normalizeH="0" baseline="0" noProof="0" dirty="0" smtClean="0">
                <a:ln>
                  <a:noFill/>
                </a:ln>
                <a:solidFill>
                  <a:srgbClr val="CC0066"/>
                </a:solidFill>
                <a:effectLst/>
                <a:uLnTx/>
                <a:uFillTx/>
                <a:latin typeface="+mj-lt"/>
                <a:ea typeface="+mj-ea"/>
                <a:cs typeface="Times New Roman" pitchFamily="18" charset="0"/>
              </a:rPr>
              <a:t/>
            </a:r>
            <a:br>
              <a:rPr kumimoji="0" lang="ru-RU" altLang="ru-RU" sz="3200" b="1" i="0" u="none" strike="noStrike" kern="0" cap="none" spc="0" normalizeH="0" baseline="0" noProof="0" dirty="0" smtClean="0">
                <a:ln>
                  <a:noFill/>
                </a:ln>
                <a:solidFill>
                  <a:srgbClr val="CC0066"/>
                </a:solidFill>
                <a:effectLst/>
                <a:uLnTx/>
                <a:uFillTx/>
                <a:latin typeface="+mj-lt"/>
                <a:ea typeface="+mj-ea"/>
                <a:cs typeface="Times New Roman" pitchFamily="18" charset="0"/>
              </a:rPr>
            </a:br>
            <a:endParaRPr kumimoji="0" lang="ru-RU" altLang="ru-RU" sz="3200" b="1" i="0" u="none" strike="noStrike" kern="0" cap="none" spc="0" normalizeH="0" baseline="0" noProof="0" dirty="0" smtClean="0">
              <a:ln>
                <a:noFill/>
              </a:ln>
              <a:solidFill>
                <a:srgbClr val="CC0066"/>
              </a:solidFill>
              <a:effectLst/>
              <a:uLnTx/>
              <a:uFillTx/>
              <a:latin typeface="+mj-lt"/>
              <a:ea typeface="+mj-ea"/>
              <a:cs typeface="Times New Roman" pitchFamily="18" charset="0"/>
            </a:endParaRPr>
          </a:p>
        </p:txBody>
      </p:sp>
      <p:pic>
        <p:nvPicPr>
          <p:cNvPr id="3074" name="Picture 2" descr="V:\pubs_new\happy_english.ru\Webinar\Презентация 02.12.13\HEru2SB_p31.jpg"/>
          <p:cNvPicPr>
            <a:picLocks noChangeAspect="1" noChangeArrowheads="1"/>
          </p:cNvPicPr>
          <p:nvPr/>
        </p:nvPicPr>
        <p:blipFill>
          <a:blip r:embed="rId4" cstate="print"/>
          <a:srcRect/>
          <a:stretch>
            <a:fillRect/>
          </a:stretch>
        </p:blipFill>
        <p:spPr bwMode="auto">
          <a:xfrm>
            <a:off x="2267744" y="548680"/>
            <a:ext cx="4483512" cy="6165304"/>
          </a:xfrm>
          <a:prstGeom prst="rect">
            <a:avLst/>
          </a:prstGeom>
          <a:no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азвание 1"/>
          <p:cNvSpPr>
            <a:spLocks noGrp="1"/>
          </p:cNvSpPr>
          <p:nvPr>
            <p:ph type="title"/>
          </p:nvPr>
        </p:nvSpPr>
        <p:spPr>
          <a:xfrm>
            <a:off x="395536" y="0"/>
            <a:ext cx="8229600" cy="1143000"/>
          </a:xfrm>
        </p:spPr>
        <p:txBody>
          <a:bodyPr>
            <a:normAutofit/>
          </a:bodyPr>
          <a:lstStyle/>
          <a:p>
            <a:r>
              <a:rPr lang="ru-RU" sz="3200" b="1" dirty="0" smtClean="0"/>
              <a:t>Социокультурная информация </a:t>
            </a:r>
            <a:br>
              <a:rPr lang="ru-RU" sz="3200" b="1" dirty="0" smtClean="0"/>
            </a:br>
            <a:r>
              <a:rPr lang="ru-RU" sz="3200" b="1" dirty="0" smtClean="0"/>
              <a:t>в процессе обучения</a:t>
            </a:r>
            <a:endParaRPr lang="ru-RU" sz="3200" b="1" dirty="0"/>
          </a:p>
        </p:txBody>
      </p:sp>
      <p:sp>
        <p:nvSpPr>
          <p:cNvPr id="3" name="Содержимое 2"/>
          <p:cNvSpPr>
            <a:spLocks noGrp="1"/>
          </p:cNvSpPr>
          <p:nvPr>
            <p:ph idx="1"/>
          </p:nvPr>
        </p:nvSpPr>
        <p:spPr>
          <a:xfrm>
            <a:off x="395536" y="1412776"/>
            <a:ext cx="8496944" cy="4525963"/>
          </a:xfrm>
        </p:spPr>
        <p:txBody>
          <a:bodyPr>
            <a:noAutofit/>
          </a:bodyPr>
          <a:lstStyle/>
          <a:p>
            <a:pPr marL="0" indent="360000"/>
            <a:r>
              <a:rPr lang="ru-RU" sz="2000" kern="1200" dirty="0" smtClean="0">
                <a:latin typeface="Arial" pitchFamily="34" charset="0"/>
              </a:rPr>
              <a:t>Без </a:t>
            </a:r>
            <a:r>
              <a:rPr lang="ru-RU" sz="2000" kern="1200" dirty="0">
                <a:latin typeface="Arial" pitchFamily="34" charset="0"/>
              </a:rPr>
              <a:t>знания социокультурного фона нельзя сформировать коммуникативную компетенцию даже в ограниченных пределах. </a:t>
            </a:r>
            <a:endParaRPr lang="ru-RU" sz="2000" kern="1200" dirty="0" smtClean="0">
              <a:latin typeface="Arial" pitchFamily="34" charset="0"/>
            </a:endParaRPr>
          </a:p>
          <a:p>
            <a:pPr marL="0" indent="360000">
              <a:buNone/>
            </a:pPr>
            <a:r>
              <a:rPr lang="ru-RU" sz="2000" b="1" kern="1200" dirty="0" smtClean="0">
                <a:latin typeface="Arial" pitchFamily="34" charset="0"/>
              </a:rPr>
              <a:t>«Только </a:t>
            </a:r>
            <a:r>
              <a:rPr lang="ru-RU" sz="2000" b="1" kern="1200" dirty="0">
                <a:latin typeface="Arial" pitchFamily="34" charset="0"/>
              </a:rPr>
              <a:t>культура в различных ее проявлениях содействует формированию личности </a:t>
            </a:r>
            <a:r>
              <a:rPr lang="ru-RU" sz="2000" b="1" kern="1200" dirty="0" smtClean="0">
                <a:latin typeface="Arial" pitchFamily="34" charset="0"/>
              </a:rPr>
              <a:t>человека». </a:t>
            </a:r>
          </a:p>
          <a:p>
            <a:pPr marL="0" indent="360000"/>
            <a:r>
              <a:rPr lang="ru-RU" sz="2000" kern="1200" dirty="0" smtClean="0">
                <a:latin typeface="Arial" pitchFamily="34" charset="0"/>
              </a:rPr>
              <a:t>Е. И. Пассов </a:t>
            </a:r>
            <a:r>
              <a:rPr lang="ru-RU" sz="2000" kern="1200" dirty="0">
                <a:latin typeface="Arial" pitchFamily="34" charset="0"/>
              </a:rPr>
              <a:t>дает определение нового термина «иноязычная культура» как неотъемлемого компонента </a:t>
            </a:r>
            <a:r>
              <a:rPr lang="ru-RU" sz="2000" kern="1200" dirty="0" smtClean="0">
                <a:latin typeface="Arial" pitchFamily="34" charset="0"/>
              </a:rPr>
              <a:t>обучения иностранному языку. </a:t>
            </a:r>
            <a:r>
              <a:rPr lang="ru-RU" sz="2000" kern="1200" dirty="0">
                <a:latin typeface="Arial" pitchFamily="34" charset="0"/>
              </a:rPr>
              <a:t>Под иноязычной культурой мы понимаем все то, что способен </a:t>
            </a:r>
            <a:r>
              <a:rPr lang="ru-RU" sz="2000" kern="1200" dirty="0" smtClean="0">
                <a:latin typeface="Arial" pitchFamily="34" charset="0"/>
              </a:rPr>
              <a:t>дать </a:t>
            </a:r>
            <a:r>
              <a:rPr lang="ru-RU" sz="2000" kern="1200" dirty="0">
                <a:latin typeface="Arial" pitchFamily="34" charset="0"/>
              </a:rPr>
              <a:t>учащимся процесс овладения ИЯ в учебном, познавательном, развивающем и воспитательном аспектах. </a:t>
            </a:r>
          </a:p>
        </p:txBody>
      </p:sp>
    </p:spTree>
    <p:extLst>
      <p:ext uri="{BB962C8B-B14F-4D97-AF65-F5344CB8AC3E}">
        <p14:creationId xmlns:p14="http://schemas.microsoft.com/office/powerpoint/2010/main" xmlns="" val="395480465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fon"/>
          <p:cNvPicPr>
            <a:picLocks noChangeAspect="1" noChangeArrowheads="1"/>
          </p:cNvPicPr>
          <p:nvPr/>
        </p:nvPicPr>
        <p:blipFill>
          <a:blip r:embed="rId3" cstate="print"/>
          <a:srcRect/>
          <a:stretch>
            <a:fillRect/>
          </a:stretch>
        </p:blipFill>
        <p:spPr bwMode="auto">
          <a:xfrm>
            <a:off x="611188" y="0"/>
            <a:ext cx="8064500" cy="548679"/>
          </a:xfrm>
          <a:prstGeom prst="rect">
            <a:avLst/>
          </a:prstGeom>
          <a:noFill/>
          <a:ln w="9525">
            <a:noFill/>
            <a:miter lim="800000"/>
            <a:headEnd/>
            <a:tailEnd/>
          </a:ln>
        </p:spPr>
      </p:pic>
      <p:sp>
        <p:nvSpPr>
          <p:cNvPr id="4" name="Заголовок 4"/>
          <p:cNvSpPr txBox="1">
            <a:spLocks/>
          </p:cNvSpPr>
          <p:nvPr/>
        </p:nvSpPr>
        <p:spPr bwMode="auto">
          <a:xfrm>
            <a:off x="1979712" y="188640"/>
            <a:ext cx="5348287" cy="6477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algn="ctr" defTabSz="912813">
              <a:defRPr/>
            </a:pPr>
            <a:r>
              <a:rPr lang="en-US" altLang="ru-RU" sz="3200" b="1" kern="0" dirty="0" smtClean="0">
                <a:solidFill>
                  <a:srgbClr val="CC0066"/>
                </a:solidFill>
                <a:latin typeface="Arial"/>
                <a:ea typeface="+mj-ea"/>
                <a:cs typeface="Arial" charset="0"/>
              </a:rPr>
              <a:t/>
            </a:r>
            <a:br>
              <a:rPr lang="en-US" altLang="ru-RU" sz="3200" b="1" kern="0" dirty="0" smtClean="0">
                <a:solidFill>
                  <a:srgbClr val="CC0066"/>
                </a:solidFill>
                <a:latin typeface="Arial"/>
                <a:ea typeface="+mj-ea"/>
                <a:cs typeface="Arial" charset="0"/>
              </a:rPr>
            </a:br>
            <a:r>
              <a:rPr lang="ru-RU" altLang="ru-RU" sz="3200" b="1" kern="0" dirty="0" smtClean="0">
                <a:solidFill>
                  <a:srgbClr val="CC0066"/>
                </a:solidFill>
                <a:latin typeface="Arial"/>
                <a:ea typeface="+mj-ea"/>
                <a:cs typeface="Arial" charset="0"/>
              </a:rPr>
              <a:t>2</a:t>
            </a:r>
            <a:r>
              <a:rPr lang="en-US" altLang="ru-RU" sz="3200" b="1" kern="0" dirty="0" smtClean="0">
                <a:solidFill>
                  <a:srgbClr val="CC0066"/>
                </a:solidFill>
                <a:latin typeface="Arial"/>
                <a:ea typeface="+mj-ea"/>
                <a:cs typeface="Arial" charset="0"/>
              </a:rPr>
              <a:t>-</a:t>
            </a:r>
            <a:r>
              <a:rPr lang="ru-RU" altLang="ru-RU" sz="3200" b="1" kern="0" dirty="0" err="1" smtClean="0">
                <a:solidFill>
                  <a:srgbClr val="CC0066"/>
                </a:solidFill>
                <a:latin typeface="Arial"/>
                <a:ea typeface="+mj-ea"/>
                <a:cs typeface="Arial" charset="0"/>
              </a:rPr>
              <a:t>й</a:t>
            </a:r>
            <a:r>
              <a:rPr lang="ru-RU" altLang="ru-RU" sz="3200" b="1" kern="0" dirty="0" smtClean="0">
                <a:solidFill>
                  <a:srgbClr val="CC0066"/>
                </a:solidFill>
                <a:latin typeface="Arial"/>
                <a:ea typeface="+mj-ea"/>
                <a:cs typeface="Arial" charset="0"/>
              </a:rPr>
              <a:t> класс </a:t>
            </a:r>
            <a:r>
              <a:rPr lang="ru-RU" altLang="ru-RU" sz="3200" b="1" kern="0" dirty="0" smtClean="0">
                <a:solidFill>
                  <a:srgbClr val="CC0066"/>
                </a:solidFill>
                <a:latin typeface="Arial"/>
                <a:ea typeface="+mj-ea"/>
                <a:cs typeface="+mj-cs"/>
              </a:rPr>
              <a:t/>
            </a:r>
            <a:br>
              <a:rPr lang="ru-RU" altLang="ru-RU" sz="3200" b="1" kern="0" dirty="0" smtClean="0">
                <a:solidFill>
                  <a:srgbClr val="CC0066"/>
                </a:solidFill>
                <a:latin typeface="Arial"/>
                <a:ea typeface="+mj-ea"/>
                <a:cs typeface="+mj-cs"/>
              </a:rPr>
            </a:br>
            <a:r>
              <a:rPr lang="ru-RU" altLang="ru-RU" sz="3200" b="1" kern="0" dirty="0" smtClean="0">
                <a:solidFill>
                  <a:srgbClr val="CC0066"/>
                </a:solidFill>
                <a:latin typeface="Arial"/>
                <a:ea typeface="+mj-ea"/>
                <a:cs typeface="Times New Roman" pitchFamily="18" charset="0"/>
              </a:rPr>
              <a:t/>
            </a:r>
            <a:br>
              <a:rPr lang="ru-RU" altLang="ru-RU" sz="3200" b="1" kern="0" dirty="0" smtClean="0">
                <a:solidFill>
                  <a:srgbClr val="CC0066"/>
                </a:solidFill>
                <a:latin typeface="Arial"/>
                <a:ea typeface="+mj-ea"/>
                <a:cs typeface="Times New Roman" pitchFamily="18" charset="0"/>
              </a:rPr>
            </a:br>
            <a:endParaRPr lang="ru-RU" altLang="ru-RU" sz="3200" b="1" kern="0" dirty="0" smtClean="0">
              <a:solidFill>
                <a:srgbClr val="CC0066"/>
              </a:solidFill>
              <a:latin typeface="Arial"/>
              <a:ea typeface="+mj-ea"/>
              <a:cs typeface="Times New Roman" pitchFamily="18" charset="0"/>
            </a:endParaRPr>
          </a:p>
        </p:txBody>
      </p:sp>
      <p:pic>
        <p:nvPicPr>
          <p:cNvPr id="6146" name="Picture 2" descr="V:\pubs_new\happy_english.ru\Webinar\Презентация 02.12.13\HEru2SB_p66.jpg"/>
          <p:cNvPicPr>
            <a:picLocks noChangeAspect="1" noChangeArrowheads="1"/>
          </p:cNvPicPr>
          <p:nvPr/>
        </p:nvPicPr>
        <p:blipFill>
          <a:blip r:embed="rId4" cstate="print"/>
          <a:srcRect/>
          <a:stretch>
            <a:fillRect/>
          </a:stretch>
        </p:blipFill>
        <p:spPr bwMode="auto">
          <a:xfrm>
            <a:off x="2123728" y="621060"/>
            <a:ext cx="4535607" cy="6236940"/>
          </a:xfrm>
          <a:prstGeom prst="rect">
            <a:avLst/>
          </a:prstGeom>
          <a:noFill/>
        </p:spPr>
      </p:pic>
    </p:spTree>
    <p:extLst>
      <p:ext uri="{BB962C8B-B14F-4D97-AF65-F5344CB8AC3E}">
        <p14:creationId xmlns:p14="http://schemas.microsoft.com/office/powerpoint/2010/main" xmlns="" val="298376134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fon"/>
          <p:cNvPicPr>
            <a:picLocks noChangeAspect="1" noChangeArrowheads="1"/>
          </p:cNvPicPr>
          <p:nvPr/>
        </p:nvPicPr>
        <p:blipFill>
          <a:blip r:embed="rId3" cstate="print"/>
          <a:srcRect/>
          <a:stretch>
            <a:fillRect/>
          </a:stretch>
        </p:blipFill>
        <p:spPr bwMode="auto">
          <a:xfrm>
            <a:off x="611188" y="0"/>
            <a:ext cx="8064500" cy="548679"/>
          </a:xfrm>
          <a:prstGeom prst="rect">
            <a:avLst/>
          </a:prstGeom>
          <a:noFill/>
          <a:ln w="9525">
            <a:noFill/>
            <a:miter lim="800000"/>
            <a:headEnd/>
            <a:tailEnd/>
          </a:ln>
        </p:spPr>
      </p:pic>
      <p:sp>
        <p:nvSpPr>
          <p:cNvPr id="4" name="Заголовок 4"/>
          <p:cNvSpPr txBox="1">
            <a:spLocks/>
          </p:cNvSpPr>
          <p:nvPr/>
        </p:nvSpPr>
        <p:spPr bwMode="auto">
          <a:xfrm>
            <a:off x="1979712" y="188640"/>
            <a:ext cx="5348287" cy="6477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marL="0" marR="0" lvl="0" indent="0" algn="ctr" defTabSz="912813" rtl="0" eaLnBrk="1" fontAlgn="base" latinLnBrk="0" hangingPunct="1">
              <a:lnSpc>
                <a:spcPct val="100000"/>
              </a:lnSpc>
              <a:spcBef>
                <a:spcPct val="0"/>
              </a:spcBef>
              <a:spcAft>
                <a:spcPct val="0"/>
              </a:spcAft>
              <a:buClrTx/>
              <a:buSzTx/>
              <a:buFontTx/>
              <a:buNone/>
              <a:tabLst/>
              <a:defRPr/>
            </a:pPr>
            <a:r>
              <a:rPr kumimoji="0" lang="en-US" altLang="ru-RU" sz="3200" b="1" i="0" u="none" strike="noStrike" kern="0" cap="none" spc="0" normalizeH="0" baseline="0" noProof="0" dirty="0" smtClean="0">
                <a:ln>
                  <a:noFill/>
                </a:ln>
                <a:solidFill>
                  <a:srgbClr val="CC0066"/>
                </a:solidFill>
                <a:effectLst/>
                <a:uLnTx/>
                <a:uFillTx/>
                <a:latin typeface="+mj-lt"/>
                <a:ea typeface="+mj-ea"/>
                <a:cs typeface="Arial" charset="0"/>
              </a:rPr>
              <a:t/>
            </a:r>
            <a:br>
              <a:rPr kumimoji="0" lang="en-US" altLang="ru-RU" sz="3200" b="1" i="0" u="none" strike="noStrike" kern="0" cap="none" spc="0" normalizeH="0" baseline="0" noProof="0" dirty="0" smtClean="0">
                <a:ln>
                  <a:noFill/>
                </a:ln>
                <a:solidFill>
                  <a:srgbClr val="CC0066"/>
                </a:solidFill>
                <a:effectLst/>
                <a:uLnTx/>
                <a:uFillTx/>
                <a:latin typeface="+mj-lt"/>
                <a:ea typeface="+mj-ea"/>
                <a:cs typeface="Arial" charset="0"/>
              </a:rPr>
            </a:br>
            <a:r>
              <a:rPr kumimoji="0" lang="ru-RU" altLang="ru-RU" sz="3200" b="1" i="0" u="none" strike="noStrike" kern="0" cap="none" spc="0" normalizeH="0" baseline="0" noProof="0" dirty="0" smtClean="0">
                <a:ln>
                  <a:noFill/>
                </a:ln>
                <a:solidFill>
                  <a:srgbClr val="CC0066"/>
                </a:solidFill>
                <a:effectLst/>
                <a:uLnTx/>
                <a:uFillTx/>
                <a:latin typeface="+mj-lt"/>
                <a:ea typeface="+mj-ea"/>
                <a:cs typeface="Arial" charset="0"/>
              </a:rPr>
              <a:t>2</a:t>
            </a:r>
            <a:r>
              <a:rPr kumimoji="0" lang="en-US" altLang="ru-RU" sz="3200" b="1" i="0" u="none" strike="noStrike" kern="0" cap="none" spc="0" normalizeH="0" baseline="0" noProof="0" dirty="0" smtClean="0">
                <a:ln>
                  <a:noFill/>
                </a:ln>
                <a:solidFill>
                  <a:srgbClr val="CC0066"/>
                </a:solidFill>
                <a:effectLst/>
                <a:uLnTx/>
                <a:uFillTx/>
                <a:latin typeface="+mj-lt"/>
                <a:ea typeface="+mj-ea"/>
                <a:cs typeface="Arial" charset="0"/>
              </a:rPr>
              <a:t>-</a:t>
            </a:r>
            <a:r>
              <a:rPr kumimoji="0" lang="ru-RU" altLang="ru-RU" sz="3200" b="1" i="0" u="none" strike="noStrike" kern="0" cap="none" spc="0" normalizeH="0" baseline="0" noProof="0" dirty="0" err="1" smtClean="0">
                <a:ln>
                  <a:noFill/>
                </a:ln>
                <a:solidFill>
                  <a:srgbClr val="CC0066"/>
                </a:solidFill>
                <a:effectLst/>
                <a:uLnTx/>
                <a:uFillTx/>
                <a:latin typeface="+mj-lt"/>
                <a:ea typeface="+mj-ea"/>
                <a:cs typeface="Arial" charset="0"/>
              </a:rPr>
              <a:t>й</a:t>
            </a:r>
            <a:r>
              <a:rPr kumimoji="0" lang="ru-RU" altLang="ru-RU" sz="3200" b="1" i="0" u="none" strike="noStrike" kern="0" cap="none" spc="0" normalizeH="0" baseline="0" noProof="0" dirty="0" smtClean="0">
                <a:ln>
                  <a:noFill/>
                </a:ln>
                <a:solidFill>
                  <a:srgbClr val="CC0066"/>
                </a:solidFill>
                <a:effectLst/>
                <a:uLnTx/>
                <a:uFillTx/>
                <a:latin typeface="+mj-lt"/>
                <a:ea typeface="+mj-ea"/>
                <a:cs typeface="Arial" charset="0"/>
              </a:rPr>
              <a:t> класс </a:t>
            </a:r>
            <a:r>
              <a:rPr kumimoji="0" lang="ru-RU" altLang="ru-RU" sz="3200" b="1" i="0" u="none" strike="noStrike" kern="0" cap="none" spc="0" normalizeH="0" baseline="0" noProof="0" dirty="0" smtClean="0">
                <a:ln>
                  <a:noFill/>
                </a:ln>
                <a:solidFill>
                  <a:srgbClr val="CC0066"/>
                </a:solidFill>
                <a:effectLst/>
                <a:uLnTx/>
                <a:uFillTx/>
                <a:latin typeface="+mj-lt"/>
                <a:ea typeface="+mj-ea"/>
                <a:cs typeface="+mj-cs"/>
              </a:rPr>
              <a:t/>
            </a:r>
            <a:br>
              <a:rPr kumimoji="0" lang="ru-RU" altLang="ru-RU" sz="3200" b="1" i="0" u="none" strike="noStrike" kern="0" cap="none" spc="0" normalizeH="0" baseline="0" noProof="0" dirty="0" smtClean="0">
                <a:ln>
                  <a:noFill/>
                </a:ln>
                <a:solidFill>
                  <a:srgbClr val="CC0066"/>
                </a:solidFill>
                <a:effectLst/>
                <a:uLnTx/>
                <a:uFillTx/>
                <a:latin typeface="+mj-lt"/>
                <a:ea typeface="+mj-ea"/>
                <a:cs typeface="+mj-cs"/>
              </a:rPr>
            </a:br>
            <a:r>
              <a:rPr kumimoji="0" lang="ru-RU" altLang="ru-RU" sz="3200" b="1" i="0" u="none" strike="noStrike" kern="0" cap="none" spc="0" normalizeH="0" baseline="0" noProof="0" dirty="0" smtClean="0">
                <a:ln>
                  <a:noFill/>
                </a:ln>
                <a:solidFill>
                  <a:srgbClr val="CC0066"/>
                </a:solidFill>
                <a:effectLst/>
                <a:uLnTx/>
                <a:uFillTx/>
                <a:latin typeface="+mj-lt"/>
                <a:ea typeface="+mj-ea"/>
                <a:cs typeface="Times New Roman" pitchFamily="18" charset="0"/>
              </a:rPr>
              <a:t/>
            </a:r>
            <a:br>
              <a:rPr kumimoji="0" lang="ru-RU" altLang="ru-RU" sz="3200" b="1" i="0" u="none" strike="noStrike" kern="0" cap="none" spc="0" normalizeH="0" baseline="0" noProof="0" dirty="0" smtClean="0">
                <a:ln>
                  <a:noFill/>
                </a:ln>
                <a:solidFill>
                  <a:srgbClr val="CC0066"/>
                </a:solidFill>
                <a:effectLst/>
                <a:uLnTx/>
                <a:uFillTx/>
                <a:latin typeface="+mj-lt"/>
                <a:ea typeface="+mj-ea"/>
                <a:cs typeface="Times New Roman" pitchFamily="18" charset="0"/>
              </a:rPr>
            </a:br>
            <a:endParaRPr kumimoji="0" lang="ru-RU" altLang="ru-RU" sz="3200" b="1" i="0" u="none" strike="noStrike" kern="0" cap="none" spc="0" normalizeH="0" baseline="0" noProof="0" dirty="0" smtClean="0">
              <a:ln>
                <a:noFill/>
              </a:ln>
              <a:solidFill>
                <a:srgbClr val="CC0066"/>
              </a:solidFill>
              <a:effectLst/>
              <a:uLnTx/>
              <a:uFillTx/>
              <a:latin typeface="+mj-lt"/>
              <a:ea typeface="+mj-ea"/>
              <a:cs typeface="Times New Roman" pitchFamily="18" charset="0"/>
            </a:endParaRPr>
          </a:p>
        </p:txBody>
      </p:sp>
      <p:pic>
        <p:nvPicPr>
          <p:cNvPr id="4098" name="Picture 2" descr="V:\pubs_new\happy_english.ru\Webinar\Презентация 02.12.13\HEru2SB_p42.jpg"/>
          <p:cNvPicPr>
            <a:picLocks noChangeAspect="1" noChangeArrowheads="1"/>
          </p:cNvPicPr>
          <p:nvPr/>
        </p:nvPicPr>
        <p:blipFill>
          <a:blip r:embed="rId4" cstate="print"/>
          <a:srcRect/>
          <a:stretch>
            <a:fillRect/>
          </a:stretch>
        </p:blipFill>
        <p:spPr bwMode="auto">
          <a:xfrm>
            <a:off x="1979712" y="549563"/>
            <a:ext cx="4607515" cy="6335821"/>
          </a:xfrm>
          <a:prstGeom prst="rect">
            <a:avLst/>
          </a:prstGeom>
          <a:noFill/>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fon"/>
          <p:cNvPicPr>
            <a:picLocks noChangeAspect="1" noChangeArrowheads="1"/>
          </p:cNvPicPr>
          <p:nvPr/>
        </p:nvPicPr>
        <p:blipFill>
          <a:blip r:embed="rId3" cstate="print"/>
          <a:srcRect/>
          <a:stretch>
            <a:fillRect/>
          </a:stretch>
        </p:blipFill>
        <p:spPr bwMode="auto">
          <a:xfrm>
            <a:off x="611188" y="0"/>
            <a:ext cx="8064500" cy="548679"/>
          </a:xfrm>
          <a:prstGeom prst="rect">
            <a:avLst/>
          </a:prstGeom>
          <a:noFill/>
          <a:ln w="9525">
            <a:noFill/>
            <a:miter lim="800000"/>
            <a:headEnd/>
            <a:tailEnd/>
          </a:ln>
        </p:spPr>
      </p:pic>
      <p:sp>
        <p:nvSpPr>
          <p:cNvPr id="4" name="Заголовок 4"/>
          <p:cNvSpPr txBox="1">
            <a:spLocks/>
          </p:cNvSpPr>
          <p:nvPr/>
        </p:nvSpPr>
        <p:spPr bwMode="auto">
          <a:xfrm>
            <a:off x="1979712" y="188640"/>
            <a:ext cx="5348287" cy="6477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marL="0" marR="0" lvl="0" indent="0" algn="ctr" defTabSz="912813" rtl="0" eaLnBrk="1" fontAlgn="base" latinLnBrk="0" hangingPunct="1">
              <a:lnSpc>
                <a:spcPct val="100000"/>
              </a:lnSpc>
              <a:spcBef>
                <a:spcPct val="0"/>
              </a:spcBef>
              <a:spcAft>
                <a:spcPct val="0"/>
              </a:spcAft>
              <a:buClrTx/>
              <a:buSzTx/>
              <a:buFontTx/>
              <a:buNone/>
              <a:tabLst/>
              <a:defRPr/>
            </a:pPr>
            <a:r>
              <a:rPr kumimoji="0" lang="en-US" altLang="ru-RU" sz="3200" b="1" i="0" u="none" strike="noStrike" kern="0" cap="none" spc="0" normalizeH="0" baseline="0" noProof="0" dirty="0" smtClean="0">
                <a:ln>
                  <a:noFill/>
                </a:ln>
                <a:solidFill>
                  <a:srgbClr val="CC0066"/>
                </a:solidFill>
                <a:effectLst/>
                <a:uLnTx/>
                <a:uFillTx/>
                <a:latin typeface="+mj-lt"/>
                <a:ea typeface="+mj-ea"/>
                <a:cs typeface="Arial" charset="0"/>
              </a:rPr>
              <a:t/>
            </a:r>
            <a:br>
              <a:rPr kumimoji="0" lang="en-US" altLang="ru-RU" sz="3200" b="1" i="0" u="none" strike="noStrike" kern="0" cap="none" spc="0" normalizeH="0" baseline="0" noProof="0" dirty="0" smtClean="0">
                <a:ln>
                  <a:noFill/>
                </a:ln>
                <a:solidFill>
                  <a:srgbClr val="CC0066"/>
                </a:solidFill>
                <a:effectLst/>
                <a:uLnTx/>
                <a:uFillTx/>
                <a:latin typeface="+mj-lt"/>
                <a:ea typeface="+mj-ea"/>
                <a:cs typeface="Arial" charset="0"/>
              </a:rPr>
            </a:br>
            <a:r>
              <a:rPr kumimoji="0" lang="ru-RU" altLang="ru-RU" sz="3200" b="1" i="0" u="none" strike="noStrike" kern="0" cap="none" spc="0" normalizeH="0" baseline="0" noProof="0" dirty="0" smtClean="0">
                <a:ln>
                  <a:noFill/>
                </a:ln>
                <a:solidFill>
                  <a:srgbClr val="CC0066"/>
                </a:solidFill>
                <a:effectLst/>
                <a:uLnTx/>
                <a:uFillTx/>
                <a:latin typeface="+mj-lt"/>
                <a:ea typeface="+mj-ea"/>
                <a:cs typeface="Arial" charset="0"/>
              </a:rPr>
              <a:t>2</a:t>
            </a:r>
            <a:r>
              <a:rPr kumimoji="0" lang="en-US" altLang="ru-RU" sz="3200" b="1" i="0" u="none" strike="noStrike" kern="0" cap="none" spc="0" normalizeH="0" baseline="0" noProof="0" dirty="0" smtClean="0">
                <a:ln>
                  <a:noFill/>
                </a:ln>
                <a:solidFill>
                  <a:srgbClr val="CC0066"/>
                </a:solidFill>
                <a:effectLst/>
                <a:uLnTx/>
                <a:uFillTx/>
                <a:latin typeface="+mj-lt"/>
                <a:ea typeface="+mj-ea"/>
                <a:cs typeface="Arial" charset="0"/>
              </a:rPr>
              <a:t>-</a:t>
            </a:r>
            <a:r>
              <a:rPr kumimoji="0" lang="ru-RU" altLang="ru-RU" sz="3200" b="1" i="0" u="none" strike="noStrike" kern="0" cap="none" spc="0" normalizeH="0" baseline="0" noProof="0" dirty="0" err="1" smtClean="0">
                <a:ln>
                  <a:noFill/>
                </a:ln>
                <a:solidFill>
                  <a:srgbClr val="CC0066"/>
                </a:solidFill>
                <a:effectLst/>
                <a:uLnTx/>
                <a:uFillTx/>
                <a:latin typeface="+mj-lt"/>
                <a:ea typeface="+mj-ea"/>
                <a:cs typeface="Arial" charset="0"/>
              </a:rPr>
              <a:t>й</a:t>
            </a:r>
            <a:r>
              <a:rPr kumimoji="0" lang="ru-RU" altLang="ru-RU" sz="3200" b="1" i="0" u="none" strike="noStrike" kern="0" cap="none" spc="0" normalizeH="0" baseline="0" noProof="0" dirty="0" smtClean="0">
                <a:ln>
                  <a:noFill/>
                </a:ln>
                <a:solidFill>
                  <a:srgbClr val="CC0066"/>
                </a:solidFill>
                <a:effectLst/>
                <a:uLnTx/>
                <a:uFillTx/>
                <a:latin typeface="+mj-lt"/>
                <a:ea typeface="+mj-ea"/>
                <a:cs typeface="Arial" charset="0"/>
              </a:rPr>
              <a:t> класс </a:t>
            </a:r>
            <a:r>
              <a:rPr kumimoji="0" lang="ru-RU" altLang="ru-RU" sz="3200" b="1" i="0" u="none" strike="noStrike" kern="0" cap="none" spc="0" normalizeH="0" baseline="0" noProof="0" dirty="0" smtClean="0">
                <a:ln>
                  <a:noFill/>
                </a:ln>
                <a:solidFill>
                  <a:srgbClr val="CC0066"/>
                </a:solidFill>
                <a:effectLst/>
                <a:uLnTx/>
                <a:uFillTx/>
                <a:latin typeface="+mj-lt"/>
                <a:ea typeface="+mj-ea"/>
                <a:cs typeface="+mj-cs"/>
              </a:rPr>
              <a:t/>
            </a:r>
            <a:br>
              <a:rPr kumimoji="0" lang="ru-RU" altLang="ru-RU" sz="3200" b="1" i="0" u="none" strike="noStrike" kern="0" cap="none" spc="0" normalizeH="0" baseline="0" noProof="0" dirty="0" smtClean="0">
                <a:ln>
                  <a:noFill/>
                </a:ln>
                <a:solidFill>
                  <a:srgbClr val="CC0066"/>
                </a:solidFill>
                <a:effectLst/>
                <a:uLnTx/>
                <a:uFillTx/>
                <a:latin typeface="+mj-lt"/>
                <a:ea typeface="+mj-ea"/>
                <a:cs typeface="+mj-cs"/>
              </a:rPr>
            </a:br>
            <a:r>
              <a:rPr kumimoji="0" lang="ru-RU" altLang="ru-RU" sz="3200" b="1" i="0" u="none" strike="noStrike" kern="0" cap="none" spc="0" normalizeH="0" baseline="0" noProof="0" dirty="0" smtClean="0">
                <a:ln>
                  <a:noFill/>
                </a:ln>
                <a:solidFill>
                  <a:srgbClr val="CC0066"/>
                </a:solidFill>
                <a:effectLst/>
                <a:uLnTx/>
                <a:uFillTx/>
                <a:latin typeface="+mj-lt"/>
                <a:ea typeface="+mj-ea"/>
                <a:cs typeface="Times New Roman" pitchFamily="18" charset="0"/>
              </a:rPr>
              <a:t/>
            </a:r>
            <a:br>
              <a:rPr kumimoji="0" lang="ru-RU" altLang="ru-RU" sz="3200" b="1" i="0" u="none" strike="noStrike" kern="0" cap="none" spc="0" normalizeH="0" baseline="0" noProof="0" dirty="0" smtClean="0">
                <a:ln>
                  <a:noFill/>
                </a:ln>
                <a:solidFill>
                  <a:srgbClr val="CC0066"/>
                </a:solidFill>
                <a:effectLst/>
                <a:uLnTx/>
                <a:uFillTx/>
                <a:latin typeface="+mj-lt"/>
                <a:ea typeface="+mj-ea"/>
                <a:cs typeface="Times New Roman" pitchFamily="18" charset="0"/>
              </a:rPr>
            </a:br>
            <a:endParaRPr kumimoji="0" lang="ru-RU" altLang="ru-RU" sz="3200" b="1" i="0" u="none" strike="noStrike" kern="0" cap="none" spc="0" normalizeH="0" baseline="0" noProof="0" dirty="0" smtClean="0">
              <a:ln>
                <a:noFill/>
              </a:ln>
              <a:solidFill>
                <a:srgbClr val="CC0066"/>
              </a:solidFill>
              <a:effectLst/>
              <a:uLnTx/>
              <a:uFillTx/>
              <a:latin typeface="+mj-lt"/>
              <a:ea typeface="+mj-ea"/>
              <a:cs typeface="Times New Roman" pitchFamily="18" charset="0"/>
            </a:endParaRPr>
          </a:p>
        </p:txBody>
      </p:sp>
      <p:pic>
        <p:nvPicPr>
          <p:cNvPr id="5122" name="Picture 2" descr="V:\pubs_new\happy_english.ru\Webinar\Презентация 02.12.13\HEru2SB_p55.jpg"/>
          <p:cNvPicPr>
            <a:picLocks noChangeAspect="1" noChangeArrowheads="1"/>
          </p:cNvPicPr>
          <p:nvPr/>
        </p:nvPicPr>
        <p:blipFill>
          <a:blip r:embed="rId4" cstate="print"/>
          <a:srcRect/>
          <a:stretch>
            <a:fillRect/>
          </a:stretch>
        </p:blipFill>
        <p:spPr bwMode="auto">
          <a:xfrm>
            <a:off x="0" y="621060"/>
            <a:ext cx="4535607" cy="6236940"/>
          </a:xfrm>
          <a:prstGeom prst="rect">
            <a:avLst/>
          </a:prstGeom>
          <a:noFill/>
        </p:spPr>
      </p:pic>
      <p:pic>
        <p:nvPicPr>
          <p:cNvPr id="5123" name="Picture 3" descr="V:\pubs_new\happy_english.ru\Webinar\Презентация 02.12.13\HEru2SB_p56.jpg"/>
          <p:cNvPicPr>
            <a:picLocks noChangeAspect="1" noChangeArrowheads="1"/>
          </p:cNvPicPr>
          <p:nvPr/>
        </p:nvPicPr>
        <p:blipFill>
          <a:blip r:embed="rId5" cstate="print"/>
          <a:srcRect/>
          <a:stretch>
            <a:fillRect/>
          </a:stretch>
        </p:blipFill>
        <p:spPr bwMode="auto">
          <a:xfrm>
            <a:off x="4608393" y="621060"/>
            <a:ext cx="4535607" cy="6236940"/>
          </a:xfrm>
          <a:prstGeom prst="rect">
            <a:avLst/>
          </a:prstGeom>
          <a:noFill/>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fon"/>
          <p:cNvPicPr>
            <a:picLocks noChangeAspect="1" noChangeArrowheads="1"/>
          </p:cNvPicPr>
          <p:nvPr/>
        </p:nvPicPr>
        <p:blipFill>
          <a:blip r:embed="rId3" cstate="print"/>
          <a:srcRect/>
          <a:stretch>
            <a:fillRect/>
          </a:stretch>
        </p:blipFill>
        <p:spPr bwMode="auto">
          <a:xfrm>
            <a:off x="611188" y="0"/>
            <a:ext cx="8064500" cy="548679"/>
          </a:xfrm>
          <a:prstGeom prst="rect">
            <a:avLst/>
          </a:prstGeom>
          <a:noFill/>
          <a:ln w="9525">
            <a:noFill/>
            <a:miter lim="800000"/>
            <a:headEnd/>
            <a:tailEnd/>
          </a:ln>
        </p:spPr>
      </p:pic>
      <p:sp>
        <p:nvSpPr>
          <p:cNvPr id="4" name="Заголовок 4"/>
          <p:cNvSpPr txBox="1">
            <a:spLocks/>
          </p:cNvSpPr>
          <p:nvPr/>
        </p:nvSpPr>
        <p:spPr bwMode="auto">
          <a:xfrm>
            <a:off x="1979712" y="188640"/>
            <a:ext cx="5348287" cy="6477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marL="0" marR="0" lvl="0" indent="0" algn="ctr" defTabSz="912813" rtl="0" eaLnBrk="1" fontAlgn="base" latinLnBrk="0" hangingPunct="1">
              <a:lnSpc>
                <a:spcPct val="100000"/>
              </a:lnSpc>
              <a:spcBef>
                <a:spcPct val="0"/>
              </a:spcBef>
              <a:spcAft>
                <a:spcPct val="0"/>
              </a:spcAft>
              <a:buClrTx/>
              <a:buSzTx/>
              <a:buFontTx/>
              <a:buNone/>
              <a:tabLst/>
              <a:defRPr/>
            </a:pPr>
            <a:r>
              <a:rPr kumimoji="0" lang="en-US" altLang="ru-RU" sz="3200" b="1" i="0" u="none" strike="noStrike" kern="0" cap="none" spc="0" normalizeH="0" baseline="0" noProof="0" dirty="0" smtClean="0">
                <a:ln>
                  <a:noFill/>
                </a:ln>
                <a:solidFill>
                  <a:srgbClr val="CC0066"/>
                </a:solidFill>
                <a:effectLst/>
                <a:uLnTx/>
                <a:uFillTx/>
                <a:latin typeface="+mj-lt"/>
                <a:ea typeface="+mj-ea"/>
                <a:cs typeface="Arial" charset="0"/>
              </a:rPr>
              <a:t/>
            </a:r>
            <a:br>
              <a:rPr kumimoji="0" lang="en-US" altLang="ru-RU" sz="3200" b="1" i="0" u="none" strike="noStrike" kern="0" cap="none" spc="0" normalizeH="0" baseline="0" noProof="0" dirty="0" smtClean="0">
                <a:ln>
                  <a:noFill/>
                </a:ln>
                <a:solidFill>
                  <a:srgbClr val="CC0066"/>
                </a:solidFill>
                <a:effectLst/>
                <a:uLnTx/>
                <a:uFillTx/>
                <a:latin typeface="+mj-lt"/>
                <a:ea typeface="+mj-ea"/>
                <a:cs typeface="Arial" charset="0"/>
              </a:rPr>
            </a:br>
            <a:r>
              <a:rPr kumimoji="0" lang="ru-RU" altLang="ru-RU" sz="3200" b="1" i="0" u="none" strike="noStrike" kern="0" cap="none" spc="0" normalizeH="0" baseline="0" noProof="0" dirty="0" smtClean="0">
                <a:ln>
                  <a:noFill/>
                </a:ln>
                <a:solidFill>
                  <a:srgbClr val="CC0066"/>
                </a:solidFill>
                <a:effectLst/>
                <a:uLnTx/>
                <a:uFillTx/>
                <a:latin typeface="+mj-lt"/>
                <a:ea typeface="+mj-ea"/>
                <a:cs typeface="Arial" charset="0"/>
              </a:rPr>
              <a:t>2</a:t>
            </a:r>
            <a:r>
              <a:rPr kumimoji="0" lang="en-US" altLang="ru-RU" sz="3200" b="1" i="0" u="none" strike="noStrike" kern="0" cap="none" spc="0" normalizeH="0" baseline="0" noProof="0" dirty="0" smtClean="0">
                <a:ln>
                  <a:noFill/>
                </a:ln>
                <a:solidFill>
                  <a:srgbClr val="CC0066"/>
                </a:solidFill>
                <a:effectLst/>
                <a:uLnTx/>
                <a:uFillTx/>
                <a:latin typeface="+mj-lt"/>
                <a:ea typeface="+mj-ea"/>
                <a:cs typeface="Arial" charset="0"/>
              </a:rPr>
              <a:t>-</a:t>
            </a:r>
            <a:r>
              <a:rPr kumimoji="0" lang="ru-RU" altLang="ru-RU" sz="3200" b="1" i="0" u="none" strike="noStrike" kern="0" cap="none" spc="0" normalizeH="0" baseline="0" noProof="0" dirty="0" err="1" smtClean="0">
                <a:ln>
                  <a:noFill/>
                </a:ln>
                <a:solidFill>
                  <a:srgbClr val="CC0066"/>
                </a:solidFill>
                <a:effectLst/>
                <a:uLnTx/>
                <a:uFillTx/>
                <a:latin typeface="+mj-lt"/>
                <a:ea typeface="+mj-ea"/>
                <a:cs typeface="Arial" charset="0"/>
              </a:rPr>
              <a:t>й</a:t>
            </a:r>
            <a:r>
              <a:rPr kumimoji="0" lang="ru-RU" altLang="ru-RU" sz="3200" b="1" i="0" u="none" strike="noStrike" kern="0" cap="none" spc="0" normalizeH="0" baseline="0" noProof="0" dirty="0" smtClean="0">
                <a:ln>
                  <a:noFill/>
                </a:ln>
                <a:solidFill>
                  <a:srgbClr val="CC0066"/>
                </a:solidFill>
                <a:effectLst/>
                <a:uLnTx/>
                <a:uFillTx/>
                <a:latin typeface="+mj-lt"/>
                <a:ea typeface="+mj-ea"/>
                <a:cs typeface="Arial" charset="0"/>
              </a:rPr>
              <a:t> класс </a:t>
            </a:r>
            <a:r>
              <a:rPr kumimoji="0" lang="ru-RU" altLang="ru-RU" sz="3200" b="1" i="0" u="none" strike="noStrike" kern="0" cap="none" spc="0" normalizeH="0" baseline="0" noProof="0" dirty="0" smtClean="0">
                <a:ln>
                  <a:noFill/>
                </a:ln>
                <a:solidFill>
                  <a:srgbClr val="CC0066"/>
                </a:solidFill>
                <a:effectLst/>
                <a:uLnTx/>
                <a:uFillTx/>
                <a:latin typeface="+mj-lt"/>
                <a:ea typeface="+mj-ea"/>
                <a:cs typeface="+mj-cs"/>
              </a:rPr>
              <a:t/>
            </a:r>
            <a:br>
              <a:rPr kumimoji="0" lang="ru-RU" altLang="ru-RU" sz="3200" b="1" i="0" u="none" strike="noStrike" kern="0" cap="none" spc="0" normalizeH="0" baseline="0" noProof="0" dirty="0" smtClean="0">
                <a:ln>
                  <a:noFill/>
                </a:ln>
                <a:solidFill>
                  <a:srgbClr val="CC0066"/>
                </a:solidFill>
                <a:effectLst/>
                <a:uLnTx/>
                <a:uFillTx/>
                <a:latin typeface="+mj-lt"/>
                <a:ea typeface="+mj-ea"/>
                <a:cs typeface="+mj-cs"/>
              </a:rPr>
            </a:br>
            <a:r>
              <a:rPr kumimoji="0" lang="ru-RU" altLang="ru-RU" sz="3200" b="1" i="0" u="none" strike="noStrike" kern="0" cap="none" spc="0" normalizeH="0" baseline="0" noProof="0" dirty="0" smtClean="0">
                <a:ln>
                  <a:noFill/>
                </a:ln>
                <a:solidFill>
                  <a:srgbClr val="CC0066"/>
                </a:solidFill>
                <a:effectLst/>
                <a:uLnTx/>
                <a:uFillTx/>
                <a:latin typeface="+mj-lt"/>
                <a:ea typeface="+mj-ea"/>
                <a:cs typeface="Times New Roman" pitchFamily="18" charset="0"/>
              </a:rPr>
              <a:t/>
            </a:r>
            <a:br>
              <a:rPr kumimoji="0" lang="ru-RU" altLang="ru-RU" sz="3200" b="1" i="0" u="none" strike="noStrike" kern="0" cap="none" spc="0" normalizeH="0" baseline="0" noProof="0" dirty="0" smtClean="0">
                <a:ln>
                  <a:noFill/>
                </a:ln>
                <a:solidFill>
                  <a:srgbClr val="CC0066"/>
                </a:solidFill>
                <a:effectLst/>
                <a:uLnTx/>
                <a:uFillTx/>
                <a:latin typeface="+mj-lt"/>
                <a:ea typeface="+mj-ea"/>
                <a:cs typeface="Times New Roman" pitchFamily="18" charset="0"/>
              </a:rPr>
            </a:br>
            <a:endParaRPr kumimoji="0" lang="ru-RU" altLang="ru-RU" sz="3200" b="1" i="0" u="none" strike="noStrike" kern="0" cap="none" spc="0" normalizeH="0" baseline="0" noProof="0" dirty="0" smtClean="0">
              <a:ln>
                <a:noFill/>
              </a:ln>
              <a:solidFill>
                <a:srgbClr val="CC0066"/>
              </a:solidFill>
              <a:effectLst/>
              <a:uLnTx/>
              <a:uFillTx/>
              <a:latin typeface="+mj-lt"/>
              <a:ea typeface="+mj-ea"/>
              <a:cs typeface="Times New Roman" pitchFamily="18" charset="0"/>
            </a:endParaRPr>
          </a:p>
        </p:txBody>
      </p:sp>
      <p:pic>
        <p:nvPicPr>
          <p:cNvPr id="8196" name="Picture 4" descr="V:\pubs_new\happy_english.ru\Webinar\Презентация 02.12.13\HEru2SB2_p42-43.jpg"/>
          <p:cNvPicPr>
            <a:picLocks noChangeAspect="1" noChangeArrowheads="1"/>
          </p:cNvPicPr>
          <p:nvPr/>
        </p:nvPicPr>
        <p:blipFill>
          <a:blip r:embed="rId4" cstate="print"/>
          <a:srcRect/>
          <a:stretch>
            <a:fillRect/>
          </a:stretch>
        </p:blipFill>
        <p:spPr bwMode="auto">
          <a:xfrm>
            <a:off x="35496" y="621060"/>
            <a:ext cx="9071214" cy="6236940"/>
          </a:xfrm>
          <a:prstGeom prst="rect">
            <a:avLst/>
          </a:prstGeom>
          <a:noFill/>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азвание 1"/>
          <p:cNvSpPr>
            <a:spLocks noGrp="1"/>
          </p:cNvSpPr>
          <p:nvPr>
            <p:ph type="title"/>
          </p:nvPr>
        </p:nvSpPr>
        <p:spPr>
          <a:xfrm>
            <a:off x="457200" y="0"/>
            <a:ext cx="8229600" cy="1143000"/>
          </a:xfrm>
        </p:spPr>
        <p:txBody>
          <a:bodyPr>
            <a:normAutofit/>
          </a:bodyPr>
          <a:lstStyle/>
          <a:p>
            <a:r>
              <a:rPr lang="ru-RU" sz="3200" b="1" dirty="0" smtClean="0"/>
              <a:t>Критерии отбора страноведческой информации </a:t>
            </a:r>
            <a:endParaRPr lang="ru-RU" sz="3200" b="1" dirty="0"/>
          </a:p>
        </p:txBody>
      </p:sp>
      <p:sp>
        <p:nvSpPr>
          <p:cNvPr id="3" name="Содержимое 2"/>
          <p:cNvSpPr>
            <a:spLocks noGrp="1"/>
          </p:cNvSpPr>
          <p:nvPr>
            <p:ph idx="1"/>
          </p:nvPr>
        </p:nvSpPr>
        <p:spPr>
          <a:xfrm>
            <a:off x="395536" y="1340768"/>
            <a:ext cx="8424936" cy="5040560"/>
          </a:xfrm>
        </p:spPr>
        <p:txBody>
          <a:bodyPr>
            <a:noAutofit/>
          </a:bodyPr>
          <a:lstStyle/>
          <a:p>
            <a:pPr>
              <a:spcBef>
                <a:spcPts val="1200"/>
              </a:spcBef>
            </a:pPr>
            <a:r>
              <a:rPr lang="ru-RU" sz="1800" dirty="0" smtClean="0"/>
              <a:t>«</a:t>
            </a:r>
            <a:r>
              <a:rPr lang="en-US" sz="1800" dirty="0" err="1" smtClean="0"/>
              <a:t>Содержательная</a:t>
            </a:r>
            <a:r>
              <a:rPr lang="en-US" sz="1800" dirty="0" smtClean="0"/>
              <a:t> </a:t>
            </a:r>
            <a:r>
              <a:rPr lang="en-US" sz="1800" dirty="0" err="1"/>
              <a:t>ценность</a:t>
            </a:r>
            <a:r>
              <a:rPr lang="en-US" sz="1800" dirty="0"/>
              <a:t> </a:t>
            </a:r>
            <a:r>
              <a:rPr lang="en-US" sz="1800" dirty="0" err="1"/>
              <a:t>текста</a:t>
            </a:r>
            <a:r>
              <a:rPr lang="en-US" sz="1800" dirty="0"/>
              <a:t> </a:t>
            </a:r>
            <a:r>
              <a:rPr lang="en-US" sz="1800" dirty="0" err="1"/>
              <a:t>определяется</a:t>
            </a:r>
            <a:r>
              <a:rPr lang="en-US" sz="1800" dirty="0"/>
              <a:t> </a:t>
            </a:r>
            <a:r>
              <a:rPr lang="en-US" sz="1800" dirty="0" err="1"/>
              <a:t>его</a:t>
            </a:r>
            <a:r>
              <a:rPr lang="en-US" sz="1800" dirty="0"/>
              <a:t> </a:t>
            </a:r>
            <a:r>
              <a:rPr lang="en-US" sz="1800" dirty="0" err="1"/>
              <a:t>страноведческим</a:t>
            </a:r>
            <a:r>
              <a:rPr lang="en-US" sz="1800" dirty="0"/>
              <a:t> </a:t>
            </a:r>
            <a:r>
              <a:rPr lang="en-US" sz="1800" dirty="0" err="1"/>
              <a:t>наполнением</a:t>
            </a:r>
            <a:r>
              <a:rPr lang="en-US" sz="1800" dirty="0"/>
              <a:t>. </a:t>
            </a:r>
            <a:r>
              <a:rPr lang="en-US" sz="1800" dirty="0" err="1"/>
              <a:t>Чем</a:t>
            </a:r>
            <a:r>
              <a:rPr lang="en-US" sz="1800" dirty="0"/>
              <a:t> </a:t>
            </a:r>
            <a:r>
              <a:rPr lang="en-US" sz="1800" dirty="0" err="1"/>
              <a:t>больше</a:t>
            </a:r>
            <a:r>
              <a:rPr lang="en-US" sz="1800" dirty="0"/>
              <a:t> </a:t>
            </a:r>
            <a:r>
              <a:rPr lang="en-US" sz="1800" dirty="0" err="1"/>
              <a:t>текст</a:t>
            </a:r>
            <a:r>
              <a:rPr lang="en-US" sz="1800" dirty="0"/>
              <a:t> </a:t>
            </a:r>
            <a:r>
              <a:rPr lang="en-US" sz="1800" dirty="0" err="1"/>
              <a:t>содержит</a:t>
            </a:r>
            <a:r>
              <a:rPr lang="en-US" sz="1800" dirty="0"/>
              <a:t> </a:t>
            </a:r>
            <a:r>
              <a:rPr lang="en-US" sz="1800" dirty="0" err="1"/>
              <a:t>страноведческих</a:t>
            </a:r>
            <a:r>
              <a:rPr lang="en-US" sz="1800" dirty="0"/>
              <a:t> </a:t>
            </a:r>
            <a:r>
              <a:rPr lang="en-US" sz="1800" dirty="0" err="1"/>
              <a:t>сведений</a:t>
            </a:r>
            <a:r>
              <a:rPr lang="en-US" sz="1800" dirty="0"/>
              <a:t>, </a:t>
            </a:r>
            <a:r>
              <a:rPr lang="en-US" sz="1800" dirty="0" err="1"/>
              <a:t>тем</a:t>
            </a:r>
            <a:r>
              <a:rPr lang="en-US" sz="1800" dirty="0"/>
              <a:t> </a:t>
            </a:r>
            <a:r>
              <a:rPr lang="en-US" sz="1800" dirty="0" err="1"/>
              <a:t>существеннее</a:t>
            </a:r>
            <a:r>
              <a:rPr lang="en-US" sz="1800" dirty="0"/>
              <a:t> </a:t>
            </a:r>
            <a:r>
              <a:rPr lang="en-US" sz="1800" dirty="0" err="1"/>
              <a:t>они</a:t>
            </a:r>
            <a:r>
              <a:rPr lang="en-US" sz="1800" dirty="0"/>
              <a:t> </a:t>
            </a:r>
            <a:r>
              <a:rPr lang="en-US" sz="1800" dirty="0" err="1"/>
              <a:t>для</a:t>
            </a:r>
            <a:r>
              <a:rPr lang="en-US" sz="1800" dirty="0"/>
              <a:t> </a:t>
            </a:r>
            <a:r>
              <a:rPr lang="en-US" sz="1800" dirty="0" err="1"/>
              <a:t>культуры</a:t>
            </a:r>
            <a:r>
              <a:rPr lang="en-US" sz="1800" dirty="0"/>
              <a:t>, </a:t>
            </a:r>
            <a:r>
              <a:rPr lang="en-US" sz="1800" dirty="0" err="1"/>
              <a:t>тем</a:t>
            </a:r>
            <a:r>
              <a:rPr lang="en-US" sz="1800" dirty="0"/>
              <a:t> </a:t>
            </a:r>
            <a:r>
              <a:rPr lang="en-US" sz="1800" dirty="0" err="1"/>
              <a:t>легче</a:t>
            </a:r>
            <a:r>
              <a:rPr lang="en-US" sz="1800" dirty="0"/>
              <a:t> </a:t>
            </a:r>
            <a:r>
              <a:rPr lang="en-US" sz="1800" dirty="0" err="1"/>
              <a:t>они</a:t>
            </a:r>
            <a:r>
              <a:rPr lang="en-US" sz="1800" dirty="0"/>
              <a:t> </a:t>
            </a:r>
            <a:r>
              <a:rPr lang="en-US" sz="1800" dirty="0" err="1"/>
              <a:t>воспринимаются</a:t>
            </a:r>
            <a:r>
              <a:rPr lang="en-US" sz="1800" dirty="0"/>
              <a:t> и </a:t>
            </a:r>
            <a:r>
              <a:rPr lang="en-US" sz="1800" dirty="0" err="1" smtClean="0"/>
              <a:t>запоминаются</a:t>
            </a:r>
            <a:r>
              <a:rPr lang="en-US" sz="1800" dirty="0" smtClean="0"/>
              <a:t>. </a:t>
            </a:r>
            <a:endParaRPr lang="ru-RU" sz="1800" dirty="0" smtClean="0"/>
          </a:p>
          <a:p>
            <a:pPr>
              <a:spcBef>
                <a:spcPts val="1200"/>
              </a:spcBef>
            </a:pPr>
            <a:r>
              <a:rPr lang="en-US" sz="1800" dirty="0" err="1" smtClean="0"/>
              <a:t>Эффективность</a:t>
            </a:r>
            <a:r>
              <a:rPr lang="en-US" sz="1800" dirty="0" smtClean="0"/>
              <a:t> </a:t>
            </a:r>
            <a:r>
              <a:rPr lang="en-US" sz="1800" dirty="0" err="1"/>
              <a:t>учебного</a:t>
            </a:r>
            <a:r>
              <a:rPr lang="en-US" sz="1800" dirty="0"/>
              <a:t> </a:t>
            </a:r>
            <a:r>
              <a:rPr lang="en-US" sz="1800" dirty="0" err="1"/>
              <a:t>текста</a:t>
            </a:r>
            <a:r>
              <a:rPr lang="en-US" sz="1800" dirty="0"/>
              <a:t> </a:t>
            </a:r>
            <a:r>
              <a:rPr lang="en-US" sz="1800" dirty="0" err="1"/>
              <a:t>обусловлена</a:t>
            </a:r>
            <a:r>
              <a:rPr lang="en-US" sz="1800" dirty="0"/>
              <a:t> </a:t>
            </a:r>
            <a:r>
              <a:rPr lang="en-US" sz="1800" dirty="0" err="1"/>
              <a:t>тем</a:t>
            </a:r>
            <a:r>
              <a:rPr lang="en-US" sz="1800" dirty="0"/>
              <a:t>, </a:t>
            </a:r>
            <a:r>
              <a:rPr lang="en-US" sz="1800" dirty="0" err="1"/>
              <a:t>насколько</a:t>
            </a:r>
            <a:r>
              <a:rPr lang="en-US" sz="1800" dirty="0"/>
              <a:t> в </a:t>
            </a:r>
            <a:r>
              <a:rPr lang="en-US" sz="1800" dirty="0" err="1"/>
              <a:t>нем</a:t>
            </a:r>
            <a:r>
              <a:rPr lang="en-US" sz="1800" dirty="0"/>
              <a:t> </a:t>
            </a:r>
            <a:r>
              <a:rPr lang="en-US" sz="1800" dirty="0" err="1"/>
              <a:t>учтены</a:t>
            </a:r>
            <a:r>
              <a:rPr lang="en-US" sz="1800" dirty="0"/>
              <a:t> </a:t>
            </a:r>
            <a:r>
              <a:rPr lang="en-US" sz="1800" dirty="0" err="1"/>
              <a:t>возрастные</a:t>
            </a:r>
            <a:r>
              <a:rPr lang="en-US" sz="1800" dirty="0"/>
              <a:t> </a:t>
            </a:r>
            <a:r>
              <a:rPr lang="en-US" sz="1800" dirty="0" err="1"/>
              <a:t>особенности</a:t>
            </a:r>
            <a:r>
              <a:rPr lang="en-US" sz="1800" dirty="0"/>
              <a:t>, </a:t>
            </a:r>
            <a:r>
              <a:rPr lang="en-US" sz="1800" dirty="0" err="1"/>
              <a:t>так</a:t>
            </a:r>
            <a:r>
              <a:rPr lang="en-US" sz="1800" dirty="0"/>
              <a:t> </a:t>
            </a:r>
            <a:r>
              <a:rPr lang="en-US" sz="1800" dirty="0" err="1"/>
              <a:t>что</a:t>
            </a:r>
            <a:r>
              <a:rPr lang="en-US" sz="1800" dirty="0"/>
              <a:t> </a:t>
            </a:r>
            <a:r>
              <a:rPr lang="en-US" sz="1800" dirty="0" err="1"/>
              <a:t>следует</a:t>
            </a:r>
            <a:r>
              <a:rPr lang="en-US" sz="1800" dirty="0"/>
              <a:t> </a:t>
            </a:r>
            <a:r>
              <a:rPr lang="en-US" sz="1800" dirty="0" err="1"/>
              <a:t>принимать</a:t>
            </a:r>
            <a:r>
              <a:rPr lang="en-US" sz="1800" dirty="0"/>
              <a:t> </a:t>
            </a:r>
            <a:r>
              <a:rPr lang="en-US" sz="1800" dirty="0" err="1"/>
              <a:t>во</a:t>
            </a:r>
            <a:r>
              <a:rPr lang="en-US" sz="1800" dirty="0"/>
              <a:t> </a:t>
            </a:r>
            <a:r>
              <a:rPr lang="en-US" sz="1800" dirty="0" err="1"/>
              <a:t>внимание</a:t>
            </a:r>
            <a:r>
              <a:rPr lang="en-US" sz="1800" dirty="0"/>
              <a:t> </a:t>
            </a:r>
            <a:r>
              <a:rPr lang="en-US" sz="1800" dirty="0" err="1"/>
              <a:t>соотношение</a:t>
            </a:r>
            <a:r>
              <a:rPr lang="en-US" sz="1800" dirty="0"/>
              <a:t> </a:t>
            </a:r>
            <a:r>
              <a:rPr lang="en-US" sz="1800" dirty="0" err="1"/>
              <a:t>длины</a:t>
            </a:r>
            <a:r>
              <a:rPr lang="en-US" sz="1800" dirty="0"/>
              <a:t> </a:t>
            </a:r>
            <a:r>
              <a:rPr lang="en-US" sz="1800" dirty="0" err="1"/>
              <a:t>текста</a:t>
            </a:r>
            <a:r>
              <a:rPr lang="en-US" sz="1800" dirty="0"/>
              <a:t> и </a:t>
            </a:r>
            <a:r>
              <a:rPr lang="en-US" sz="1800" dirty="0" err="1"/>
              <a:t>количества</a:t>
            </a:r>
            <a:r>
              <a:rPr lang="en-US" sz="1800" dirty="0"/>
              <a:t> </a:t>
            </a:r>
            <a:r>
              <a:rPr lang="en-US" sz="1800" dirty="0" err="1"/>
              <a:t>вводимой</a:t>
            </a:r>
            <a:r>
              <a:rPr lang="en-US" sz="1800" dirty="0"/>
              <a:t> в </a:t>
            </a:r>
            <a:r>
              <a:rPr lang="en-US" sz="1800" dirty="0" err="1"/>
              <a:t>нем</a:t>
            </a:r>
            <a:r>
              <a:rPr lang="en-US" sz="1800" dirty="0"/>
              <a:t> </a:t>
            </a:r>
            <a:r>
              <a:rPr lang="en-US" sz="1800" dirty="0" err="1"/>
              <a:t>информации</a:t>
            </a:r>
            <a:r>
              <a:rPr lang="en-US" sz="1800" dirty="0" smtClean="0"/>
              <a:t>.</a:t>
            </a:r>
            <a:endParaRPr lang="ru-RU" sz="1800" dirty="0" smtClean="0"/>
          </a:p>
          <a:p>
            <a:pPr>
              <a:spcBef>
                <a:spcPts val="1200"/>
              </a:spcBef>
            </a:pPr>
            <a:r>
              <a:rPr lang="ru-RU" sz="1800" dirty="0" smtClean="0"/>
              <a:t>Принцип </a:t>
            </a:r>
            <a:r>
              <a:rPr lang="en-US" sz="1800" dirty="0" err="1" smtClean="0"/>
              <a:t>актуального</a:t>
            </a:r>
            <a:r>
              <a:rPr lang="en-US" sz="1800" dirty="0" smtClean="0"/>
              <a:t> </a:t>
            </a:r>
            <a:r>
              <a:rPr lang="en-US" sz="1800" dirty="0" err="1" smtClean="0"/>
              <a:t>историзма</a:t>
            </a:r>
            <a:r>
              <a:rPr lang="ru-RU" sz="1800" dirty="0" smtClean="0"/>
              <a:t>.</a:t>
            </a:r>
            <a:r>
              <a:rPr lang="en-US" sz="1800" dirty="0" smtClean="0"/>
              <a:t> </a:t>
            </a:r>
            <a:r>
              <a:rPr lang="en-US" sz="1800" dirty="0" err="1" smtClean="0"/>
              <a:t>Исторический</a:t>
            </a:r>
            <a:r>
              <a:rPr lang="en-US" sz="1800" dirty="0" smtClean="0"/>
              <a:t> </a:t>
            </a:r>
            <a:r>
              <a:rPr lang="en-US" sz="1800" dirty="0" err="1"/>
              <a:t>характер</a:t>
            </a:r>
            <a:r>
              <a:rPr lang="en-US" sz="1800" dirty="0"/>
              <a:t> </a:t>
            </a:r>
            <a:r>
              <a:rPr lang="en-US" sz="1800" dirty="0" err="1"/>
              <a:t>культуры</a:t>
            </a:r>
            <a:r>
              <a:rPr lang="en-US" sz="1800" dirty="0"/>
              <a:t> </a:t>
            </a:r>
            <a:r>
              <a:rPr lang="en-US" sz="1800" dirty="0" err="1"/>
              <a:t>в</a:t>
            </a:r>
            <a:r>
              <a:rPr lang="en-US" sz="1800" dirty="0"/>
              <a:t> </a:t>
            </a:r>
            <a:r>
              <a:rPr lang="en-US" sz="1800" dirty="0" err="1"/>
              <a:t>ее</a:t>
            </a:r>
            <a:r>
              <a:rPr lang="en-US" sz="1800" dirty="0"/>
              <a:t> </a:t>
            </a:r>
            <a:r>
              <a:rPr lang="en-US" sz="1800" dirty="0" err="1"/>
              <a:t>современном</a:t>
            </a:r>
            <a:r>
              <a:rPr lang="en-US" sz="1800" dirty="0"/>
              <a:t> </a:t>
            </a:r>
            <a:r>
              <a:rPr lang="en-US" sz="1800" dirty="0" err="1"/>
              <a:t>состоянии</a:t>
            </a:r>
            <a:r>
              <a:rPr lang="en-US" sz="1800" dirty="0"/>
              <a:t> </a:t>
            </a:r>
            <a:r>
              <a:rPr lang="en-US" sz="1800" dirty="0" err="1"/>
              <a:t>совершенно</a:t>
            </a:r>
            <a:r>
              <a:rPr lang="en-US" sz="1800" dirty="0"/>
              <a:t> </a:t>
            </a:r>
            <a:r>
              <a:rPr lang="en-US" sz="1800" dirty="0" err="1"/>
              <a:t>очевиден</a:t>
            </a:r>
            <a:r>
              <a:rPr lang="en-US" sz="1800" dirty="0"/>
              <a:t>, </a:t>
            </a:r>
            <a:r>
              <a:rPr lang="en-US" sz="1800" dirty="0" err="1"/>
              <a:t>поэтому</a:t>
            </a:r>
            <a:r>
              <a:rPr lang="en-US" sz="1800" dirty="0"/>
              <a:t> </a:t>
            </a:r>
            <a:r>
              <a:rPr lang="en-US" sz="1800" dirty="0" err="1"/>
              <a:t>не</a:t>
            </a:r>
            <a:r>
              <a:rPr lang="en-US" sz="1800" dirty="0"/>
              <a:t> </a:t>
            </a:r>
            <a:r>
              <a:rPr lang="en-US" sz="1800" dirty="0" err="1"/>
              <a:t>должно</a:t>
            </a:r>
            <a:r>
              <a:rPr lang="en-US" sz="1800" dirty="0"/>
              <a:t> </a:t>
            </a:r>
            <a:r>
              <a:rPr lang="en-US" sz="1800" dirty="0" err="1"/>
              <a:t>быть</a:t>
            </a:r>
            <a:r>
              <a:rPr lang="en-US" sz="1800" dirty="0"/>
              <a:t> </a:t>
            </a:r>
            <a:r>
              <a:rPr lang="en-US" sz="1800" dirty="0" err="1"/>
              <a:t>учебников</a:t>
            </a:r>
            <a:r>
              <a:rPr lang="en-US" sz="1800" dirty="0"/>
              <a:t>, </a:t>
            </a:r>
            <a:r>
              <a:rPr lang="en-US" sz="1800" dirty="0" err="1"/>
              <a:t>в</a:t>
            </a:r>
            <a:r>
              <a:rPr lang="en-US" sz="1800" dirty="0"/>
              <a:t> </a:t>
            </a:r>
            <a:r>
              <a:rPr lang="en-US" sz="1800" dirty="0" err="1"/>
              <a:t>которых</a:t>
            </a:r>
            <a:r>
              <a:rPr lang="en-US" sz="1800" dirty="0"/>
              <a:t> </a:t>
            </a:r>
            <a:r>
              <a:rPr lang="en-US" sz="1800" dirty="0" err="1"/>
              <a:t>не</a:t>
            </a:r>
            <a:r>
              <a:rPr lang="en-US" sz="1800" dirty="0"/>
              <a:t> </a:t>
            </a:r>
            <a:r>
              <a:rPr lang="en-US" sz="1800" dirty="0" err="1"/>
              <a:t>было</a:t>
            </a:r>
            <a:r>
              <a:rPr lang="en-US" sz="1800" dirty="0"/>
              <a:t> </a:t>
            </a:r>
            <a:r>
              <a:rPr lang="en-US" sz="1800" dirty="0" err="1"/>
              <a:t>бы</a:t>
            </a:r>
            <a:r>
              <a:rPr lang="en-US" sz="1800" dirty="0"/>
              <a:t> </a:t>
            </a:r>
            <a:r>
              <a:rPr lang="en-US" sz="1800" dirty="0" err="1"/>
              <a:t>стихов</a:t>
            </a:r>
            <a:r>
              <a:rPr lang="en-US" sz="1800" dirty="0"/>
              <a:t> </a:t>
            </a:r>
            <a:r>
              <a:rPr lang="en-US" sz="1800" dirty="0" err="1"/>
              <a:t>Р</a:t>
            </a:r>
            <a:r>
              <a:rPr lang="en-US" sz="1800" dirty="0"/>
              <a:t>. </a:t>
            </a:r>
            <a:r>
              <a:rPr lang="en-US" sz="1800" dirty="0" err="1"/>
              <a:t>Бернса</a:t>
            </a:r>
            <a:r>
              <a:rPr lang="en-US" sz="1800" dirty="0"/>
              <a:t>, </a:t>
            </a:r>
            <a:r>
              <a:rPr lang="en-US" sz="1800" dirty="0" err="1"/>
              <a:t>рассказов</a:t>
            </a:r>
            <a:r>
              <a:rPr lang="en-US" sz="1800" dirty="0"/>
              <a:t> </a:t>
            </a:r>
            <a:r>
              <a:rPr lang="en-US" sz="1800" dirty="0" err="1"/>
              <a:t>М</a:t>
            </a:r>
            <a:r>
              <a:rPr lang="en-US" sz="1800" dirty="0"/>
              <a:t>. </a:t>
            </a:r>
            <a:r>
              <a:rPr lang="en-US" sz="1800" dirty="0" err="1"/>
              <a:t>Твена</a:t>
            </a:r>
            <a:r>
              <a:rPr lang="en-US" sz="1800" dirty="0"/>
              <a:t>, </a:t>
            </a:r>
            <a:r>
              <a:rPr lang="ru-RU" sz="1800" dirty="0" smtClean="0"/>
              <a:t/>
            </a:r>
            <a:br>
              <a:rPr lang="ru-RU" sz="1800" dirty="0" smtClean="0"/>
            </a:br>
            <a:r>
              <a:rPr lang="en-US" sz="1800" dirty="0" err="1" smtClean="0"/>
              <a:t>не</a:t>
            </a:r>
            <a:r>
              <a:rPr lang="en-US" sz="1800" dirty="0" smtClean="0"/>
              <a:t> </a:t>
            </a:r>
            <a:r>
              <a:rPr lang="en-US" sz="1800" dirty="0" err="1"/>
              <a:t>говорилось</a:t>
            </a:r>
            <a:r>
              <a:rPr lang="en-US" sz="1800" dirty="0"/>
              <a:t> </a:t>
            </a:r>
            <a:r>
              <a:rPr lang="en-US" sz="1800" dirty="0" err="1"/>
              <a:t>бы</a:t>
            </a:r>
            <a:r>
              <a:rPr lang="en-US" sz="1800" dirty="0"/>
              <a:t> о </a:t>
            </a:r>
            <a:r>
              <a:rPr lang="en-US" sz="1800" dirty="0" err="1"/>
              <a:t>возникновении</a:t>
            </a:r>
            <a:r>
              <a:rPr lang="en-US" sz="1800" dirty="0"/>
              <a:t> </a:t>
            </a:r>
            <a:r>
              <a:rPr lang="en-US" sz="1800" dirty="0" err="1"/>
              <a:t>Великобритании</a:t>
            </a:r>
            <a:r>
              <a:rPr lang="en-US" sz="1800" dirty="0"/>
              <a:t>.</a:t>
            </a:r>
            <a:endParaRPr lang="ru-RU" sz="1800" dirty="0"/>
          </a:p>
          <a:p>
            <a:pPr>
              <a:spcBef>
                <a:spcPts val="1200"/>
              </a:spcBef>
            </a:pPr>
            <a:r>
              <a:rPr lang="ru-RU" sz="1800" dirty="0" smtClean="0"/>
              <a:t>Т</a:t>
            </a:r>
            <a:r>
              <a:rPr lang="en-US" sz="1800" dirty="0" err="1" smtClean="0"/>
              <a:t>ребование</a:t>
            </a:r>
            <a:r>
              <a:rPr lang="en-US" sz="1800" dirty="0" smtClean="0"/>
              <a:t> </a:t>
            </a:r>
            <a:r>
              <a:rPr lang="en-US" sz="1800" dirty="0" err="1"/>
              <a:t>типичности</a:t>
            </a:r>
            <a:r>
              <a:rPr lang="en-US" sz="1800" dirty="0"/>
              <a:t> </a:t>
            </a:r>
            <a:r>
              <a:rPr lang="en-US" sz="1800" dirty="0" err="1"/>
              <a:t>отражаемых</a:t>
            </a:r>
            <a:r>
              <a:rPr lang="en-US" sz="1800" dirty="0"/>
              <a:t> </a:t>
            </a:r>
            <a:r>
              <a:rPr lang="en-US" sz="1800" dirty="0" err="1" smtClean="0"/>
              <a:t>фактов</a:t>
            </a:r>
            <a:r>
              <a:rPr lang="en-US" sz="1800" dirty="0"/>
              <a:t>. </a:t>
            </a:r>
            <a:r>
              <a:rPr lang="ru-RU" sz="1800" dirty="0" smtClean="0"/>
              <a:t>В учебнике не должно быть </a:t>
            </a:r>
            <a:r>
              <a:rPr lang="en-US" sz="1800" dirty="0" smtClean="0"/>
              <a:t> </a:t>
            </a:r>
            <a:r>
              <a:rPr lang="en-US" sz="1800" dirty="0" err="1" smtClean="0"/>
              <a:t>материал</a:t>
            </a:r>
            <a:r>
              <a:rPr lang="ru-RU" sz="1800" dirty="0" err="1" smtClean="0"/>
              <a:t>ов</a:t>
            </a:r>
            <a:r>
              <a:rPr lang="en-US" sz="1800" dirty="0" smtClean="0"/>
              <a:t>, </a:t>
            </a:r>
            <a:r>
              <a:rPr lang="en-US" sz="1800" dirty="0"/>
              <a:t>в </a:t>
            </a:r>
            <a:r>
              <a:rPr lang="en-US" sz="1800" dirty="0" err="1"/>
              <a:t>которых</a:t>
            </a:r>
            <a:r>
              <a:rPr lang="en-US" sz="1800" dirty="0"/>
              <a:t> </a:t>
            </a:r>
            <a:r>
              <a:rPr lang="en-US" sz="1800" dirty="0" err="1" smtClean="0"/>
              <a:t>обсуждаются</a:t>
            </a:r>
            <a:r>
              <a:rPr lang="en-US" sz="1800" dirty="0" smtClean="0"/>
              <a:t> </a:t>
            </a:r>
            <a:r>
              <a:rPr lang="en-US" sz="1800" dirty="0" err="1"/>
              <a:t>пусть</a:t>
            </a:r>
            <a:r>
              <a:rPr lang="en-US" sz="1800" dirty="0"/>
              <a:t> </a:t>
            </a:r>
            <a:r>
              <a:rPr lang="en-US" sz="1800" dirty="0" err="1"/>
              <a:t>яркие</a:t>
            </a:r>
            <a:r>
              <a:rPr lang="en-US" sz="1800" dirty="0"/>
              <a:t>, </a:t>
            </a:r>
            <a:r>
              <a:rPr lang="en-US" sz="1800" dirty="0" err="1"/>
              <a:t>но</a:t>
            </a:r>
            <a:r>
              <a:rPr lang="en-US" sz="1800" dirty="0"/>
              <a:t> </a:t>
            </a:r>
            <a:r>
              <a:rPr lang="en-US" sz="1800" dirty="0" err="1"/>
              <a:t>редкие</a:t>
            </a:r>
            <a:r>
              <a:rPr lang="en-US" sz="1800" dirty="0"/>
              <a:t> </a:t>
            </a:r>
            <a:r>
              <a:rPr lang="en-US" sz="1800" dirty="0" err="1"/>
              <a:t>явления</a:t>
            </a:r>
            <a:r>
              <a:rPr lang="en-US" sz="1800" dirty="0"/>
              <a:t>. </a:t>
            </a:r>
            <a:r>
              <a:rPr lang="en-US" sz="1800" dirty="0" err="1"/>
              <a:t>Учащиеся</a:t>
            </a:r>
            <a:r>
              <a:rPr lang="en-US" sz="1800" dirty="0"/>
              <a:t> </a:t>
            </a:r>
            <a:r>
              <a:rPr lang="en-US" sz="1800" dirty="0" err="1"/>
              <a:t>могут</a:t>
            </a:r>
            <a:r>
              <a:rPr lang="en-US" sz="1800" dirty="0"/>
              <a:t> </a:t>
            </a:r>
            <a:r>
              <a:rPr lang="en-US" sz="1800" dirty="0" err="1"/>
              <a:t>такими</a:t>
            </a:r>
            <a:r>
              <a:rPr lang="en-US" sz="1800" dirty="0"/>
              <a:t> </a:t>
            </a:r>
            <a:r>
              <a:rPr lang="en-US" sz="1800" dirty="0" err="1"/>
              <a:t>фоновыми</a:t>
            </a:r>
            <a:r>
              <a:rPr lang="en-US" sz="1800" dirty="0"/>
              <a:t> </a:t>
            </a:r>
            <a:r>
              <a:rPr lang="en-US" sz="1800" dirty="0" err="1"/>
              <a:t>знаниями</a:t>
            </a:r>
            <a:r>
              <a:rPr lang="en-US" sz="1800" dirty="0"/>
              <a:t> </a:t>
            </a:r>
            <a:r>
              <a:rPr lang="en-US" sz="1800" dirty="0" err="1"/>
              <a:t>не</a:t>
            </a:r>
            <a:r>
              <a:rPr lang="en-US" sz="1800" dirty="0"/>
              <a:t> </a:t>
            </a:r>
            <a:r>
              <a:rPr lang="en-US" sz="1800" dirty="0" err="1"/>
              <a:t>располагать</a:t>
            </a:r>
            <a:r>
              <a:rPr lang="en-US" sz="1800" dirty="0"/>
              <a:t>, </a:t>
            </a:r>
            <a:r>
              <a:rPr lang="en-US" sz="1800" dirty="0" err="1"/>
              <a:t>поэтому</a:t>
            </a:r>
            <a:r>
              <a:rPr lang="en-US" sz="1800" dirty="0"/>
              <a:t> </a:t>
            </a:r>
            <a:r>
              <a:rPr lang="en-US" sz="1800" dirty="0" err="1"/>
              <a:t>они</a:t>
            </a:r>
            <a:r>
              <a:rPr lang="en-US" sz="1800" dirty="0"/>
              <a:t> </a:t>
            </a:r>
            <a:r>
              <a:rPr lang="en-US" sz="1800" dirty="0" err="1"/>
              <a:t>могут</a:t>
            </a:r>
            <a:r>
              <a:rPr lang="en-US" sz="1800" dirty="0"/>
              <a:t> </a:t>
            </a:r>
            <a:r>
              <a:rPr lang="en-US" sz="1800" dirty="0" err="1"/>
              <a:t>принять</a:t>
            </a:r>
            <a:r>
              <a:rPr lang="en-US" sz="1800" dirty="0"/>
              <a:t> </a:t>
            </a:r>
            <a:r>
              <a:rPr lang="en-US" sz="1800" dirty="0" err="1"/>
              <a:t>редкое</a:t>
            </a:r>
            <a:r>
              <a:rPr lang="en-US" sz="1800" dirty="0"/>
              <a:t> </a:t>
            </a:r>
            <a:r>
              <a:rPr lang="en-US" sz="1800" dirty="0" err="1"/>
              <a:t>за</a:t>
            </a:r>
            <a:r>
              <a:rPr lang="en-US" sz="1800" dirty="0"/>
              <a:t> </a:t>
            </a:r>
            <a:r>
              <a:rPr lang="en-US" sz="1800" dirty="0" err="1"/>
              <a:t>обычное</a:t>
            </a:r>
            <a:r>
              <a:rPr lang="en-US" sz="1800" dirty="0"/>
              <a:t>, </a:t>
            </a:r>
            <a:r>
              <a:rPr lang="en-US" sz="1800" dirty="0" err="1"/>
              <a:t>случайное</a:t>
            </a:r>
            <a:r>
              <a:rPr lang="en-US" sz="1800" dirty="0"/>
              <a:t> </a:t>
            </a:r>
            <a:r>
              <a:rPr lang="en-US" sz="1800" dirty="0" err="1"/>
              <a:t>за</a:t>
            </a:r>
            <a:r>
              <a:rPr lang="en-US" sz="1800" dirty="0"/>
              <a:t> </a:t>
            </a:r>
            <a:r>
              <a:rPr lang="en-US" sz="1800" dirty="0" err="1" smtClean="0"/>
              <a:t>распространенное</a:t>
            </a:r>
            <a:r>
              <a:rPr lang="ru-RU" sz="1800" dirty="0" smtClean="0"/>
              <a:t>.» </a:t>
            </a:r>
            <a:r>
              <a:rPr lang="ru-RU" sz="1800" i="1" dirty="0" smtClean="0"/>
              <a:t>(З. Н. Никитенко)</a:t>
            </a:r>
            <a:endParaRPr lang="ru-RU" sz="1800" i="1" dirty="0"/>
          </a:p>
        </p:txBody>
      </p:sp>
    </p:spTree>
    <p:extLst>
      <p:ext uri="{BB962C8B-B14F-4D97-AF65-F5344CB8AC3E}">
        <p14:creationId xmlns:p14="http://schemas.microsoft.com/office/powerpoint/2010/main" xmlns="" val="155204140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fon"/>
          <p:cNvPicPr>
            <a:picLocks noChangeAspect="1" noChangeArrowheads="1"/>
          </p:cNvPicPr>
          <p:nvPr/>
        </p:nvPicPr>
        <p:blipFill>
          <a:blip r:embed="rId3" cstate="print"/>
          <a:srcRect/>
          <a:stretch>
            <a:fillRect/>
          </a:stretch>
        </p:blipFill>
        <p:spPr bwMode="auto">
          <a:xfrm>
            <a:off x="611188" y="0"/>
            <a:ext cx="8064500" cy="548679"/>
          </a:xfrm>
          <a:prstGeom prst="rect">
            <a:avLst/>
          </a:prstGeom>
          <a:noFill/>
          <a:ln w="9525">
            <a:noFill/>
            <a:miter lim="800000"/>
            <a:headEnd/>
            <a:tailEnd/>
          </a:ln>
        </p:spPr>
      </p:pic>
      <p:sp>
        <p:nvSpPr>
          <p:cNvPr id="4" name="Заголовок 4"/>
          <p:cNvSpPr txBox="1">
            <a:spLocks/>
          </p:cNvSpPr>
          <p:nvPr/>
        </p:nvSpPr>
        <p:spPr bwMode="auto">
          <a:xfrm>
            <a:off x="1979712" y="188640"/>
            <a:ext cx="5348287" cy="6477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marL="0" marR="0" lvl="0" indent="0" algn="ctr" defTabSz="912813" rtl="0" eaLnBrk="1" fontAlgn="base" latinLnBrk="0" hangingPunct="1">
              <a:lnSpc>
                <a:spcPct val="100000"/>
              </a:lnSpc>
              <a:spcBef>
                <a:spcPct val="0"/>
              </a:spcBef>
              <a:spcAft>
                <a:spcPct val="0"/>
              </a:spcAft>
              <a:buClrTx/>
              <a:buSzTx/>
              <a:buFontTx/>
              <a:buNone/>
              <a:tabLst/>
              <a:defRPr/>
            </a:pPr>
            <a:r>
              <a:rPr kumimoji="0" lang="en-US" altLang="ru-RU" sz="3200" b="1" i="0" u="none" strike="noStrike" kern="0" cap="none" spc="0" normalizeH="0" baseline="0" noProof="0" dirty="0" smtClean="0">
                <a:ln>
                  <a:noFill/>
                </a:ln>
                <a:solidFill>
                  <a:schemeClr val="tx2"/>
                </a:solidFill>
                <a:effectLst/>
                <a:uLnTx/>
                <a:uFillTx/>
                <a:latin typeface="+mj-lt"/>
                <a:ea typeface="+mj-ea"/>
                <a:cs typeface="Arial" charset="0"/>
              </a:rPr>
              <a:t/>
            </a:r>
            <a:br>
              <a:rPr kumimoji="0" lang="en-US" altLang="ru-RU" sz="3200" b="1" i="0" u="none" strike="noStrike" kern="0" cap="none" spc="0" normalizeH="0" baseline="0" noProof="0" dirty="0" smtClean="0">
                <a:ln>
                  <a:noFill/>
                </a:ln>
                <a:solidFill>
                  <a:schemeClr val="tx2"/>
                </a:solidFill>
                <a:effectLst/>
                <a:uLnTx/>
                <a:uFillTx/>
                <a:latin typeface="+mj-lt"/>
                <a:ea typeface="+mj-ea"/>
                <a:cs typeface="Arial" charset="0"/>
              </a:rPr>
            </a:br>
            <a:r>
              <a:rPr kumimoji="0" lang="ru-RU" altLang="ru-RU" sz="3200" b="1" i="0" u="none" strike="noStrike" kern="0" cap="none" spc="0" normalizeH="0" baseline="0" noProof="0" dirty="0" smtClean="0">
                <a:ln>
                  <a:noFill/>
                </a:ln>
                <a:solidFill>
                  <a:srgbClr val="CC0066"/>
                </a:solidFill>
                <a:effectLst/>
                <a:uLnTx/>
                <a:uFillTx/>
                <a:latin typeface="+mj-lt"/>
                <a:ea typeface="+mj-ea"/>
                <a:cs typeface="Arial" charset="0"/>
              </a:rPr>
              <a:t>3</a:t>
            </a:r>
            <a:r>
              <a:rPr kumimoji="0" lang="en-US" altLang="ru-RU" sz="3200" b="1" i="0" u="none" strike="noStrike" kern="0" cap="none" spc="0" normalizeH="0" baseline="0" noProof="0" dirty="0" smtClean="0">
                <a:ln>
                  <a:noFill/>
                </a:ln>
                <a:solidFill>
                  <a:srgbClr val="CC0066"/>
                </a:solidFill>
                <a:effectLst/>
                <a:uLnTx/>
                <a:uFillTx/>
                <a:latin typeface="+mj-lt"/>
                <a:ea typeface="+mj-ea"/>
                <a:cs typeface="Arial" charset="0"/>
              </a:rPr>
              <a:t>-</a:t>
            </a:r>
            <a:r>
              <a:rPr kumimoji="0" lang="ru-RU" altLang="ru-RU" sz="3200" b="1" i="0" u="none" strike="noStrike" kern="0" cap="none" spc="0" normalizeH="0" baseline="0" noProof="0" dirty="0" err="1" smtClean="0">
                <a:ln>
                  <a:noFill/>
                </a:ln>
                <a:solidFill>
                  <a:srgbClr val="CC0066"/>
                </a:solidFill>
                <a:effectLst/>
                <a:uLnTx/>
                <a:uFillTx/>
                <a:latin typeface="+mj-lt"/>
                <a:ea typeface="+mj-ea"/>
                <a:cs typeface="Arial" charset="0"/>
              </a:rPr>
              <a:t>й</a:t>
            </a:r>
            <a:r>
              <a:rPr kumimoji="0" lang="ru-RU" altLang="ru-RU" sz="3200" b="1" i="0" u="none" strike="noStrike" kern="0" cap="none" spc="0" normalizeH="0" baseline="0" noProof="0" dirty="0" smtClean="0">
                <a:ln>
                  <a:noFill/>
                </a:ln>
                <a:solidFill>
                  <a:srgbClr val="CC0066"/>
                </a:solidFill>
                <a:effectLst/>
                <a:uLnTx/>
                <a:uFillTx/>
                <a:latin typeface="+mj-lt"/>
                <a:ea typeface="+mj-ea"/>
                <a:cs typeface="Arial" charset="0"/>
              </a:rPr>
              <a:t> класс </a:t>
            </a:r>
            <a:r>
              <a:rPr kumimoji="0" lang="ru-RU" altLang="ru-RU" sz="3200" b="1" i="0" u="none" strike="noStrike" kern="0" cap="none" spc="0" normalizeH="0" baseline="0" noProof="0" dirty="0" smtClean="0">
                <a:ln>
                  <a:noFill/>
                </a:ln>
                <a:solidFill>
                  <a:schemeClr val="tx2"/>
                </a:solidFill>
                <a:effectLst/>
                <a:uLnTx/>
                <a:uFillTx/>
                <a:latin typeface="+mj-lt"/>
                <a:ea typeface="+mj-ea"/>
                <a:cs typeface="+mj-cs"/>
              </a:rPr>
              <a:t/>
            </a:r>
            <a:br>
              <a:rPr kumimoji="0" lang="ru-RU" altLang="ru-RU" sz="3200" b="1" i="0" u="none" strike="noStrike" kern="0" cap="none" spc="0" normalizeH="0" baseline="0" noProof="0" dirty="0" smtClean="0">
                <a:ln>
                  <a:noFill/>
                </a:ln>
                <a:solidFill>
                  <a:schemeClr val="tx2"/>
                </a:solidFill>
                <a:effectLst/>
                <a:uLnTx/>
                <a:uFillTx/>
                <a:latin typeface="+mj-lt"/>
                <a:ea typeface="+mj-ea"/>
                <a:cs typeface="+mj-cs"/>
              </a:rPr>
            </a:br>
            <a:r>
              <a:rPr kumimoji="0" lang="ru-RU" altLang="ru-RU" sz="3200" b="1" i="0" u="none" strike="noStrike" kern="0" cap="none" spc="0" normalizeH="0" baseline="0" noProof="0" dirty="0" smtClean="0">
                <a:ln>
                  <a:noFill/>
                </a:ln>
                <a:solidFill>
                  <a:schemeClr val="tx2"/>
                </a:solidFill>
                <a:effectLst/>
                <a:uLnTx/>
                <a:uFillTx/>
                <a:latin typeface="+mj-lt"/>
                <a:ea typeface="+mj-ea"/>
                <a:cs typeface="Times New Roman" pitchFamily="18" charset="0"/>
              </a:rPr>
              <a:t/>
            </a:r>
            <a:br>
              <a:rPr kumimoji="0" lang="ru-RU" altLang="ru-RU" sz="3200" b="1" i="0" u="none" strike="noStrike" kern="0" cap="none" spc="0" normalizeH="0" baseline="0" noProof="0" dirty="0" smtClean="0">
                <a:ln>
                  <a:noFill/>
                </a:ln>
                <a:solidFill>
                  <a:schemeClr val="tx2"/>
                </a:solidFill>
                <a:effectLst/>
                <a:uLnTx/>
                <a:uFillTx/>
                <a:latin typeface="+mj-lt"/>
                <a:ea typeface="+mj-ea"/>
                <a:cs typeface="Times New Roman" pitchFamily="18" charset="0"/>
              </a:rPr>
            </a:br>
            <a:endParaRPr kumimoji="0" lang="ru-RU" altLang="ru-RU" sz="3200" b="1" i="0" u="none" strike="noStrike" kern="0" cap="none" spc="0" normalizeH="0" baseline="0" noProof="0" dirty="0" smtClean="0">
              <a:ln>
                <a:noFill/>
              </a:ln>
              <a:solidFill>
                <a:schemeClr val="tx2"/>
              </a:solidFill>
              <a:effectLst/>
              <a:uLnTx/>
              <a:uFillTx/>
              <a:latin typeface="+mj-lt"/>
              <a:ea typeface="+mj-ea"/>
              <a:cs typeface="Times New Roman" pitchFamily="18" charset="0"/>
            </a:endParaRPr>
          </a:p>
        </p:txBody>
      </p:sp>
      <p:pic>
        <p:nvPicPr>
          <p:cNvPr id="9218" name="Picture 2" descr="V:\pubs_new\happy_english.ru\Webinar\Презентация 02.12.13\HEru3SB_p54.jpg"/>
          <p:cNvPicPr>
            <a:picLocks noChangeAspect="1" noChangeArrowheads="1"/>
          </p:cNvPicPr>
          <p:nvPr/>
        </p:nvPicPr>
        <p:blipFill>
          <a:blip r:embed="rId4" cstate="print"/>
          <a:srcRect/>
          <a:stretch>
            <a:fillRect/>
          </a:stretch>
        </p:blipFill>
        <p:spPr bwMode="auto">
          <a:xfrm>
            <a:off x="2195736" y="621060"/>
            <a:ext cx="4535607" cy="6236940"/>
          </a:xfrm>
          <a:prstGeom prst="rect">
            <a:avLst/>
          </a:prstGeom>
          <a:noFill/>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4"/>
          <p:cNvSpPr txBox="1">
            <a:spLocks/>
          </p:cNvSpPr>
          <p:nvPr/>
        </p:nvSpPr>
        <p:spPr bwMode="auto">
          <a:xfrm>
            <a:off x="1979712" y="188640"/>
            <a:ext cx="5348287" cy="6477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marL="0" marR="0" lvl="0" indent="0" algn="ctr" defTabSz="912813" rtl="0" eaLnBrk="1" fontAlgn="base" latinLnBrk="0" hangingPunct="1">
              <a:lnSpc>
                <a:spcPct val="100000"/>
              </a:lnSpc>
              <a:spcBef>
                <a:spcPct val="0"/>
              </a:spcBef>
              <a:spcAft>
                <a:spcPct val="0"/>
              </a:spcAft>
              <a:buClrTx/>
              <a:buSzTx/>
              <a:buFontTx/>
              <a:buNone/>
              <a:tabLst/>
              <a:defRPr/>
            </a:pPr>
            <a:r>
              <a:rPr kumimoji="0" lang="en-US" altLang="ru-RU" sz="3200" b="1" i="0" u="none" strike="noStrike" kern="0" cap="none" spc="0" normalizeH="0" baseline="0" noProof="0" dirty="0" smtClean="0">
                <a:ln>
                  <a:noFill/>
                </a:ln>
                <a:solidFill>
                  <a:srgbClr val="CC0066"/>
                </a:solidFill>
                <a:effectLst/>
                <a:uLnTx/>
                <a:uFillTx/>
                <a:latin typeface="+mj-lt"/>
                <a:ea typeface="+mj-ea"/>
                <a:cs typeface="Arial" charset="0"/>
              </a:rPr>
              <a:t/>
            </a:r>
            <a:br>
              <a:rPr kumimoji="0" lang="en-US" altLang="ru-RU" sz="3200" b="1" i="0" u="none" strike="noStrike" kern="0" cap="none" spc="0" normalizeH="0" baseline="0" noProof="0" dirty="0" smtClean="0">
                <a:ln>
                  <a:noFill/>
                </a:ln>
                <a:solidFill>
                  <a:srgbClr val="CC0066"/>
                </a:solidFill>
                <a:effectLst/>
                <a:uLnTx/>
                <a:uFillTx/>
                <a:latin typeface="+mj-lt"/>
                <a:ea typeface="+mj-ea"/>
                <a:cs typeface="Arial" charset="0"/>
              </a:rPr>
            </a:br>
            <a:r>
              <a:rPr kumimoji="0" lang="en-US" altLang="ru-RU" sz="3200" b="1" i="0" u="none" strike="noStrike" kern="0" cap="none" spc="0" normalizeH="0" baseline="0" noProof="0" dirty="0" smtClean="0">
                <a:ln>
                  <a:noFill/>
                </a:ln>
                <a:effectLst/>
                <a:uLnTx/>
                <a:uFillTx/>
                <a:latin typeface="+mj-lt"/>
                <a:ea typeface="+mj-ea"/>
                <a:cs typeface="Arial" charset="0"/>
              </a:rPr>
              <a:t>Happy</a:t>
            </a:r>
            <a:r>
              <a:rPr kumimoji="0" lang="en-US" altLang="ru-RU" sz="3200" b="1" i="0" u="none" strike="noStrike" kern="0" cap="none" spc="0" normalizeH="0" noProof="0" dirty="0" smtClean="0">
                <a:ln>
                  <a:noFill/>
                </a:ln>
                <a:effectLst/>
                <a:uLnTx/>
                <a:uFillTx/>
                <a:latin typeface="+mj-lt"/>
                <a:ea typeface="+mj-ea"/>
                <a:cs typeface="Arial" charset="0"/>
              </a:rPr>
              <a:t> English.ru - 3</a:t>
            </a:r>
            <a:r>
              <a:rPr kumimoji="0" lang="ru-RU" altLang="ru-RU" sz="3200" b="1" i="0" u="none" strike="noStrike" kern="0" cap="none" spc="0" normalizeH="0" baseline="0" noProof="0" dirty="0" smtClean="0">
                <a:ln>
                  <a:noFill/>
                </a:ln>
                <a:solidFill>
                  <a:srgbClr val="CC0066"/>
                </a:solidFill>
                <a:effectLst/>
                <a:uLnTx/>
                <a:uFillTx/>
                <a:latin typeface="+mj-lt"/>
                <a:ea typeface="+mj-ea"/>
                <a:cs typeface="+mj-cs"/>
              </a:rPr>
              <a:t/>
            </a:r>
            <a:br>
              <a:rPr kumimoji="0" lang="ru-RU" altLang="ru-RU" sz="3200" b="1" i="0" u="none" strike="noStrike" kern="0" cap="none" spc="0" normalizeH="0" baseline="0" noProof="0" dirty="0" smtClean="0">
                <a:ln>
                  <a:noFill/>
                </a:ln>
                <a:solidFill>
                  <a:srgbClr val="CC0066"/>
                </a:solidFill>
                <a:effectLst/>
                <a:uLnTx/>
                <a:uFillTx/>
                <a:latin typeface="+mj-lt"/>
                <a:ea typeface="+mj-ea"/>
                <a:cs typeface="+mj-cs"/>
              </a:rPr>
            </a:br>
            <a:r>
              <a:rPr kumimoji="0" lang="ru-RU" altLang="ru-RU" sz="3200" b="1" i="0" u="none" strike="noStrike" kern="0" cap="none" spc="0" normalizeH="0" baseline="0" noProof="0" dirty="0" smtClean="0">
                <a:ln>
                  <a:noFill/>
                </a:ln>
                <a:solidFill>
                  <a:srgbClr val="CC0066"/>
                </a:solidFill>
                <a:effectLst/>
                <a:uLnTx/>
                <a:uFillTx/>
                <a:latin typeface="+mj-lt"/>
                <a:ea typeface="+mj-ea"/>
                <a:cs typeface="Times New Roman" pitchFamily="18" charset="0"/>
              </a:rPr>
              <a:t/>
            </a:r>
            <a:br>
              <a:rPr kumimoji="0" lang="ru-RU" altLang="ru-RU" sz="3200" b="1" i="0" u="none" strike="noStrike" kern="0" cap="none" spc="0" normalizeH="0" baseline="0" noProof="0" dirty="0" smtClean="0">
                <a:ln>
                  <a:noFill/>
                </a:ln>
                <a:solidFill>
                  <a:srgbClr val="CC0066"/>
                </a:solidFill>
                <a:effectLst/>
                <a:uLnTx/>
                <a:uFillTx/>
                <a:latin typeface="+mj-lt"/>
                <a:ea typeface="+mj-ea"/>
                <a:cs typeface="Times New Roman" pitchFamily="18" charset="0"/>
              </a:rPr>
            </a:br>
            <a:endParaRPr kumimoji="0" lang="ru-RU" altLang="ru-RU" sz="3200" b="1" i="0" u="none" strike="noStrike" kern="0" cap="none" spc="0" normalizeH="0" baseline="0" noProof="0" dirty="0" smtClean="0">
              <a:ln>
                <a:noFill/>
              </a:ln>
              <a:solidFill>
                <a:srgbClr val="CC0066"/>
              </a:solidFill>
              <a:effectLst/>
              <a:uLnTx/>
              <a:uFillTx/>
              <a:latin typeface="+mj-lt"/>
              <a:ea typeface="+mj-ea"/>
              <a:cs typeface="Times New Roman" pitchFamily="18" charset="0"/>
            </a:endParaRPr>
          </a:p>
        </p:txBody>
      </p:sp>
      <p:pic>
        <p:nvPicPr>
          <p:cNvPr id="13314" name="Picture 2" descr="V:\pubs_new\happy_english.ru\Webinar\Презентация 02.12.13\HEru3SB_p62-63.jpg"/>
          <p:cNvPicPr>
            <a:picLocks noChangeAspect="1" noChangeArrowheads="1"/>
          </p:cNvPicPr>
          <p:nvPr/>
        </p:nvPicPr>
        <p:blipFill>
          <a:blip r:embed="rId3" cstate="print"/>
          <a:srcRect/>
          <a:stretch>
            <a:fillRect/>
          </a:stretch>
        </p:blipFill>
        <p:spPr bwMode="auto">
          <a:xfrm>
            <a:off x="0" y="621060"/>
            <a:ext cx="9071214" cy="6236940"/>
          </a:xfrm>
          <a:prstGeom prst="rect">
            <a:avLst/>
          </a:prstGeom>
          <a:noFill/>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4"/>
          <p:cNvSpPr txBox="1">
            <a:spLocks/>
          </p:cNvSpPr>
          <p:nvPr/>
        </p:nvSpPr>
        <p:spPr bwMode="auto">
          <a:xfrm>
            <a:off x="1979712" y="188640"/>
            <a:ext cx="5348287" cy="6477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lgn="ctr" defTabSz="912813" fontAlgn="base">
              <a:spcBef>
                <a:spcPct val="0"/>
              </a:spcBef>
              <a:spcAft>
                <a:spcPct val="0"/>
              </a:spcAft>
              <a:defRPr/>
            </a:pPr>
            <a:r>
              <a:rPr kumimoji="0" lang="en-US" altLang="ru-RU" sz="3200" b="1" i="0" u="none" strike="noStrike" kern="0" cap="none" spc="0" normalizeH="0" baseline="0" noProof="0" dirty="0" smtClean="0">
                <a:ln>
                  <a:noFill/>
                </a:ln>
                <a:solidFill>
                  <a:srgbClr val="CC0066"/>
                </a:solidFill>
                <a:effectLst/>
                <a:uLnTx/>
                <a:uFillTx/>
                <a:latin typeface="+mj-lt"/>
                <a:ea typeface="+mj-ea"/>
                <a:cs typeface="Arial" charset="0"/>
              </a:rPr>
              <a:t/>
            </a:r>
            <a:br>
              <a:rPr kumimoji="0" lang="en-US" altLang="ru-RU" sz="3200" b="1" i="0" u="none" strike="noStrike" kern="0" cap="none" spc="0" normalizeH="0" baseline="0" noProof="0" dirty="0" smtClean="0">
                <a:ln>
                  <a:noFill/>
                </a:ln>
                <a:solidFill>
                  <a:srgbClr val="CC0066"/>
                </a:solidFill>
                <a:effectLst/>
                <a:uLnTx/>
                <a:uFillTx/>
                <a:latin typeface="+mj-lt"/>
                <a:ea typeface="+mj-ea"/>
                <a:cs typeface="Arial" charset="0"/>
              </a:rPr>
            </a:br>
            <a:r>
              <a:rPr kumimoji="0" lang="ru-RU" altLang="ru-RU" sz="3200" b="1" i="0" u="none" strike="noStrike" kern="0" cap="none" spc="0" normalizeH="0" baseline="0" noProof="0" dirty="0" smtClean="0">
                <a:ln>
                  <a:noFill/>
                </a:ln>
                <a:solidFill>
                  <a:srgbClr val="CC0066"/>
                </a:solidFill>
                <a:effectLst/>
                <a:uLnTx/>
                <a:uFillTx/>
                <a:latin typeface="+mj-lt"/>
                <a:ea typeface="+mj-ea"/>
                <a:cs typeface="Times New Roman" pitchFamily="18" charset="0"/>
              </a:rPr>
              <a:t/>
            </a:r>
            <a:br>
              <a:rPr kumimoji="0" lang="ru-RU" altLang="ru-RU" sz="3200" b="1" i="0" u="none" strike="noStrike" kern="0" cap="none" spc="0" normalizeH="0" baseline="0" noProof="0" dirty="0" smtClean="0">
                <a:ln>
                  <a:noFill/>
                </a:ln>
                <a:solidFill>
                  <a:srgbClr val="CC0066"/>
                </a:solidFill>
                <a:effectLst/>
                <a:uLnTx/>
                <a:uFillTx/>
                <a:latin typeface="+mj-lt"/>
                <a:ea typeface="+mj-ea"/>
                <a:cs typeface="Times New Roman" pitchFamily="18" charset="0"/>
              </a:rPr>
            </a:br>
            <a:endParaRPr kumimoji="0" lang="ru-RU" altLang="ru-RU" sz="3200" b="1" i="0" u="none" strike="noStrike" kern="0" cap="none" spc="0" normalizeH="0" baseline="0" noProof="0" dirty="0" smtClean="0">
              <a:ln>
                <a:noFill/>
              </a:ln>
              <a:solidFill>
                <a:srgbClr val="CC0066"/>
              </a:solidFill>
              <a:effectLst/>
              <a:uLnTx/>
              <a:uFillTx/>
              <a:latin typeface="+mj-lt"/>
              <a:ea typeface="+mj-ea"/>
              <a:cs typeface="Times New Roman" pitchFamily="18" charset="0"/>
            </a:endParaRPr>
          </a:p>
        </p:txBody>
      </p:sp>
      <p:pic>
        <p:nvPicPr>
          <p:cNvPr id="15362" name="Picture 2" descr="V:\pubs_new\happy_english.ru\Webinar\Презентация 02.12.13\HEru3SB2_p47.jpg"/>
          <p:cNvPicPr>
            <a:picLocks noChangeAspect="1" noChangeArrowheads="1"/>
          </p:cNvPicPr>
          <p:nvPr/>
        </p:nvPicPr>
        <p:blipFill>
          <a:blip r:embed="rId3" cstate="print"/>
          <a:srcRect/>
          <a:stretch>
            <a:fillRect/>
          </a:stretch>
        </p:blipFill>
        <p:spPr bwMode="auto">
          <a:xfrm>
            <a:off x="4211961" y="-1"/>
            <a:ext cx="4932040" cy="6782077"/>
          </a:xfrm>
          <a:prstGeom prst="rect">
            <a:avLst/>
          </a:prstGeom>
          <a:noFill/>
        </p:spPr>
      </p:pic>
      <p:pic>
        <p:nvPicPr>
          <p:cNvPr id="20482" name="Picture 2" descr="https://www.englishteachers.ru/uploadedfiles/waresimgs/6.jpg"/>
          <p:cNvPicPr>
            <a:picLocks noChangeAspect="1" noChangeArrowheads="1"/>
          </p:cNvPicPr>
          <p:nvPr/>
        </p:nvPicPr>
        <p:blipFill>
          <a:blip r:embed="rId4" cstate="print"/>
          <a:srcRect/>
          <a:stretch>
            <a:fillRect/>
          </a:stretch>
        </p:blipFill>
        <p:spPr bwMode="auto">
          <a:xfrm>
            <a:off x="0" y="0"/>
            <a:ext cx="2411760" cy="2652938"/>
          </a:xfrm>
          <a:prstGeom prst="rect">
            <a:avLst/>
          </a:prstGeom>
          <a:noFill/>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4"/>
          <p:cNvSpPr txBox="1">
            <a:spLocks/>
          </p:cNvSpPr>
          <p:nvPr/>
        </p:nvSpPr>
        <p:spPr bwMode="auto">
          <a:xfrm>
            <a:off x="1979712" y="188640"/>
            <a:ext cx="5348287" cy="6477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lgn="ctr" defTabSz="912813" fontAlgn="base">
              <a:spcBef>
                <a:spcPct val="0"/>
              </a:spcBef>
              <a:spcAft>
                <a:spcPct val="0"/>
              </a:spcAft>
              <a:defRPr/>
            </a:pPr>
            <a:r>
              <a:rPr lang="en-US" altLang="ru-RU" sz="3200" b="1" kern="0" dirty="0" smtClean="0">
                <a:solidFill>
                  <a:srgbClr val="CC0066"/>
                </a:solidFill>
                <a:cs typeface="Arial" charset="0"/>
              </a:rPr>
              <a:t/>
            </a:r>
            <a:br>
              <a:rPr lang="en-US" altLang="ru-RU" sz="3200" b="1" kern="0" dirty="0" smtClean="0">
                <a:solidFill>
                  <a:srgbClr val="CC0066"/>
                </a:solidFill>
                <a:cs typeface="Arial" charset="0"/>
              </a:rPr>
            </a:br>
            <a:r>
              <a:rPr lang="en-US" altLang="ru-RU" sz="3200" b="1" kern="0" dirty="0" smtClean="0">
                <a:cs typeface="Arial" charset="0"/>
              </a:rPr>
              <a:t>Happy English.ru - 3</a:t>
            </a:r>
            <a:r>
              <a:rPr lang="ru-RU" altLang="ru-RU" sz="3200" b="1" kern="0" dirty="0" smtClean="0">
                <a:solidFill>
                  <a:srgbClr val="CC0066"/>
                </a:solidFill>
              </a:rPr>
              <a:t/>
            </a:r>
            <a:br>
              <a:rPr lang="ru-RU" altLang="ru-RU" sz="3200" b="1" kern="0" dirty="0" smtClean="0">
                <a:solidFill>
                  <a:srgbClr val="CC0066"/>
                </a:solidFill>
              </a:rPr>
            </a:br>
            <a:r>
              <a:rPr lang="ru-RU" altLang="ru-RU" sz="3200" b="1" kern="0" dirty="0" smtClean="0">
                <a:solidFill>
                  <a:srgbClr val="CC0066"/>
                </a:solidFill>
                <a:cs typeface="Times New Roman" pitchFamily="18" charset="0"/>
              </a:rPr>
              <a:t/>
            </a:r>
            <a:br>
              <a:rPr lang="ru-RU" altLang="ru-RU" sz="3200" b="1" kern="0" dirty="0" smtClean="0">
                <a:solidFill>
                  <a:srgbClr val="CC0066"/>
                </a:solidFill>
                <a:cs typeface="Times New Roman" pitchFamily="18" charset="0"/>
              </a:rPr>
            </a:br>
            <a:endParaRPr lang="ru-RU" altLang="ru-RU" sz="3200" b="1" kern="0" dirty="0" smtClean="0">
              <a:solidFill>
                <a:srgbClr val="CC0066"/>
              </a:solidFill>
              <a:cs typeface="Times New Roman" pitchFamily="18" charset="0"/>
            </a:endParaRPr>
          </a:p>
        </p:txBody>
      </p:sp>
      <p:pic>
        <p:nvPicPr>
          <p:cNvPr id="17410" name="Picture 2" descr="V:\pubs_new\happy_english.ru\Webinar\Презентация 02.12.13\HEru3SB2_p71.jpg"/>
          <p:cNvPicPr>
            <a:picLocks noChangeAspect="1" noChangeArrowheads="1"/>
          </p:cNvPicPr>
          <p:nvPr/>
        </p:nvPicPr>
        <p:blipFill>
          <a:blip r:embed="rId3" cstate="print"/>
          <a:srcRect/>
          <a:stretch>
            <a:fillRect/>
          </a:stretch>
        </p:blipFill>
        <p:spPr bwMode="auto">
          <a:xfrm>
            <a:off x="0" y="621060"/>
            <a:ext cx="4535607" cy="6236940"/>
          </a:xfrm>
          <a:prstGeom prst="rect">
            <a:avLst/>
          </a:prstGeom>
          <a:noFill/>
        </p:spPr>
      </p:pic>
      <p:pic>
        <p:nvPicPr>
          <p:cNvPr id="17411" name="Picture 3" descr="V:\pubs_new\happy_english.ru\Webinar\Презентация 02.12.13\HEru3SB2_p72.jpg"/>
          <p:cNvPicPr>
            <a:picLocks noChangeAspect="1" noChangeArrowheads="1"/>
          </p:cNvPicPr>
          <p:nvPr/>
        </p:nvPicPr>
        <p:blipFill>
          <a:blip r:embed="rId4" cstate="print"/>
          <a:srcRect/>
          <a:stretch>
            <a:fillRect/>
          </a:stretch>
        </p:blipFill>
        <p:spPr bwMode="auto">
          <a:xfrm>
            <a:off x="4608393" y="621060"/>
            <a:ext cx="4535607" cy="6236940"/>
          </a:xfrm>
          <a:prstGeom prst="rect">
            <a:avLst/>
          </a:prstGeom>
          <a:noFill/>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4"/>
          <p:cNvSpPr txBox="1">
            <a:spLocks/>
          </p:cNvSpPr>
          <p:nvPr/>
        </p:nvSpPr>
        <p:spPr bwMode="auto">
          <a:xfrm>
            <a:off x="1979712" y="188640"/>
            <a:ext cx="5348287" cy="6477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algn="ctr" defTabSz="912813" fontAlgn="base">
              <a:spcBef>
                <a:spcPct val="0"/>
              </a:spcBef>
              <a:spcAft>
                <a:spcPct val="0"/>
              </a:spcAft>
              <a:defRPr/>
            </a:pPr>
            <a:r>
              <a:rPr kumimoji="0" lang="en-US" altLang="ru-RU" sz="3200" b="1" i="0" u="none" strike="noStrike" kern="0" cap="none" spc="0" normalizeH="0" baseline="0" noProof="0" dirty="0" smtClean="0">
                <a:ln>
                  <a:noFill/>
                </a:ln>
                <a:solidFill>
                  <a:srgbClr val="CC0066"/>
                </a:solidFill>
                <a:effectLst/>
                <a:uLnTx/>
                <a:uFillTx/>
                <a:latin typeface="+mj-lt"/>
                <a:ea typeface="+mj-ea"/>
                <a:cs typeface="Arial" charset="0"/>
              </a:rPr>
              <a:t/>
            </a:r>
            <a:br>
              <a:rPr kumimoji="0" lang="en-US" altLang="ru-RU" sz="3200" b="1" i="0" u="none" strike="noStrike" kern="0" cap="none" spc="0" normalizeH="0" baseline="0" noProof="0" dirty="0" smtClean="0">
                <a:ln>
                  <a:noFill/>
                </a:ln>
                <a:solidFill>
                  <a:srgbClr val="CC0066"/>
                </a:solidFill>
                <a:effectLst/>
                <a:uLnTx/>
                <a:uFillTx/>
                <a:latin typeface="+mj-lt"/>
                <a:ea typeface="+mj-ea"/>
                <a:cs typeface="Arial" charset="0"/>
              </a:rPr>
            </a:br>
            <a:r>
              <a:rPr lang="en-US" altLang="ru-RU" sz="3200" b="1" kern="0" dirty="0" smtClean="0">
                <a:solidFill>
                  <a:srgbClr val="CC0066"/>
                </a:solidFill>
                <a:cs typeface="Arial" charset="0"/>
              </a:rPr>
              <a:t/>
            </a:r>
            <a:br>
              <a:rPr lang="en-US" altLang="ru-RU" sz="3200" b="1" kern="0" dirty="0" smtClean="0">
                <a:solidFill>
                  <a:srgbClr val="CC0066"/>
                </a:solidFill>
                <a:cs typeface="Arial" charset="0"/>
              </a:rPr>
            </a:br>
            <a:r>
              <a:rPr lang="en-US" altLang="ru-RU" sz="3200" b="1" kern="0" dirty="0" smtClean="0">
                <a:cs typeface="Arial" charset="0"/>
              </a:rPr>
              <a:t>Happy English.ru - </a:t>
            </a:r>
            <a:r>
              <a:rPr lang="en-US" altLang="ru-RU" sz="3200" b="1" kern="0" dirty="0" smtClean="0">
                <a:cs typeface="Arial" charset="0"/>
              </a:rPr>
              <a:t>4</a:t>
            </a:r>
            <a:r>
              <a:rPr lang="ru-RU" altLang="ru-RU" sz="3200" b="1" kern="0" dirty="0" smtClean="0">
                <a:solidFill>
                  <a:srgbClr val="CC0066"/>
                </a:solidFill>
              </a:rPr>
              <a:t/>
            </a:r>
            <a:br>
              <a:rPr lang="ru-RU" altLang="ru-RU" sz="3200" b="1" kern="0" dirty="0" smtClean="0">
                <a:solidFill>
                  <a:srgbClr val="CC0066"/>
                </a:solidFill>
              </a:rPr>
            </a:br>
            <a:r>
              <a:rPr lang="ru-RU" altLang="ru-RU" sz="3200" b="1" kern="0" dirty="0" smtClean="0">
                <a:solidFill>
                  <a:srgbClr val="CC0066"/>
                </a:solidFill>
                <a:cs typeface="Times New Roman" pitchFamily="18" charset="0"/>
              </a:rPr>
              <a:t/>
            </a:r>
            <a:br>
              <a:rPr lang="ru-RU" altLang="ru-RU" sz="3200" b="1" kern="0" dirty="0" smtClean="0">
                <a:solidFill>
                  <a:srgbClr val="CC0066"/>
                </a:solidFill>
                <a:cs typeface="Times New Roman" pitchFamily="18" charset="0"/>
              </a:rPr>
            </a:br>
            <a:endParaRPr lang="ru-RU" altLang="ru-RU" sz="3200" b="1" kern="0" dirty="0" smtClean="0">
              <a:solidFill>
                <a:srgbClr val="CC0066"/>
              </a:solidFill>
              <a:cs typeface="Times New Roman" pitchFamily="18" charset="0"/>
            </a:endParaRPr>
          </a:p>
          <a:p>
            <a:pPr marL="0" marR="0" lvl="0" indent="0" algn="ctr" defTabSz="912813" rtl="0" eaLnBrk="1" fontAlgn="base" latinLnBrk="0" hangingPunct="1">
              <a:lnSpc>
                <a:spcPct val="100000"/>
              </a:lnSpc>
              <a:spcBef>
                <a:spcPct val="0"/>
              </a:spcBef>
              <a:spcAft>
                <a:spcPct val="0"/>
              </a:spcAft>
              <a:buClrTx/>
              <a:buSzTx/>
              <a:buFontTx/>
              <a:buNone/>
              <a:tabLst/>
              <a:defRPr/>
            </a:pPr>
            <a:endParaRPr kumimoji="0" lang="ru-RU" altLang="ru-RU" sz="3200" b="1" i="0" u="none" strike="noStrike" kern="0" cap="none" spc="0" normalizeH="0" baseline="0" noProof="0" dirty="0" smtClean="0">
              <a:ln>
                <a:noFill/>
              </a:ln>
              <a:solidFill>
                <a:srgbClr val="CC0066"/>
              </a:solidFill>
              <a:effectLst/>
              <a:uLnTx/>
              <a:uFillTx/>
              <a:latin typeface="+mj-lt"/>
              <a:ea typeface="+mj-ea"/>
              <a:cs typeface="Times New Roman" pitchFamily="18" charset="0"/>
            </a:endParaRPr>
          </a:p>
        </p:txBody>
      </p:sp>
      <p:pic>
        <p:nvPicPr>
          <p:cNvPr id="23554" name="Picture 2" descr="V:\pubs_new\happy_english.ru\Webinar\Презентация 02.12.13\Heru4SB2_p66-67.jpg"/>
          <p:cNvPicPr>
            <a:picLocks noChangeAspect="1" noChangeArrowheads="1"/>
          </p:cNvPicPr>
          <p:nvPr/>
        </p:nvPicPr>
        <p:blipFill>
          <a:blip r:embed="rId3" cstate="print"/>
          <a:srcRect/>
          <a:stretch>
            <a:fillRect/>
          </a:stretch>
        </p:blipFill>
        <p:spPr bwMode="auto">
          <a:xfrm>
            <a:off x="35496" y="621060"/>
            <a:ext cx="9071214" cy="6236940"/>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азвание 1"/>
          <p:cNvSpPr>
            <a:spLocks noGrp="1"/>
          </p:cNvSpPr>
          <p:nvPr>
            <p:ph type="title"/>
          </p:nvPr>
        </p:nvSpPr>
        <p:spPr>
          <a:xfrm>
            <a:off x="467544" y="0"/>
            <a:ext cx="8229600" cy="1143000"/>
          </a:xfrm>
        </p:spPr>
        <p:txBody>
          <a:bodyPr>
            <a:noAutofit/>
          </a:bodyPr>
          <a:lstStyle/>
          <a:p>
            <a:r>
              <a:rPr lang="ru-RU" sz="2800" b="1" dirty="0" smtClean="0"/>
              <a:t>Понятие </a:t>
            </a:r>
            <a:r>
              <a:rPr lang="ru-RU" sz="2800" b="1" dirty="0" err="1" smtClean="0"/>
              <a:t>социокультурная</a:t>
            </a:r>
            <a:r>
              <a:rPr lang="ru-RU" sz="2800" b="1" dirty="0" smtClean="0"/>
              <a:t> осведомлённость включает:</a:t>
            </a:r>
            <a:br>
              <a:rPr lang="ru-RU" sz="2800" b="1" dirty="0" smtClean="0"/>
            </a:br>
            <a:endParaRPr lang="ru-RU" sz="2800" b="1" dirty="0"/>
          </a:p>
        </p:txBody>
      </p:sp>
      <p:sp>
        <p:nvSpPr>
          <p:cNvPr id="3" name="Содержимое 2"/>
          <p:cNvSpPr>
            <a:spLocks noGrp="1"/>
          </p:cNvSpPr>
          <p:nvPr>
            <p:ph idx="1"/>
          </p:nvPr>
        </p:nvSpPr>
        <p:spPr>
          <a:xfrm>
            <a:off x="0" y="836712"/>
            <a:ext cx="9144000" cy="6021288"/>
          </a:xfrm>
        </p:spPr>
        <p:txBody>
          <a:bodyPr>
            <a:noAutofit/>
          </a:bodyPr>
          <a:lstStyle/>
          <a:p>
            <a:pPr marL="0" indent="342900">
              <a:buNone/>
            </a:pPr>
            <a:r>
              <a:rPr lang="ru-RU" sz="1800" b="1" dirty="0" smtClean="0"/>
              <a:t>В </a:t>
            </a:r>
            <a:r>
              <a:rPr lang="ru-RU" sz="1800" b="1" dirty="0"/>
              <a:t>познавательной сфере:</a:t>
            </a:r>
            <a:endParaRPr lang="ru-RU" sz="1800" dirty="0"/>
          </a:p>
          <a:p>
            <a:pPr lvl="0"/>
            <a:r>
              <a:rPr lang="ru-RU" sz="1800" dirty="0"/>
              <a:t>умение сравнивать языковые явления родного и </a:t>
            </a:r>
            <a:r>
              <a:rPr lang="ru-RU" sz="1800" dirty="0" smtClean="0"/>
              <a:t>иностранного </a:t>
            </a:r>
            <a:r>
              <a:rPr lang="ru-RU" sz="1800" dirty="0"/>
              <a:t>языков на уровне отдельных звуков, букв, слов, </a:t>
            </a:r>
            <a:r>
              <a:rPr lang="ru-RU" sz="1800" dirty="0" smtClean="0"/>
              <a:t>словосочетаний</a:t>
            </a:r>
            <a:r>
              <a:rPr lang="ru-RU" sz="1800" dirty="0"/>
              <a:t>, простых предложений;</a:t>
            </a:r>
          </a:p>
          <a:p>
            <a:pPr lvl="0">
              <a:spcBef>
                <a:spcPts val="100"/>
              </a:spcBef>
            </a:pPr>
            <a:r>
              <a:rPr lang="ru-RU" sz="1800" dirty="0"/>
              <a:t>умение действовать по образцу при выполнении </a:t>
            </a:r>
            <a:r>
              <a:rPr lang="ru-RU" sz="1800" dirty="0" smtClean="0"/>
              <a:t>упражнений </a:t>
            </a:r>
            <a:r>
              <a:rPr lang="ru-RU" sz="1800" dirty="0"/>
              <a:t>и составлении собственных </a:t>
            </a:r>
            <a:r>
              <a:rPr lang="ru-RU" sz="1800" dirty="0" smtClean="0"/>
              <a:t>высказываний;</a:t>
            </a:r>
            <a:endParaRPr lang="ru-RU" sz="1800" dirty="0"/>
          </a:p>
          <a:p>
            <a:pPr lvl="0">
              <a:spcBef>
                <a:spcPts val="100"/>
              </a:spcBef>
            </a:pPr>
            <a:r>
              <a:rPr lang="ru-RU" sz="1800" dirty="0" smtClean="0"/>
              <a:t>совершенствование приёмов </a:t>
            </a:r>
            <a:r>
              <a:rPr lang="ru-RU" sz="1800" dirty="0"/>
              <a:t>работы с текстом с опорой на умения, приобретённые на уроках родного языка (</a:t>
            </a:r>
            <a:r>
              <a:rPr lang="ru-RU" sz="1800" dirty="0" smtClean="0"/>
              <a:t>прогнозировать  </a:t>
            </a:r>
            <a:r>
              <a:rPr lang="ru-RU" sz="1800" dirty="0"/>
              <a:t>содержание текста   по  заголовку,   </a:t>
            </a:r>
            <a:r>
              <a:rPr lang="ru-RU" sz="1800" dirty="0" smtClean="0"/>
              <a:t>иллюстрациям и </a:t>
            </a:r>
            <a:r>
              <a:rPr lang="ru-RU" sz="1800" dirty="0"/>
              <a:t>др.);</a:t>
            </a:r>
          </a:p>
          <a:p>
            <a:pPr lvl="0">
              <a:spcBef>
                <a:spcPts val="100"/>
              </a:spcBef>
            </a:pPr>
            <a:r>
              <a:rPr lang="ru-RU" sz="1800" dirty="0"/>
              <a:t>умение пользоваться справочным материалом, </a:t>
            </a:r>
            <a:r>
              <a:rPr lang="ru-RU" sz="1800" dirty="0" smtClean="0"/>
              <a:t>представленным </a:t>
            </a:r>
            <a:r>
              <a:rPr lang="ru-RU" sz="1800" dirty="0"/>
              <a:t>в доступном данному возрасту виде (правила, </a:t>
            </a:r>
            <a:r>
              <a:rPr lang="ru-RU" sz="1800" dirty="0" smtClean="0"/>
              <a:t>таблицы</a:t>
            </a:r>
            <a:r>
              <a:rPr lang="ru-RU" sz="1800" dirty="0"/>
              <a:t>);</a:t>
            </a:r>
          </a:p>
          <a:p>
            <a:pPr lvl="0">
              <a:spcBef>
                <a:spcPts val="100"/>
              </a:spcBef>
            </a:pPr>
            <a:r>
              <a:rPr lang="ru-RU" sz="1800" dirty="0"/>
              <a:t>умение осуществлять самонаблюдение и </a:t>
            </a:r>
            <a:r>
              <a:rPr lang="ru-RU" sz="1800" dirty="0" smtClean="0"/>
              <a:t>самооценку;</a:t>
            </a:r>
            <a:endParaRPr lang="ru-RU" sz="1800" dirty="0"/>
          </a:p>
          <a:p>
            <a:pPr>
              <a:buNone/>
            </a:pPr>
            <a:r>
              <a:rPr lang="ru-RU" sz="1800" b="1" i="1" dirty="0" smtClean="0"/>
              <a:t> </a:t>
            </a:r>
            <a:r>
              <a:rPr lang="ru-RU" sz="1800" b="1" dirty="0"/>
              <a:t>В ценностно-ориентационной сфере:</a:t>
            </a:r>
            <a:endParaRPr lang="ru-RU" sz="1800" dirty="0"/>
          </a:p>
          <a:p>
            <a:pPr lvl="0">
              <a:spcBef>
                <a:spcPts val="100"/>
              </a:spcBef>
            </a:pPr>
            <a:r>
              <a:rPr lang="ru-RU" sz="1800" dirty="0"/>
              <a:t>представление об изучаемом иностранном языке как средстве выражения мыслей, чувств, эмоций;</a:t>
            </a:r>
          </a:p>
          <a:p>
            <a:pPr lvl="0">
              <a:spcBef>
                <a:spcPts val="100"/>
              </a:spcBef>
            </a:pPr>
            <a:r>
              <a:rPr lang="ru-RU" sz="1800" dirty="0"/>
              <a:t>приобщение к культурным ценностям другого народа </a:t>
            </a:r>
            <a:r>
              <a:rPr lang="ru-RU" sz="1800" dirty="0" smtClean="0"/>
              <a:t>через </a:t>
            </a:r>
            <a:r>
              <a:rPr lang="ru-RU" sz="1800" dirty="0"/>
              <a:t>произведения </a:t>
            </a:r>
            <a:r>
              <a:rPr lang="ru-RU" sz="1800" dirty="0" smtClean="0"/>
              <a:t>фольклора.</a:t>
            </a:r>
            <a:endParaRPr lang="ru-RU" sz="1800" dirty="0"/>
          </a:p>
          <a:p>
            <a:pPr>
              <a:buNone/>
            </a:pPr>
            <a:r>
              <a:rPr lang="ru-RU" sz="1800" b="1" dirty="0" smtClean="0"/>
              <a:t> </a:t>
            </a:r>
            <a:r>
              <a:rPr lang="ru-RU" sz="1800" b="1" dirty="0"/>
              <a:t>В эстетической сфере:</a:t>
            </a:r>
            <a:endParaRPr lang="ru-RU" sz="1800" dirty="0"/>
          </a:p>
          <a:p>
            <a:pPr lvl="0">
              <a:spcBef>
                <a:spcPts val="100"/>
              </a:spcBef>
            </a:pPr>
            <a:r>
              <a:rPr lang="ru-RU" sz="1800" dirty="0"/>
              <a:t>владение элементарными средствами выражения чувств и эмоций на иностранном языке;</a:t>
            </a:r>
          </a:p>
          <a:p>
            <a:pPr lvl="0">
              <a:spcBef>
                <a:spcPts val="100"/>
              </a:spcBef>
            </a:pPr>
            <a:r>
              <a:rPr lang="ru-RU" sz="1800" dirty="0"/>
              <a:t>развитие чувства прекрасного в процессе знакомства с образцами </a:t>
            </a:r>
            <a:r>
              <a:rPr lang="ru-RU" sz="1800" dirty="0" smtClean="0"/>
              <a:t>литературы</a:t>
            </a:r>
            <a:r>
              <a:rPr lang="ru-RU" sz="1800" dirty="0"/>
              <a:t>.</a:t>
            </a:r>
          </a:p>
          <a:p>
            <a:endParaRPr lang="ru-RU" sz="1200" dirty="0"/>
          </a:p>
        </p:txBody>
      </p:sp>
    </p:spTree>
    <p:extLst>
      <p:ext uri="{BB962C8B-B14F-4D97-AF65-F5344CB8AC3E}">
        <p14:creationId xmlns:p14="http://schemas.microsoft.com/office/powerpoint/2010/main" xmlns="" val="147344892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В средней и старшей школе требуется:</a:t>
            </a:r>
            <a:endParaRPr lang="ru-RU" dirty="0"/>
          </a:p>
        </p:txBody>
      </p:sp>
      <p:sp>
        <p:nvSpPr>
          <p:cNvPr id="3" name="Содержимое 2"/>
          <p:cNvSpPr>
            <a:spLocks noGrp="1"/>
          </p:cNvSpPr>
          <p:nvPr>
            <p:ph idx="1"/>
          </p:nvPr>
        </p:nvSpPr>
        <p:spPr>
          <a:xfrm>
            <a:off x="457200" y="1600200"/>
            <a:ext cx="8291264" cy="4853136"/>
          </a:xfrm>
        </p:spPr>
        <p:txBody>
          <a:bodyPr>
            <a:normAutofit fontScale="70000" lnSpcReduction="20000"/>
          </a:bodyPr>
          <a:lstStyle/>
          <a:p>
            <a:r>
              <a:rPr lang="ru-RU" dirty="0" smtClean="0"/>
              <a:t> Умение выделять общее и культурно-специфическое в моделях развития различных стран и цивилизаций, социальных слоев общества.</a:t>
            </a:r>
          </a:p>
          <a:p>
            <a:r>
              <a:rPr lang="ru-RU" dirty="0" smtClean="0"/>
              <a:t> Готовность представлять свою страну и её культуру с учётом возможной культурной интерференции со стороны слушателей, предвосхищая причины возможного недопонимания и снимая их за счёт выбора адекватных средств речевого взаимодействия. К ним можно отнести поиск оригинальных и понятных метафор, создание ярких образов путём  сравнения и противопоставления культурных реалий (фактов) единиц информации.</a:t>
            </a:r>
          </a:p>
          <a:p>
            <a:r>
              <a:rPr lang="ru-RU" dirty="0" smtClean="0"/>
              <a:t> Признание права разных культурных моделей, а значит и формируемых на их  основе  представлений, норм жизни, верований.</a:t>
            </a:r>
          </a:p>
          <a:p>
            <a:r>
              <a:rPr lang="ru-RU" dirty="0" smtClean="0"/>
              <a:t> Готовность конструктивно отстаивать собственные позиции, не унижая других и не попадая в прямую зависимость от чужих приоритетов.</a:t>
            </a:r>
          </a:p>
          <a:p>
            <a:endParaRPr lang="ru-RU"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Заголовок 1"/>
          <p:cNvSpPr>
            <a:spLocks noGrp="1"/>
          </p:cNvSpPr>
          <p:nvPr>
            <p:ph type="title"/>
          </p:nvPr>
        </p:nvSpPr>
        <p:spPr>
          <a:xfrm>
            <a:off x="1115616" y="188640"/>
            <a:ext cx="6573168" cy="635000"/>
          </a:xfrm>
        </p:spPr>
        <p:txBody>
          <a:bodyPr/>
          <a:lstStyle/>
          <a:p>
            <a:r>
              <a:rPr lang="ru-RU" sz="3200" dirty="0" smtClean="0"/>
              <a:t>Умение оперировать фактами</a:t>
            </a:r>
            <a:endParaRPr lang="ru-RU" sz="3200" dirty="0" smtClean="0"/>
          </a:p>
        </p:txBody>
      </p:sp>
      <p:pic>
        <p:nvPicPr>
          <p:cNvPr id="33795" name="Picture 2"/>
          <p:cNvPicPr>
            <a:picLocks noGrp="1" noChangeAspect="1" noChangeArrowheads="1"/>
          </p:cNvPicPr>
          <p:nvPr>
            <p:ph idx="1"/>
          </p:nvPr>
        </p:nvPicPr>
        <p:blipFill>
          <a:blip r:embed="rId2" cstate="print"/>
          <a:srcRect/>
          <a:stretch>
            <a:fillRect/>
          </a:stretch>
        </p:blipFill>
        <p:spPr>
          <a:xfrm>
            <a:off x="217488" y="765175"/>
            <a:ext cx="8816975" cy="5948363"/>
          </a:xfrm>
          <a:noFill/>
        </p:spPr>
      </p:pic>
      <p:pic>
        <p:nvPicPr>
          <p:cNvPr id="11266" name="Picture 2" descr="https://www.englishteachers.ru/uploadedfiles/waresimgs/201.jpg"/>
          <p:cNvPicPr>
            <a:picLocks noChangeAspect="1" noChangeArrowheads="1"/>
          </p:cNvPicPr>
          <p:nvPr/>
        </p:nvPicPr>
        <p:blipFill>
          <a:blip r:embed="rId3" cstate="print"/>
          <a:srcRect/>
          <a:stretch>
            <a:fillRect/>
          </a:stretch>
        </p:blipFill>
        <p:spPr bwMode="auto">
          <a:xfrm>
            <a:off x="7668345" y="0"/>
            <a:ext cx="1475656" cy="2002213"/>
          </a:xfrm>
          <a:prstGeom prst="rect">
            <a:avLst/>
          </a:prstGeom>
          <a:noFill/>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5" name="Picture 2"/>
          <p:cNvPicPr>
            <a:picLocks noGrp="1" noChangeAspect="1" noChangeArrowheads="1"/>
          </p:cNvPicPr>
          <p:nvPr>
            <p:ph idx="1"/>
          </p:nvPr>
        </p:nvPicPr>
        <p:blipFill>
          <a:blip r:embed="rId2" cstate="print"/>
          <a:srcRect b="27381"/>
          <a:stretch>
            <a:fillRect/>
          </a:stretch>
        </p:blipFill>
        <p:spPr>
          <a:xfrm>
            <a:off x="2483768" y="300349"/>
            <a:ext cx="6660232" cy="6557651"/>
          </a:xfrm>
          <a:noFill/>
        </p:spPr>
      </p:pic>
      <p:sp>
        <p:nvSpPr>
          <p:cNvPr id="28674" name="Заголовок 1"/>
          <p:cNvSpPr>
            <a:spLocks noGrp="1"/>
          </p:cNvSpPr>
          <p:nvPr>
            <p:ph type="title"/>
          </p:nvPr>
        </p:nvSpPr>
        <p:spPr>
          <a:xfrm>
            <a:off x="914400" y="0"/>
            <a:ext cx="8229600" cy="706437"/>
          </a:xfrm>
        </p:spPr>
        <p:txBody>
          <a:bodyPr/>
          <a:lstStyle/>
          <a:p>
            <a:r>
              <a:rPr lang="ru-RU" sz="3200" dirty="0" smtClean="0"/>
              <a:t>Сопоставление </a:t>
            </a:r>
            <a:r>
              <a:rPr lang="ru-RU" sz="3200" dirty="0" smtClean="0"/>
              <a:t>культур</a:t>
            </a:r>
            <a:endParaRPr lang="ru-RU" sz="3200" dirty="0" smtClean="0"/>
          </a:p>
        </p:txBody>
      </p:sp>
      <p:pic>
        <p:nvPicPr>
          <p:cNvPr id="12290" name="Picture 2" descr="https://www.englishteachers.ru/uploadedfiles/waresimgs/188.jpg"/>
          <p:cNvPicPr>
            <a:picLocks noChangeAspect="1" noChangeArrowheads="1"/>
          </p:cNvPicPr>
          <p:nvPr/>
        </p:nvPicPr>
        <p:blipFill>
          <a:blip r:embed="rId3" cstate="print"/>
          <a:srcRect/>
          <a:stretch>
            <a:fillRect/>
          </a:stretch>
        </p:blipFill>
        <p:spPr bwMode="auto">
          <a:xfrm>
            <a:off x="0" y="0"/>
            <a:ext cx="2162175" cy="2914650"/>
          </a:xfrm>
          <a:prstGeom prst="rect">
            <a:avLst/>
          </a:prstGeom>
          <a:noFill/>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14" name="Picture 2"/>
          <p:cNvPicPr>
            <a:picLocks noGrp="1" noChangeAspect="1" noChangeArrowheads="1"/>
          </p:cNvPicPr>
          <p:nvPr>
            <p:ph idx="1"/>
          </p:nvPr>
        </p:nvPicPr>
        <p:blipFill>
          <a:blip r:embed="rId3" cstate="print"/>
          <a:srcRect/>
          <a:stretch>
            <a:fillRect/>
          </a:stretch>
        </p:blipFill>
        <p:spPr bwMode="auto">
          <a:xfrm>
            <a:off x="436070" y="966661"/>
            <a:ext cx="4267645" cy="5549724"/>
          </a:xfrm>
          <a:prstGeom prst="rect">
            <a:avLst/>
          </a:prstGeom>
          <a:ln>
            <a:noFill/>
          </a:ln>
          <a:effectLst>
            <a:outerShdw blurRad="190500" algn="tl" rotWithShape="0">
              <a:srgbClr val="000000">
                <a:alpha val="70000"/>
              </a:srgbClr>
            </a:outerShdw>
          </a:effectLst>
        </p:spPr>
      </p:pic>
      <p:pic>
        <p:nvPicPr>
          <p:cNvPr id="64515" name="Picture 3"/>
          <p:cNvPicPr>
            <a:picLocks noChangeAspect="1" noChangeArrowheads="1"/>
          </p:cNvPicPr>
          <p:nvPr/>
        </p:nvPicPr>
        <p:blipFill>
          <a:blip r:embed="rId4" cstate="print"/>
          <a:srcRect/>
          <a:stretch>
            <a:fillRect/>
          </a:stretch>
        </p:blipFill>
        <p:spPr bwMode="auto">
          <a:xfrm>
            <a:off x="4644008" y="980728"/>
            <a:ext cx="4283968" cy="5519728"/>
          </a:xfrm>
          <a:prstGeom prst="rect">
            <a:avLst/>
          </a:prstGeom>
          <a:ln>
            <a:noFill/>
          </a:ln>
          <a:effectLst>
            <a:outerShdw blurRad="190500" algn="tl" rotWithShape="0">
              <a:srgbClr val="000000">
                <a:alpha val="70000"/>
              </a:srgbClr>
            </a:outerShdw>
          </a:effectLst>
        </p:spPr>
      </p:pic>
      <p:pic>
        <p:nvPicPr>
          <p:cNvPr id="64517" name="Picture 5" descr="http://www.titul.ru/central/pickup.php?s=www_titul_ru&amp;i=ylka5u1zrjcv45780we4py5tozunbpoz"/>
          <p:cNvPicPr>
            <a:picLocks noChangeAspect="1" noChangeArrowheads="1"/>
          </p:cNvPicPr>
          <p:nvPr/>
        </p:nvPicPr>
        <p:blipFill>
          <a:blip r:embed="rId5" cstate="print"/>
          <a:srcRect/>
          <a:stretch>
            <a:fillRect/>
          </a:stretch>
        </p:blipFill>
        <p:spPr bwMode="auto">
          <a:xfrm>
            <a:off x="0" y="0"/>
            <a:ext cx="1187624" cy="1567664"/>
          </a:xfrm>
          <a:prstGeom prst="rect">
            <a:avLst/>
          </a:prstGeom>
          <a:ln>
            <a:noFill/>
          </a:ln>
          <a:effectLst>
            <a:outerShdw blurRad="292100" dist="139700" dir="2700000" algn="tl" rotWithShape="0">
              <a:srgbClr val="333333">
                <a:alpha val="65000"/>
              </a:srgbClr>
            </a:outerShdw>
          </a:effectLst>
        </p:spPr>
      </p:pic>
      <p:sp>
        <p:nvSpPr>
          <p:cNvPr id="7" name="TextBox 6"/>
          <p:cNvSpPr txBox="1"/>
          <p:nvPr/>
        </p:nvSpPr>
        <p:spPr>
          <a:xfrm>
            <a:off x="1403648" y="188640"/>
            <a:ext cx="7560840" cy="830997"/>
          </a:xfrm>
          <a:prstGeom prst="rect">
            <a:avLst/>
          </a:prstGeom>
          <a:noFill/>
        </p:spPr>
        <p:txBody>
          <a:bodyPr wrap="square" rtlCol="0">
            <a:spAutoFit/>
          </a:bodyPr>
          <a:lstStyle/>
          <a:p>
            <a:r>
              <a:rPr lang="ru-RU" sz="2400" dirty="0" smtClean="0"/>
              <a:t>Владение необходимой лексикой для развития </a:t>
            </a:r>
            <a:r>
              <a:rPr lang="ru-RU" sz="2400" dirty="0" err="1" smtClean="0"/>
              <a:t>социокультурной</a:t>
            </a:r>
            <a:r>
              <a:rPr lang="ru-RU" sz="2400" dirty="0" smtClean="0"/>
              <a:t> компетенции</a:t>
            </a:r>
            <a:endParaRPr lang="ru-RU" sz="2400"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a:xfrm>
            <a:off x="1691680" y="188640"/>
            <a:ext cx="6934200" cy="715963"/>
          </a:xfrm>
        </p:spPr>
        <p:txBody>
          <a:bodyPr>
            <a:normAutofit/>
          </a:bodyPr>
          <a:lstStyle/>
          <a:p>
            <a:pPr algn="ctr"/>
            <a:endParaRPr lang="en-US" sz="3600" dirty="0">
              <a:solidFill>
                <a:srgbClr val="4D4D4D"/>
              </a:solidFill>
              <a:latin typeface="Times New Roman" pitchFamily="18" charset="0"/>
              <a:cs typeface="Times New Roman" pitchFamily="18" charset="0"/>
            </a:endParaRPr>
          </a:p>
        </p:txBody>
      </p:sp>
      <p:pic>
        <p:nvPicPr>
          <p:cNvPr id="67585" name="Picture 1"/>
          <p:cNvPicPr>
            <a:picLocks noGrp="1" noChangeAspect="1" noChangeArrowheads="1"/>
          </p:cNvPicPr>
          <p:nvPr>
            <p:ph idx="1"/>
          </p:nvPr>
        </p:nvPicPr>
        <p:blipFill>
          <a:blip r:embed="rId3" cstate="print"/>
          <a:srcRect/>
          <a:stretch>
            <a:fillRect/>
          </a:stretch>
        </p:blipFill>
        <p:spPr bwMode="auto">
          <a:xfrm>
            <a:off x="3563888" y="93790"/>
            <a:ext cx="5081942" cy="6764210"/>
          </a:xfrm>
          <a:prstGeom prst="rect">
            <a:avLst/>
          </a:prstGeom>
          <a:noFill/>
          <a:ln w="9525">
            <a:noFill/>
            <a:miter lim="800000"/>
            <a:headEnd/>
            <a:tailEnd/>
          </a:ln>
        </p:spPr>
      </p:pic>
      <p:pic>
        <p:nvPicPr>
          <p:cNvPr id="67588" name="Picture 4" descr="http://www.titul.ru/central/pickup.php?s=www_titul_ru&amp;i=w06m8n9xf1980sp3ndxxkoagsjfz3hiq"/>
          <p:cNvPicPr>
            <a:picLocks noChangeAspect="1" noChangeArrowheads="1"/>
          </p:cNvPicPr>
          <p:nvPr/>
        </p:nvPicPr>
        <p:blipFill>
          <a:blip r:embed="rId4" cstate="print"/>
          <a:srcRect/>
          <a:stretch>
            <a:fillRect/>
          </a:stretch>
        </p:blipFill>
        <p:spPr bwMode="auto">
          <a:xfrm>
            <a:off x="0" y="-1"/>
            <a:ext cx="1475656" cy="1955245"/>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1" name="Picture 2"/>
          <p:cNvPicPr>
            <a:picLocks noGrp="1" noChangeAspect="1" noChangeArrowheads="1"/>
          </p:cNvPicPr>
          <p:nvPr>
            <p:ph idx="1"/>
          </p:nvPr>
        </p:nvPicPr>
        <p:blipFill>
          <a:blip r:embed="rId2" cstate="print"/>
          <a:srcRect/>
          <a:stretch>
            <a:fillRect/>
          </a:stretch>
        </p:blipFill>
        <p:spPr>
          <a:xfrm>
            <a:off x="4139952" y="-146158"/>
            <a:ext cx="5004048" cy="7004158"/>
          </a:xfrm>
          <a:noFill/>
        </p:spPr>
      </p:pic>
      <p:pic>
        <p:nvPicPr>
          <p:cNvPr id="13314" name="Picture 2" descr="https://www.englishteachers.ru/uploadedfiles/waresimgs/48.jpg"/>
          <p:cNvPicPr>
            <a:picLocks noChangeAspect="1" noChangeArrowheads="1"/>
          </p:cNvPicPr>
          <p:nvPr/>
        </p:nvPicPr>
        <p:blipFill>
          <a:blip r:embed="rId3" cstate="print"/>
          <a:srcRect/>
          <a:stretch>
            <a:fillRect/>
          </a:stretch>
        </p:blipFill>
        <p:spPr bwMode="auto">
          <a:xfrm>
            <a:off x="0" y="0"/>
            <a:ext cx="2162175" cy="2819401"/>
          </a:xfrm>
          <a:prstGeom prst="rect">
            <a:avLst/>
          </a:prstGeom>
          <a:noFill/>
        </p:spPr>
      </p:pic>
      <p:sp>
        <p:nvSpPr>
          <p:cNvPr id="5" name="TextBox 4"/>
          <p:cNvSpPr txBox="1"/>
          <p:nvPr/>
        </p:nvSpPr>
        <p:spPr>
          <a:xfrm>
            <a:off x="179512" y="3212976"/>
            <a:ext cx="3888432" cy="954107"/>
          </a:xfrm>
          <a:prstGeom prst="rect">
            <a:avLst/>
          </a:prstGeom>
          <a:noFill/>
        </p:spPr>
        <p:txBody>
          <a:bodyPr wrap="square" rtlCol="0">
            <a:spAutoFit/>
          </a:bodyPr>
          <a:lstStyle/>
          <a:p>
            <a:r>
              <a:rPr lang="ru-RU" sz="2800" dirty="0" smtClean="0"/>
              <a:t>Готовность отстаивать свою позици</a:t>
            </a:r>
            <a:r>
              <a:rPr lang="ru-RU" sz="2800" dirty="0" smtClean="0"/>
              <a:t>ю</a:t>
            </a:r>
            <a:endParaRPr lang="ru-RU" sz="2800"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p:cNvPicPr>
            <a:picLocks noChangeAspect="1" noChangeArrowheads="1"/>
          </p:cNvPicPr>
          <p:nvPr/>
        </p:nvPicPr>
        <p:blipFill>
          <a:blip r:embed="rId2" cstate="print"/>
          <a:srcRect/>
          <a:stretch>
            <a:fillRect/>
          </a:stretch>
        </p:blipFill>
        <p:spPr bwMode="auto">
          <a:xfrm>
            <a:off x="3779912" y="0"/>
            <a:ext cx="5135563" cy="6805613"/>
          </a:xfrm>
          <a:prstGeom prst="rect">
            <a:avLst/>
          </a:prstGeom>
          <a:noFill/>
          <a:ln w="9525">
            <a:noFill/>
            <a:miter lim="800000"/>
            <a:headEnd/>
            <a:tailEnd/>
          </a:ln>
        </p:spPr>
      </p:pic>
      <p:pic>
        <p:nvPicPr>
          <p:cNvPr id="6146" name="Picture 2" descr="https://www.englishteachers.ru/uploadedfiles/waresimgs/360.jpg"/>
          <p:cNvPicPr>
            <a:picLocks noChangeAspect="1" noChangeArrowheads="1"/>
          </p:cNvPicPr>
          <p:nvPr/>
        </p:nvPicPr>
        <p:blipFill>
          <a:blip r:embed="rId3" cstate="print"/>
          <a:srcRect/>
          <a:stretch>
            <a:fillRect/>
          </a:stretch>
        </p:blipFill>
        <p:spPr bwMode="auto">
          <a:xfrm>
            <a:off x="1" y="1"/>
            <a:ext cx="1633604" cy="2132856"/>
          </a:xfrm>
          <a:prstGeom prst="rect">
            <a:avLst/>
          </a:prstGeom>
          <a:noFill/>
        </p:spPr>
      </p:pic>
      <p:sp>
        <p:nvSpPr>
          <p:cNvPr id="4" name="TextBox 3"/>
          <p:cNvSpPr txBox="1"/>
          <p:nvPr/>
        </p:nvSpPr>
        <p:spPr>
          <a:xfrm>
            <a:off x="0" y="2780928"/>
            <a:ext cx="3923928" cy="1569660"/>
          </a:xfrm>
          <a:prstGeom prst="rect">
            <a:avLst/>
          </a:prstGeom>
          <a:noFill/>
        </p:spPr>
        <p:txBody>
          <a:bodyPr wrap="square" rtlCol="0">
            <a:spAutoFit/>
          </a:bodyPr>
          <a:lstStyle/>
          <a:p>
            <a:r>
              <a:rPr lang="ru-RU" sz="2400" dirty="0" smtClean="0"/>
              <a:t>Использование возможностей расширения страноведческих знаний учащихся</a:t>
            </a:r>
            <a:endParaRPr lang="ru-RU" sz="2400"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658" name="Picture 2"/>
          <p:cNvPicPr>
            <a:picLocks noGrp="1" noChangeAspect="1" noChangeArrowheads="1"/>
          </p:cNvPicPr>
          <p:nvPr>
            <p:ph idx="1"/>
          </p:nvPr>
        </p:nvPicPr>
        <p:blipFill>
          <a:blip r:embed="rId3" cstate="print"/>
          <a:srcRect/>
          <a:stretch>
            <a:fillRect/>
          </a:stretch>
        </p:blipFill>
        <p:spPr bwMode="auto">
          <a:xfrm>
            <a:off x="3635896" y="93414"/>
            <a:ext cx="4896544" cy="6704148"/>
          </a:xfrm>
          <a:prstGeom prst="rect">
            <a:avLst/>
          </a:prstGeom>
          <a:ln>
            <a:noFill/>
          </a:ln>
          <a:effectLst>
            <a:outerShdw blurRad="292100" dist="139700" dir="2700000" algn="tl" rotWithShape="0">
              <a:srgbClr val="333333">
                <a:alpha val="65000"/>
              </a:srgbClr>
            </a:outerShdw>
          </a:effectLst>
        </p:spPr>
      </p:pic>
      <p:pic>
        <p:nvPicPr>
          <p:cNvPr id="70660" name="Picture 4" descr="http://www.titul.ru/central/pickup.php?s=www_titul_ru&amp;i=k4kyzj0qswa54001i7w1bntmcu4uexop"/>
          <p:cNvPicPr>
            <a:picLocks noChangeAspect="1" noChangeArrowheads="1"/>
          </p:cNvPicPr>
          <p:nvPr/>
        </p:nvPicPr>
        <p:blipFill>
          <a:blip r:embed="rId4" cstate="print"/>
          <a:srcRect/>
          <a:stretch>
            <a:fillRect/>
          </a:stretch>
        </p:blipFill>
        <p:spPr bwMode="auto">
          <a:xfrm>
            <a:off x="0" y="0"/>
            <a:ext cx="1772739" cy="2348880"/>
          </a:xfrm>
          <a:prstGeom prst="rect">
            <a:avLst/>
          </a:prstGeom>
          <a:noFill/>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2530624" cy="1143000"/>
          </a:xfrm>
        </p:spPr>
        <p:txBody>
          <a:bodyPr/>
          <a:lstStyle/>
          <a:p>
            <a:endParaRPr lang="ru-RU" dirty="0"/>
          </a:p>
        </p:txBody>
      </p:sp>
      <p:pic>
        <p:nvPicPr>
          <p:cNvPr id="11266" name="Picture 2"/>
          <p:cNvPicPr>
            <a:picLocks noGrp="1" noChangeAspect="1" noChangeArrowheads="1"/>
          </p:cNvPicPr>
          <p:nvPr>
            <p:ph idx="1"/>
          </p:nvPr>
        </p:nvPicPr>
        <p:blipFill>
          <a:blip r:embed="rId2" cstate="print"/>
          <a:srcRect/>
          <a:stretch>
            <a:fillRect/>
          </a:stretch>
        </p:blipFill>
        <p:spPr bwMode="auto">
          <a:xfrm>
            <a:off x="3995937" y="0"/>
            <a:ext cx="5148064" cy="6836107"/>
          </a:xfrm>
          <a:prstGeom prst="rect">
            <a:avLst/>
          </a:prstGeom>
          <a:noFill/>
          <a:ln w="9525">
            <a:noFill/>
            <a:miter lim="800000"/>
            <a:headEnd/>
            <a:tailEnd/>
          </a:ln>
        </p:spPr>
      </p:pic>
      <p:pic>
        <p:nvPicPr>
          <p:cNvPr id="11267" name="Picture 3"/>
          <p:cNvPicPr>
            <a:picLocks noChangeAspect="1" noChangeArrowheads="1"/>
          </p:cNvPicPr>
          <p:nvPr/>
        </p:nvPicPr>
        <p:blipFill>
          <a:blip r:embed="rId3" cstate="print"/>
          <a:srcRect/>
          <a:stretch>
            <a:fillRect/>
          </a:stretch>
        </p:blipFill>
        <p:spPr bwMode="auto">
          <a:xfrm>
            <a:off x="-41264" y="3284984"/>
            <a:ext cx="9185264" cy="3573016"/>
          </a:xfrm>
          <a:prstGeom prst="rect">
            <a:avLst/>
          </a:prstGeom>
          <a:noFill/>
          <a:ln w="9525">
            <a:noFill/>
            <a:miter lim="800000"/>
            <a:headEnd/>
            <a:tailEnd/>
          </a:ln>
        </p:spPr>
      </p:pic>
      <p:pic>
        <p:nvPicPr>
          <p:cNvPr id="6" name="Picture 2" descr="https://www.englishteachers.ru/uploadedfiles/waresimgs/194.jpg"/>
          <p:cNvPicPr>
            <a:picLocks noChangeAspect="1" noChangeArrowheads="1"/>
          </p:cNvPicPr>
          <p:nvPr/>
        </p:nvPicPr>
        <p:blipFill>
          <a:blip r:embed="rId4" cstate="print"/>
          <a:srcRect/>
          <a:stretch>
            <a:fillRect/>
          </a:stretch>
        </p:blipFill>
        <p:spPr bwMode="auto">
          <a:xfrm>
            <a:off x="1" y="1"/>
            <a:ext cx="1691680" cy="2295320"/>
          </a:xfrm>
          <a:prstGeom prst="rect">
            <a:avLst/>
          </a:prstGeom>
          <a:noFill/>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a:xfrm>
            <a:off x="1691680" y="188640"/>
            <a:ext cx="7200800" cy="715963"/>
          </a:xfrm>
        </p:spPr>
        <p:txBody>
          <a:bodyPr>
            <a:noAutofit/>
          </a:bodyPr>
          <a:lstStyle/>
          <a:p>
            <a:pPr algn="ctr"/>
            <a:r>
              <a:rPr lang="ru-RU" sz="2800" dirty="0" smtClean="0">
                <a:solidFill>
                  <a:srgbClr val="4D4D4D"/>
                </a:solidFill>
                <a:latin typeface="Times New Roman" pitchFamily="18" charset="0"/>
                <a:cs typeface="Times New Roman" pitchFamily="18" charset="0"/>
              </a:rPr>
              <a:t>Умение оперировать фактами</a:t>
            </a:r>
            <a:endParaRPr lang="en-US" sz="2800" dirty="0">
              <a:solidFill>
                <a:srgbClr val="4D4D4D"/>
              </a:solidFill>
              <a:latin typeface="Times New Roman" pitchFamily="18" charset="0"/>
              <a:cs typeface="Times New Roman" pitchFamily="18" charset="0"/>
            </a:endParaRPr>
          </a:p>
        </p:txBody>
      </p:sp>
      <p:pic>
        <p:nvPicPr>
          <p:cNvPr id="78850" name="Picture 2"/>
          <p:cNvPicPr>
            <a:picLocks noGrp="1" noChangeAspect="1" noChangeArrowheads="1"/>
          </p:cNvPicPr>
          <p:nvPr>
            <p:ph idx="1"/>
          </p:nvPr>
        </p:nvPicPr>
        <p:blipFill>
          <a:blip r:embed="rId3" cstate="print"/>
          <a:srcRect/>
          <a:stretch>
            <a:fillRect/>
          </a:stretch>
        </p:blipFill>
        <p:spPr bwMode="auto">
          <a:xfrm>
            <a:off x="4355976" y="836712"/>
            <a:ext cx="4161143" cy="5805178"/>
          </a:xfrm>
          <a:prstGeom prst="rect">
            <a:avLst/>
          </a:prstGeom>
          <a:noFill/>
          <a:ln w="9525">
            <a:noFill/>
            <a:miter lim="800000"/>
            <a:headEnd/>
            <a:tailEnd/>
          </a:ln>
        </p:spPr>
      </p:pic>
      <p:pic>
        <p:nvPicPr>
          <p:cNvPr id="78851" name="Picture 3"/>
          <p:cNvPicPr>
            <a:picLocks noChangeAspect="1" noChangeArrowheads="1"/>
          </p:cNvPicPr>
          <p:nvPr/>
        </p:nvPicPr>
        <p:blipFill>
          <a:blip r:embed="rId4" cstate="print"/>
          <a:srcRect/>
          <a:stretch>
            <a:fillRect/>
          </a:stretch>
        </p:blipFill>
        <p:spPr bwMode="auto">
          <a:xfrm>
            <a:off x="2627784" y="1124744"/>
            <a:ext cx="5796136" cy="979347"/>
          </a:xfrm>
          <a:prstGeom prst="rect">
            <a:avLst/>
          </a:prstGeom>
          <a:noFill/>
          <a:ln w="9525">
            <a:noFill/>
            <a:miter lim="800000"/>
            <a:headEnd/>
            <a:tailEnd/>
          </a:ln>
        </p:spPr>
      </p:pic>
      <p:pic>
        <p:nvPicPr>
          <p:cNvPr id="78853" name="Picture 5" descr="http://www.titul.ru/central/pickup.php?s=www_titul_ru&amp;i=4vkhgpncnlgqcvirueq0simkg241jdpi"/>
          <p:cNvPicPr>
            <a:picLocks noChangeAspect="1" noChangeArrowheads="1"/>
          </p:cNvPicPr>
          <p:nvPr/>
        </p:nvPicPr>
        <p:blipFill>
          <a:blip r:embed="rId5" cstate="print"/>
          <a:srcRect/>
          <a:stretch>
            <a:fillRect/>
          </a:stretch>
        </p:blipFill>
        <p:spPr bwMode="auto">
          <a:xfrm>
            <a:off x="0" y="-1"/>
            <a:ext cx="1475656" cy="1999515"/>
          </a:xfrm>
          <a:prstGeom prst="rect">
            <a:avLst/>
          </a:prstGeom>
          <a:noFill/>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азвание 1"/>
          <p:cNvSpPr>
            <a:spLocks noGrp="1"/>
          </p:cNvSpPr>
          <p:nvPr>
            <p:ph type="title"/>
          </p:nvPr>
        </p:nvSpPr>
        <p:spPr>
          <a:xfrm>
            <a:off x="467544" y="0"/>
            <a:ext cx="8229600" cy="1143000"/>
          </a:xfrm>
        </p:spPr>
        <p:txBody>
          <a:bodyPr>
            <a:normAutofit/>
          </a:bodyPr>
          <a:lstStyle/>
          <a:p>
            <a:r>
              <a:rPr lang="ru-RU" sz="3200" b="1" dirty="0" smtClean="0"/>
              <a:t>Проблемы, стоящие перед учителем </a:t>
            </a:r>
            <a:br>
              <a:rPr lang="ru-RU" sz="3200" b="1" dirty="0" smtClean="0"/>
            </a:br>
            <a:r>
              <a:rPr lang="ru-RU" sz="3200" b="1" dirty="0" smtClean="0"/>
              <a:t>в плане реализации этих задач:</a:t>
            </a:r>
            <a:endParaRPr lang="ru-RU" sz="3200" b="1" dirty="0"/>
          </a:p>
        </p:txBody>
      </p:sp>
      <p:sp>
        <p:nvSpPr>
          <p:cNvPr id="3" name="Содержимое 2"/>
          <p:cNvSpPr>
            <a:spLocks noGrp="1"/>
          </p:cNvSpPr>
          <p:nvPr>
            <p:ph idx="1"/>
          </p:nvPr>
        </p:nvSpPr>
        <p:spPr/>
        <p:txBody>
          <a:bodyPr>
            <a:normAutofit/>
          </a:bodyPr>
          <a:lstStyle/>
          <a:p>
            <a:pPr marL="0" indent="0">
              <a:buNone/>
            </a:pPr>
            <a:endParaRPr lang="ru-RU" dirty="0" smtClean="0"/>
          </a:p>
          <a:p>
            <a:r>
              <a:rPr lang="ru-RU" dirty="0" smtClean="0"/>
              <a:t>Отсутствие  реальной языковой среды.</a:t>
            </a:r>
          </a:p>
          <a:p>
            <a:r>
              <a:rPr lang="ru-RU" dirty="0" smtClean="0"/>
              <a:t>Отсутствие или спад мотивации учащихся по мере изучения иностранного языка.</a:t>
            </a:r>
          </a:p>
          <a:p>
            <a:r>
              <a:rPr lang="ru-RU" dirty="0" smtClean="0"/>
              <a:t>Непонимание значения знакомства с культурой изучаемого языка.</a:t>
            </a:r>
          </a:p>
          <a:p>
            <a:endParaRPr lang="ru-RU" dirty="0"/>
          </a:p>
        </p:txBody>
      </p:sp>
    </p:spTree>
    <p:extLst>
      <p:ext uri="{BB962C8B-B14F-4D97-AF65-F5344CB8AC3E}">
        <p14:creationId xmlns:p14="http://schemas.microsoft.com/office/powerpoint/2010/main" xmlns="" val="310445860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Резюме:</a:t>
            </a:r>
            <a:endParaRPr lang="ru-RU" dirty="0"/>
          </a:p>
        </p:txBody>
      </p:sp>
      <p:sp>
        <p:nvSpPr>
          <p:cNvPr id="3" name="Содержимое 2"/>
          <p:cNvSpPr>
            <a:spLocks noGrp="1"/>
          </p:cNvSpPr>
          <p:nvPr>
            <p:ph idx="1"/>
          </p:nvPr>
        </p:nvSpPr>
        <p:spPr/>
        <p:txBody>
          <a:bodyPr>
            <a:normAutofit lnSpcReduction="10000"/>
          </a:bodyPr>
          <a:lstStyle/>
          <a:p>
            <a:r>
              <a:rPr lang="ru-RU" dirty="0" smtClean="0"/>
              <a:t>Развитие </a:t>
            </a:r>
            <a:r>
              <a:rPr lang="ru-RU" dirty="0" err="1" smtClean="0"/>
              <a:t>социокультурной</a:t>
            </a:r>
            <a:r>
              <a:rPr lang="ru-RU" dirty="0" smtClean="0"/>
              <a:t> компетенции неотъемлемая часть обучения иностранному языку;</a:t>
            </a:r>
          </a:p>
          <a:p>
            <a:r>
              <a:rPr lang="ru-RU" dirty="0" smtClean="0"/>
              <a:t>Развитие </a:t>
            </a:r>
            <a:r>
              <a:rPr lang="ru-RU" dirty="0" err="1" smtClean="0"/>
              <a:t>социокультурной</a:t>
            </a:r>
            <a:r>
              <a:rPr lang="ru-RU" dirty="0" smtClean="0"/>
              <a:t> компетенции происходит постоянно и включено в задания всех видов речевой деятельности;</a:t>
            </a:r>
          </a:p>
          <a:p>
            <a:r>
              <a:rPr lang="ru-RU" dirty="0" smtClean="0"/>
              <a:t>Развитие </a:t>
            </a:r>
            <a:r>
              <a:rPr lang="ru-RU" dirty="0" err="1" smtClean="0"/>
              <a:t>социокультурной</a:t>
            </a:r>
            <a:r>
              <a:rPr lang="ru-RU" dirty="0" smtClean="0"/>
              <a:t> компетенции позволяет подготовить учащихся к реальному общению.</a:t>
            </a:r>
            <a:endParaRPr lang="ru-RU"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t>Важные аспекты</a:t>
            </a:r>
            <a:endParaRPr lang="ru-RU" b="1" dirty="0"/>
          </a:p>
        </p:txBody>
      </p:sp>
      <p:sp>
        <p:nvSpPr>
          <p:cNvPr id="3" name="Содержимое 2"/>
          <p:cNvSpPr>
            <a:spLocks noGrp="1"/>
          </p:cNvSpPr>
          <p:nvPr>
            <p:ph idx="1"/>
          </p:nvPr>
        </p:nvSpPr>
        <p:spPr>
          <a:xfrm>
            <a:off x="179512" y="1556792"/>
            <a:ext cx="8507288" cy="4569371"/>
          </a:xfrm>
        </p:spPr>
        <p:txBody>
          <a:bodyPr>
            <a:normAutofit fontScale="92500" lnSpcReduction="10000"/>
          </a:bodyPr>
          <a:lstStyle/>
          <a:p>
            <a:r>
              <a:rPr lang="ru-RU" dirty="0" smtClean="0"/>
              <a:t>Огромное значение для формирования </a:t>
            </a:r>
            <a:r>
              <a:rPr lang="ru-RU" dirty="0" err="1" smtClean="0"/>
              <a:t>социокультурной</a:t>
            </a:r>
            <a:r>
              <a:rPr lang="ru-RU" dirty="0" smtClean="0"/>
              <a:t> компетенции имеет </a:t>
            </a:r>
            <a:r>
              <a:rPr lang="ru-RU" b="1" i="1" dirty="0" smtClean="0"/>
              <a:t>изучение культуры иноязычных стран</a:t>
            </a:r>
            <a:r>
              <a:rPr lang="ru-RU" dirty="0" smtClean="0"/>
              <a:t>: знакомство с их историей, с выдающимися писателями, поэтами, учеными.</a:t>
            </a:r>
          </a:p>
          <a:p>
            <a:r>
              <a:rPr lang="ru-RU" dirty="0" smtClean="0"/>
              <a:t>Формирование </a:t>
            </a:r>
            <a:r>
              <a:rPr lang="ru-RU" dirty="0" err="1" smtClean="0"/>
              <a:t>социокультурной</a:t>
            </a:r>
            <a:r>
              <a:rPr lang="ru-RU" dirty="0" smtClean="0"/>
              <a:t> компетенции на занятиях английского языка подразумевает обогащение лингвистических,  эстетических и этических знаний учащихся о стране изучаемого языка.</a:t>
            </a:r>
            <a:endParaRPr lang="ru-RU"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0"/>
            <a:ext cx="8229600" cy="490066"/>
          </a:xfrm>
        </p:spPr>
        <p:txBody>
          <a:bodyPr>
            <a:normAutofit fontScale="90000"/>
          </a:bodyPr>
          <a:lstStyle/>
          <a:p>
            <a:pPr eaLnBrk="1" fontAlgn="auto" hangingPunct="1">
              <a:spcAft>
                <a:spcPts val="0"/>
              </a:spcAft>
              <a:defRPr/>
            </a:pPr>
            <a:r>
              <a:rPr lang="en-US" dirty="0" smtClean="0"/>
              <a:t>Enjoy English </a:t>
            </a:r>
            <a:r>
              <a:rPr lang="en-US" dirty="0" smtClean="0"/>
              <a:t>8</a:t>
            </a:r>
            <a:endParaRPr lang="ru-RU" dirty="0"/>
          </a:p>
        </p:txBody>
      </p:sp>
      <p:pic>
        <p:nvPicPr>
          <p:cNvPr id="31747" name="Picture 2"/>
          <p:cNvPicPr>
            <a:picLocks noGrp="1" noChangeAspect="1" noChangeArrowheads="1"/>
          </p:cNvPicPr>
          <p:nvPr>
            <p:ph idx="1"/>
          </p:nvPr>
        </p:nvPicPr>
        <p:blipFill>
          <a:blip r:embed="rId2" cstate="print"/>
          <a:srcRect/>
          <a:stretch>
            <a:fillRect/>
          </a:stretch>
        </p:blipFill>
        <p:spPr>
          <a:xfrm>
            <a:off x="271463" y="549275"/>
            <a:ext cx="8697912" cy="5975350"/>
          </a:xfrm>
          <a:noFill/>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3200" dirty="0" smtClean="0"/>
              <a:t>Успешное формирование </a:t>
            </a:r>
            <a:r>
              <a:rPr lang="ru-RU" sz="3200" dirty="0" err="1" smtClean="0"/>
              <a:t>социокультурной</a:t>
            </a:r>
            <a:r>
              <a:rPr lang="ru-RU" sz="3200" dirty="0" smtClean="0"/>
              <a:t> компетенции включает: </a:t>
            </a:r>
            <a:endParaRPr lang="ru-RU" sz="3200" dirty="0"/>
          </a:p>
        </p:txBody>
      </p:sp>
      <p:sp>
        <p:nvSpPr>
          <p:cNvPr id="3" name="Содержимое 2"/>
          <p:cNvSpPr>
            <a:spLocks noGrp="1"/>
          </p:cNvSpPr>
          <p:nvPr>
            <p:ph idx="1"/>
          </p:nvPr>
        </p:nvSpPr>
        <p:spPr>
          <a:xfrm>
            <a:off x="457200" y="1916832"/>
            <a:ext cx="8229600" cy="4209331"/>
          </a:xfrm>
        </p:spPr>
        <p:txBody>
          <a:bodyPr/>
          <a:lstStyle/>
          <a:p>
            <a:r>
              <a:rPr lang="ru-RU" dirty="0" smtClean="0"/>
              <a:t>расширение представления о культуре страны изучаемого языка;</a:t>
            </a:r>
          </a:p>
          <a:p>
            <a:r>
              <a:rPr lang="ru-RU" dirty="0" smtClean="0"/>
              <a:t>сопоставление родной культуры и культуры других народов;</a:t>
            </a:r>
          </a:p>
          <a:p>
            <a:r>
              <a:rPr lang="ru-RU" dirty="0" smtClean="0"/>
              <a:t>этическое и эстетическое воспитание.</a:t>
            </a:r>
          </a:p>
          <a:p>
            <a:endParaRPr lang="ru-RU"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4"/>
          <p:cNvSpPr txBox="1">
            <a:spLocks/>
          </p:cNvSpPr>
          <p:nvPr/>
        </p:nvSpPr>
        <p:spPr bwMode="auto">
          <a:xfrm>
            <a:off x="1979712" y="188640"/>
            <a:ext cx="5348287" cy="6477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marL="0" marR="0" lvl="0" indent="0" algn="ctr" defTabSz="912813" rtl="0" eaLnBrk="1" fontAlgn="base" latinLnBrk="0" hangingPunct="1">
              <a:lnSpc>
                <a:spcPct val="100000"/>
              </a:lnSpc>
              <a:spcBef>
                <a:spcPct val="0"/>
              </a:spcBef>
              <a:spcAft>
                <a:spcPct val="0"/>
              </a:spcAft>
              <a:buClrTx/>
              <a:buSzTx/>
              <a:buFontTx/>
              <a:buNone/>
              <a:tabLst/>
              <a:defRPr/>
            </a:pPr>
            <a:r>
              <a:rPr kumimoji="0" lang="en-US" altLang="ru-RU" sz="3200" b="1" i="0" u="none" strike="noStrike" kern="0" cap="none" spc="0" normalizeH="0" baseline="0" noProof="0" dirty="0" smtClean="0">
                <a:ln>
                  <a:noFill/>
                </a:ln>
                <a:solidFill>
                  <a:srgbClr val="CC0066"/>
                </a:solidFill>
                <a:effectLst/>
                <a:uLnTx/>
                <a:uFillTx/>
                <a:latin typeface="+mj-lt"/>
                <a:ea typeface="+mj-ea"/>
                <a:cs typeface="Arial" charset="0"/>
              </a:rPr>
              <a:t/>
            </a:r>
            <a:br>
              <a:rPr kumimoji="0" lang="en-US" altLang="ru-RU" sz="3200" b="1" i="0" u="none" strike="noStrike" kern="0" cap="none" spc="0" normalizeH="0" baseline="0" noProof="0" dirty="0" smtClean="0">
                <a:ln>
                  <a:noFill/>
                </a:ln>
                <a:solidFill>
                  <a:srgbClr val="CC0066"/>
                </a:solidFill>
                <a:effectLst/>
                <a:uLnTx/>
                <a:uFillTx/>
                <a:latin typeface="+mj-lt"/>
                <a:ea typeface="+mj-ea"/>
                <a:cs typeface="Arial" charset="0"/>
              </a:rPr>
            </a:br>
            <a:r>
              <a:rPr kumimoji="0" lang="ru-RU" altLang="ru-RU" sz="3200" b="1" i="0" u="none" strike="noStrike" kern="0" cap="none" spc="0" normalizeH="0" baseline="0" noProof="0" dirty="0" smtClean="0">
                <a:ln>
                  <a:noFill/>
                </a:ln>
                <a:solidFill>
                  <a:srgbClr val="CC0066"/>
                </a:solidFill>
                <a:effectLst/>
                <a:uLnTx/>
                <a:uFillTx/>
                <a:latin typeface="+mj-lt"/>
                <a:ea typeface="+mj-ea"/>
                <a:cs typeface="+mj-cs"/>
              </a:rPr>
              <a:t/>
            </a:r>
            <a:br>
              <a:rPr kumimoji="0" lang="ru-RU" altLang="ru-RU" sz="3200" b="1" i="0" u="none" strike="noStrike" kern="0" cap="none" spc="0" normalizeH="0" baseline="0" noProof="0" dirty="0" smtClean="0">
                <a:ln>
                  <a:noFill/>
                </a:ln>
                <a:solidFill>
                  <a:srgbClr val="CC0066"/>
                </a:solidFill>
                <a:effectLst/>
                <a:uLnTx/>
                <a:uFillTx/>
                <a:latin typeface="+mj-lt"/>
                <a:ea typeface="+mj-ea"/>
                <a:cs typeface="+mj-cs"/>
              </a:rPr>
            </a:br>
            <a:r>
              <a:rPr kumimoji="0" lang="ru-RU" altLang="ru-RU" sz="3200" b="1" i="0" u="none" strike="noStrike" kern="0" cap="none" spc="0" normalizeH="0" baseline="0" noProof="0" dirty="0" smtClean="0">
                <a:ln>
                  <a:noFill/>
                </a:ln>
                <a:solidFill>
                  <a:srgbClr val="CC0066"/>
                </a:solidFill>
                <a:effectLst/>
                <a:uLnTx/>
                <a:uFillTx/>
                <a:latin typeface="+mj-lt"/>
                <a:ea typeface="+mj-ea"/>
                <a:cs typeface="Times New Roman" pitchFamily="18" charset="0"/>
              </a:rPr>
              <a:t/>
            </a:r>
            <a:br>
              <a:rPr kumimoji="0" lang="ru-RU" altLang="ru-RU" sz="3200" b="1" i="0" u="none" strike="noStrike" kern="0" cap="none" spc="0" normalizeH="0" baseline="0" noProof="0" dirty="0" smtClean="0">
                <a:ln>
                  <a:noFill/>
                </a:ln>
                <a:solidFill>
                  <a:srgbClr val="CC0066"/>
                </a:solidFill>
                <a:effectLst/>
                <a:uLnTx/>
                <a:uFillTx/>
                <a:latin typeface="+mj-lt"/>
                <a:ea typeface="+mj-ea"/>
                <a:cs typeface="Times New Roman" pitchFamily="18" charset="0"/>
              </a:rPr>
            </a:br>
            <a:endParaRPr kumimoji="0" lang="ru-RU" altLang="ru-RU" sz="3200" b="1" i="0" u="none" strike="noStrike" kern="0" cap="none" spc="0" normalizeH="0" baseline="0" noProof="0" dirty="0" smtClean="0">
              <a:ln>
                <a:noFill/>
              </a:ln>
              <a:solidFill>
                <a:srgbClr val="CC0066"/>
              </a:solidFill>
              <a:effectLst/>
              <a:uLnTx/>
              <a:uFillTx/>
              <a:latin typeface="+mj-lt"/>
              <a:ea typeface="+mj-ea"/>
              <a:cs typeface="Times New Roman" pitchFamily="18" charset="0"/>
            </a:endParaRPr>
          </a:p>
        </p:txBody>
      </p:sp>
      <p:pic>
        <p:nvPicPr>
          <p:cNvPr id="5" name="Рисунок 4" descr="HEru2SB_p17.jpg"/>
          <p:cNvPicPr>
            <a:picLocks noChangeAspect="1"/>
          </p:cNvPicPr>
          <p:nvPr/>
        </p:nvPicPr>
        <p:blipFill>
          <a:blip r:embed="rId3" cstate="print"/>
          <a:stretch>
            <a:fillRect/>
          </a:stretch>
        </p:blipFill>
        <p:spPr>
          <a:xfrm>
            <a:off x="3976340" y="0"/>
            <a:ext cx="4987252" cy="6858000"/>
          </a:xfrm>
          <a:prstGeom prst="rect">
            <a:avLst/>
          </a:prstGeom>
        </p:spPr>
      </p:pic>
      <p:sp>
        <p:nvSpPr>
          <p:cNvPr id="6" name="Прямоугольник 5"/>
          <p:cNvSpPr/>
          <p:nvPr/>
        </p:nvSpPr>
        <p:spPr>
          <a:xfrm>
            <a:off x="0" y="3645024"/>
            <a:ext cx="3816424" cy="2308324"/>
          </a:xfrm>
          <a:prstGeom prst="rect">
            <a:avLst/>
          </a:prstGeom>
        </p:spPr>
        <p:txBody>
          <a:bodyPr wrap="square">
            <a:spAutoFit/>
          </a:bodyPr>
          <a:lstStyle/>
          <a:p>
            <a:r>
              <a:rPr lang="ru-RU" dirty="0" smtClean="0"/>
              <a:t>Сюжет обеспечивает </a:t>
            </a:r>
            <a:r>
              <a:rPr lang="ru-RU" dirty="0" err="1" smtClean="0"/>
              <a:t>коммуникативно</a:t>
            </a:r>
            <a:r>
              <a:rPr lang="ru-RU" dirty="0" smtClean="0"/>
              <a:t>  психологическую адаптацию младших школьников к новому языковому миру для преодоления в дальнейшем психологического барьера и использования иностранного языка как средства общения</a:t>
            </a:r>
          </a:p>
        </p:txBody>
      </p:sp>
      <p:pic>
        <p:nvPicPr>
          <p:cNvPr id="51202" name="Picture 2" descr="https://www.englishteachers.ru/uploadedfiles/waresimgs/1.jpg"/>
          <p:cNvPicPr>
            <a:picLocks noChangeAspect="1" noChangeArrowheads="1"/>
          </p:cNvPicPr>
          <p:nvPr/>
        </p:nvPicPr>
        <p:blipFill>
          <a:blip r:embed="rId4" cstate="print"/>
          <a:srcRect/>
          <a:stretch>
            <a:fillRect/>
          </a:stretch>
        </p:blipFill>
        <p:spPr bwMode="auto">
          <a:xfrm>
            <a:off x="179512" y="0"/>
            <a:ext cx="2160240" cy="2396235"/>
          </a:xfrm>
          <a:prstGeom prst="rect">
            <a:avLst/>
          </a:prstGeom>
          <a:noFill/>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4"/>
          <p:cNvSpPr txBox="1">
            <a:spLocks/>
          </p:cNvSpPr>
          <p:nvPr/>
        </p:nvSpPr>
        <p:spPr bwMode="auto">
          <a:xfrm>
            <a:off x="1907704" y="332656"/>
            <a:ext cx="5348287" cy="6477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marL="0" marR="0" lvl="0" indent="0" algn="ctr" defTabSz="912813" rtl="0" eaLnBrk="1" fontAlgn="base" latinLnBrk="0" hangingPunct="1">
              <a:lnSpc>
                <a:spcPct val="100000"/>
              </a:lnSpc>
              <a:spcBef>
                <a:spcPct val="0"/>
              </a:spcBef>
              <a:spcAft>
                <a:spcPct val="0"/>
              </a:spcAft>
              <a:buClrTx/>
              <a:buSzTx/>
              <a:buFontTx/>
              <a:buNone/>
              <a:tabLst/>
              <a:defRPr/>
            </a:pPr>
            <a:r>
              <a:rPr kumimoji="0" lang="en-US" altLang="ru-RU" sz="3200" b="1" i="0" u="none" strike="noStrike" kern="0" cap="none" spc="0" normalizeH="0" baseline="0" noProof="0" dirty="0" smtClean="0">
                <a:ln>
                  <a:noFill/>
                </a:ln>
                <a:solidFill>
                  <a:srgbClr val="CC0066"/>
                </a:solidFill>
                <a:effectLst/>
                <a:uLnTx/>
                <a:uFillTx/>
                <a:latin typeface="+mj-lt"/>
                <a:ea typeface="+mj-ea"/>
                <a:cs typeface="Arial" charset="0"/>
              </a:rPr>
              <a:t/>
            </a:r>
            <a:br>
              <a:rPr kumimoji="0" lang="en-US" altLang="ru-RU" sz="3200" b="1" i="0" u="none" strike="noStrike" kern="0" cap="none" spc="0" normalizeH="0" baseline="0" noProof="0" dirty="0" smtClean="0">
                <a:ln>
                  <a:noFill/>
                </a:ln>
                <a:solidFill>
                  <a:srgbClr val="CC0066"/>
                </a:solidFill>
                <a:effectLst/>
                <a:uLnTx/>
                <a:uFillTx/>
                <a:latin typeface="+mj-lt"/>
                <a:ea typeface="+mj-ea"/>
                <a:cs typeface="Arial" charset="0"/>
              </a:rPr>
            </a:br>
            <a:r>
              <a:rPr kumimoji="0" lang="ru-RU" altLang="ru-RU" sz="3200" b="1" i="0" u="none" strike="noStrike" kern="0" cap="none" spc="0" normalizeH="0" baseline="0" noProof="0" dirty="0" smtClean="0">
                <a:ln>
                  <a:noFill/>
                </a:ln>
                <a:solidFill>
                  <a:srgbClr val="CC0066"/>
                </a:solidFill>
                <a:effectLst/>
                <a:uLnTx/>
                <a:uFillTx/>
                <a:latin typeface="+mj-lt"/>
                <a:ea typeface="+mj-ea"/>
                <a:cs typeface="+mj-cs"/>
              </a:rPr>
              <a:t/>
            </a:r>
            <a:br>
              <a:rPr kumimoji="0" lang="ru-RU" altLang="ru-RU" sz="3200" b="1" i="0" u="none" strike="noStrike" kern="0" cap="none" spc="0" normalizeH="0" baseline="0" noProof="0" dirty="0" smtClean="0">
                <a:ln>
                  <a:noFill/>
                </a:ln>
                <a:solidFill>
                  <a:srgbClr val="CC0066"/>
                </a:solidFill>
                <a:effectLst/>
                <a:uLnTx/>
                <a:uFillTx/>
                <a:latin typeface="+mj-lt"/>
                <a:ea typeface="+mj-ea"/>
                <a:cs typeface="+mj-cs"/>
              </a:rPr>
            </a:br>
            <a:r>
              <a:rPr kumimoji="0" lang="ru-RU" altLang="ru-RU" sz="3200" b="1" i="0" u="none" strike="noStrike" kern="0" cap="none" spc="0" normalizeH="0" baseline="0" noProof="0" dirty="0" smtClean="0">
                <a:ln>
                  <a:noFill/>
                </a:ln>
                <a:solidFill>
                  <a:srgbClr val="CC0066"/>
                </a:solidFill>
                <a:effectLst/>
                <a:uLnTx/>
                <a:uFillTx/>
                <a:latin typeface="+mj-lt"/>
                <a:ea typeface="+mj-ea"/>
                <a:cs typeface="Times New Roman" pitchFamily="18" charset="0"/>
              </a:rPr>
              <a:t/>
            </a:r>
            <a:br>
              <a:rPr kumimoji="0" lang="ru-RU" altLang="ru-RU" sz="3200" b="1" i="0" u="none" strike="noStrike" kern="0" cap="none" spc="0" normalizeH="0" baseline="0" noProof="0" dirty="0" smtClean="0">
                <a:ln>
                  <a:noFill/>
                </a:ln>
                <a:solidFill>
                  <a:srgbClr val="CC0066"/>
                </a:solidFill>
                <a:effectLst/>
                <a:uLnTx/>
                <a:uFillTx/>
                <a:latin typeface="+mj-lt"/>
                <a:ea typeface="+mj-ea"/>
                <a:cs typeface="Times New Roman" pitchFamily="18" charset="0"/>
              </a:rPr>
            </a:br>
            <a:endParaRPr kumimoji="0" lang="ru-RU" altLang="ru-RU" sz="3200" b="1" i="0" u="none" strike="noStrike" kern="0" cap="none" spc="0" normalizeH="0" baseline="0" noProof="0" dirty="0" smtClean="0">
              <a:ln>
                <a:noFill/>
              </a:ln>
              <a:solidFill>
                <a:srgbClr val="CC0066"/>
              </a:solidFill>
              <a:effectLst/>
              <a:uLnTx/>
              <a:uFillTx/>
              <a:latin typeface="+mj-lt"/>
              <a:ea typeface="+mj-ea"/>
              <a:cs typeface="Times New Roman" pitchFamily="18" charset="0"/>
            </a:endParaRPr>
          </a:p>
        </p:txBody>
      </p:sp>
      <p:pic>
        <p:nvPicPr>
          <p:cNvPr id="16386" name="Picture 2" descr="V:\pubs_new\happy_english.ru\Webinar\Презентация 02.12.13\HEru3SB2_p48-49.jpg"/>
          <p:cNvPicPr>
            <a:picLocks noChangeAspect="1" noChangeArrowheads="1"/>
          </p:cNvPicPr>
          <p:nvPr/>
        </p:nvPicPr>
        <p:blipFill>
          <a:blip r:embed="rId3" cstate="print"/>
          <a:srcRect/>
          <a:stretch>
            <a:fillRect/>
          </a:stretch>
        </p:blipFill>
        <p:spPr bwMode="auto">
          <a:xfrm>
            <a:off x="37290" y="188640"/>
            <a:ext cx="9106710" cy="6261346"/>
          </a:xfrm>
          <a:prstGeom prst="rect">
            <a:avLst/>
          </a:prstGeom>
          <a:noFill/>
        </p:spPr>
      </p:pic>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219</TotalTime>
  <Words>1131</Words>
  <Application>Microsoft Office PowerPoint</Application>
  <PresentationFormat>Экран (4:3)</PresentationFormat>
  <Paragraphs>133</Paragraphs>
  <Slides>40</Slides>
  <Notes>18</Notes>
  <HiddenSlides>0</HiddenSlides>
  <MMClips>0</MMClips>
  <ScaleCrop>false</ScaleCrop>
  <HeadingPairs>
    <vt:vector size="4" baseType="variant">
      <vt:variant>
        <vt:lpstr>Тема</vt:lpstr>
      </vt:variant>
      <vt:variant>
        <vt:i4>1</vt:i4>
      </vt:variant>
      <vt:variant>
        <vt:lpstr>Заголовки слайдов</vt:lpstr>
      </vt:variant>
      <vt:variant>
        <vt:i4>40</vt:i4>
      </vt:variant>
    </vt:vector>
  </HeadingPairs>
  <TitlesOfParts>
    <vt:vector size="41" baseType="lpstr">
      <vt:lpstr>Тема Office</vt:lpstr>
      <vt:lpstr>Формирование социокультурной компетенции на уроках английского языка: от начальной к старшей школе</vt:lpstr>
      <vt:lpstr>Социокультурная информация  в процессе обучения</vt:lpstr>
      <vt:lpstr>Понятие социокультурная осведомлённость включает: </vt:lpstr>
      <vt:lpstr>Проблемы, стоящие перед учителем  в плане реализации этих задач:</vt:lpstr>
      <vt:lpstr>Важные аспекты</vt:lpstr>
      <vt:lpstr>Enjoy English 8</vt:lpstr>
      <vt:lpstr>Успешное формирование социокультурной компетенции включает: </vt:lpstr>
      <vt:lpstr>Слайд 8</vt:lpstr>
      <vt:lpstr>Слайд 9</vt:lpstr>
      <vt:lpstr>Слайд 10</vt:lpstr>
      <vt:lpstr>Слайд 11</vt:lpstr>
      <vt:lpstr>Этическое воспитание Millie-3</vt:lpstr>
      <vt:lpstr>Слайд 13</vt:lpstr>
      <vt:lpstr>Слайд 14</vt:lpstr>
      <vt:lpstr>Механизмы, способствующие  повышению мотивации</vt:lpstr>
      <vt:lpstr>Механизмы, способствующие  повышению мотивации</vt:lpstr>
      <vt:lpstr>Слайд 17</vt:lpstr>
      <vt:lpstr>Слайд 18</vt:lpstr>
      <vt:lpstr>Слайд 19</vt:lpstr>
      <vt:lpstr>Слайд 20</vt:lpstr>
      <vt:lpstr>Слайд 21</vt:lpstr>
      <vt:lpstr>Слайд 22</vt:lpstr>
      <vt:lpstr>Слайд 23</vt:lpstr>
      <vt:lpstr>Критерии отбора страноведческой информации </vt:lpstr>
      <vt:lpstr>Слайд 25</vt:lpstr>
      <vt:lpstr>Слайд 26</vt:lpstr>
      <vt:lpstr>Слайд 27</vt:lpstr>
      <vt:lpstr>Слайд 28</vt:lpstr>
      <vt:lpstr>Слайд 29</vt:lpstr>
      <vt:lpstr>В средней и старшей школе требуется:</vt:lpstr>
      <vt:lpstr>Умение оперировать фактами</vt:lpstr>
      <vt:lpstr>Сопоставление культур</vt:lpstr>
      <vt:lpstr>Слайд 33</vt:lpstr>
      <vt:lpstr>Слайд 34</vt:lpstr>
      <vt:lpstr>Слайд 35</vt:lpstr>
      <vt:lpstr>Слайд 36</vt:lpstr>
      <vt:lpstr>Слайд 37</vt:lpstr>
      <vt:lpstr>Слайд 38</vt:lpstr>
      <vt:lpstr>Умение оперировать фактами</vt:lpstr>
      <vt:lpstr>Резюме:</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Формирование социокультурной компетенции на уроках английского языка: от начальной к старшей школе</dc:title>
  <dc:creator>titul</dc:creator>
  <cp:lastModifiedBy>traveler</cp:lastModifiedBy>
  <cp:revision>23</cp:revision>
  <dcterms:created xsi:type="dcterms:W3CDTF">2015-11-29T20:09:16Z</dcterms:created>
  <dcterms:modified xsi:type="dcterms:W3CDTF">2015-11-29T23:53:35Z</dcterms:modified>
</cp:coreProperties>
</file>