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62"/>
  </p:notesMasterIdLst>
  <p:sldIdLst>
    <p:sldId id="257" r:id="rId3"/>
    <p:sldId id="440" r:id="rId4"/>
    <p:sldId id="441" r:id="rId5"/>
    <p:sldId id="446" r:id="rId6"/>
    <p:sldId id="442" r:id="rId7"/>
    <p:sldId id="398" r:id="rId8"/>
    <p:sldId id="399" r:id="rId9"/>
    <p:sldId id="400" r:id="rId10"/>
    <p:sldId id="401" r:id="rId11"/>
    <p:sldId id="443" r:id="rId12"/>
    <p:sldId id="445" r:id="rId13"/>
    <p:sldId id="450" r:id="rId14"/>
    <p:sldId id="451" r:id="rId15"/>
    <p:sldId id="452" r:id="rId16"/>
    <p:sldId id="453" r:id="rId17"/>
    <p:sldId id="444" r:id="rId18"/>
    <p:sldId id="387" r:id="rId19"/>
    <p:sldId id="388" r:id="rId20"/>
    <p:sldId id="389" r:id="rId21"/>
    <p:sldId id="390" r:id="rId22"/>
    <p:sldId id="391" r:id="rId23"/>
    <p:sldId id="396" r:id="rId24"/>
    <p:sldId id="433" r:id="rId25"/>
    <p:sldId id="434" r:id="rId26"/>
    <p:sldId id="439" r:id="rId27"/>
    <p:sldId id="447" r:id="rId28"/>
    <p:sldId id="448" r:id="rId29"/>
    <p:sldId id="449" r:id="rId30"/>
    <p:sldId id="386" r:id="rId31"/>
    <p:sldId id="436" r:id="rId32"/>
    <p:sldId id="404" r:id="rId33"/>
    <p:sldId id="435" r:id="rId34"/>
    <p:sldId id="437" r:id="rId35"/>
    <p:sldId id="403" r:id="rId36"/>
    <p:sldId id="405" r:id="rId37"/>
    <p:sldId id="416" r:id="rId38"/>
    <p:sldId id="417" r:id="rId39"/>
    <p:sldId id="424" r:id="rId40"/>
    <p:sldId id="425" r:id="rId41"/>
    <p:sldId id="426" r:id="rId42"/>
    <p:sldId id="427" r:id="rId43"/>
    <p:sldId id="418" r:id="rId44"/>
    <p:sldId id="419" r:id="rId45"/>
    <p:sldId id="420" r:id="rId46"/>
    <p:sldId id="406" r:id="rId47"/>
    <p:sldId id="407" r:id="rId48"/>
    <p:sldId id="408" r:id="rId49"/>
    <p:sldId id="428" r:id="rId50"/>
    <p:sldId id="429" r:id="rId51"/>
    <p:sldId id="421" r:id="rId52"/>
    <p:sldId id="422" r:id="rId53"/>
    <p:sldId id="397" r:id="rId54"/>
    <p:sldId id="409" r:id="rId55"/>
    <p:sldId id="411" r:id="rId56"/>
    <p:sldId id="413" r:id="rId57"/>
    <p:sldId id="414" r:id="rId58"/>
    <p:sldId id="430" r:id="rId59"/>
    <p:sldId id="431" r:id="rId60"/>
    <p:sldId id="384" r:id="rId6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14" autoAdjust="0"/>
    <p:restoredTop sz="94660"/>
  </p:normalViewPr>
  <p:slideViewPr>
    <p:cSldViewPr>
      <p:cViewPr varScale="1">
        <p:scale>
          <a:sx n="108" d="100"/>
          <a:sy n="108" d="100"/>
        </p:scale>
        <p:origin x="-23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92100C-DAF0-4A68-9F99-28430C933983}" type="datetimeFigureOut">
              <a:rPr lang="ru-RU" smtClean="0"/>
              <a:pPr/>
              <a:t>24.03.2017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BE8BE-35B3-4AB9-8637-A41B3D5C9B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3962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Элегантный абстрактный\Elegan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5327576" cy="147002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013176"/>
            <a:ext cx="3643278" cy="115212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5564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4660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35042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884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4676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2470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3055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8022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24.03.2017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0123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24.03.2017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8830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24.03.2017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9105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Элегантный абстрактный\ElegantSli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331913" y="260350"/>
            <a:ext cx="74882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331913" y="1557338"/>
            <a:ext cx="749935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-31750" y="6638925"/>
            <a:ext cx="13350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1200">
                <a:solidFill>
                  <a:schemeClr val="bg1"/>
                </a:solidFill>
                <a:latin typeface="Baskerville Old Face" pitchFamily="18" charset="0"/>
              </a:rPr>
              <a:t>ProPowerPoint.Ru</a:t>
            </a:r>
            <a:endParaRPr lang="ru-RU" sz="1200">
              <a:solidFill>
                <a:schemeClr val="bg1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3F883-6EEA-4E63-BC78-B79AE69265C6}" type="datetimeFigureOut">
              <a:rPr lang="ru-RU" smtClean="0"/>
              <a:pPr/>
              <a:t>24.03.2017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825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8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4499992" y="4481736"/>
            <a:ext cx="4547295" cy="2376264"/>
          </a:xfrm>
        </p:spPr>
        <p:txBody>
          <a:bodyPr/>
          <a:lstStyle/>
          <a:p>
            <a:pPr algn="r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Буров Илья Михайлович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ведущий методист                              </a:t>
            </a:r>
          </a:p>
          <a:p>
            <a:pPr algn="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издательства  Титул»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988840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Приемы эффективного формирования </a:t>
            </a:r>
            <a:r>
              <a:rPr lang="ru-RU" sz="3600" b="1" dirty="0" err="1" smtClean="0"/>
              <a:t>социокультурной</a:t>
            </a:r>
            <a:r>
              <a:rPr lang="ru-RU" sz="3600" b="1" dirty="0" smtClean="0"/>
              <a:t> компетенции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7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-387424"/>
            <a:ext cx="2520280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Формирование и развитие социокультурных знаний и умений означает: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расширение объема лингвострановедческих и страноведческих знаний за счет новой тематики и проблематики речевого общения с учетом специфики выбранного профиля;</a:t>
            </a:r>
          </a:p>
          <a:p>
            <a:r>
              <a:rPr lang="ru-RU" dirty="0"/>
              <a:t>углубление знаний о стране или странах изучаемого языка, их науке и культуре, исторических и современных реалиях, общественных деятелях, месте этих стран в мировом обществе, мировой культуре, взаимоотношениях с нашей страной;</a:t>
            </a:r>
          </a:p>
          <a:p>
            <a:r>
              <a:rPr lang="ru-RU" dirty="0"/>
              <a:t>расширение объема лингвистических и </a:t>
            </a:r>
            <a:r>
              <a:rPr lang="ru-RU" dirty="0" err="1"/>
              <a:t>культуроведческих</a:t>
            </a:r>
            <a:r>
              <a:rPr lang="ru-RU" dirty="0"/>
              <a:t> знаний, навыков и умений, связанных с адекватным использованием языковых средств и правил речевого и неречевого поведения в соответствии с нормами, принятыми в стране изучаемого языка.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60825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133350"/>
            <a:ext cx="4752762" cy="6724650"/>
          </a:xfrm>
          <a:prstGeom prst="rect">
            <a:avLst/>
          </a:prstGeom>
        </p:spPr>
      </p:pic>
      <p:pic>
        <p:nvPicPr>
          <p:cNvPr id="5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8680"/>
            <a:ext cx="2814638" cy="41897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9030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1675" b="3189"/>
          <a:stretch>
            <a:fillRect/>
          </a:stretch>
        </p:blipFill>
        <p:spPr bwMode="auto">
          <a:xfrm>
            <a:off x="1547664" y="-1"/>
            <a:ext cx="595213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91680" cy="25181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Культура общения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57400"/>
            <a:ext cx="7846673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91680" cy="25181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8501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Особенности изучаемого языка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7905122" cy="5440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91680" cy="25181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5087"/>
          <a:stretch>
            <a:fillRect/>
          </a:stretch>
        </p:blipFill>
        <p:spPr bwMode="auto">
          <a:xfrm>
            <a:off x="0" y="1916832"/>
            <a:ext cx="8909917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91680" cy="25181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6086" y="0"/>
            <a:ext cx="1440160" cy="2060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1619671" y="2"/>
            <a:ext cx="6871185" cy="901147"/>
          </a:xfrm>
        </p:spPr>
        <p:txBody>
          <a:bodyPr>
            <a:normAutofit/>
          </a:bodyPr>
          <a:lstStyle/>
          <a:p>
            <a:pPr eaLnBrk="1" hangingPunct="1"/>
            <a:endParaRPr lang="ru-RU" sz="3600" dirty="0"/>
          </a:p>
        </p:txBody>
      </p:sp>
      <p:pic>
        <p:nvPicPr>
          <p:cNvPr id="3277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537" y="709330"/>
            <a:ext cx="4295744" cy="6175090"/>
          </a:xfrm>
          <a:noFill/>
        </p:spPr>
      </p:pic>
      <p:pic>
        <p:nvPicPr>
          <p:cNvPr id="3277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751260" y="818304"/>
            <a:ext cx="4141220" cy="6202838"/>
          </a:xfrm>
          <a:noFill/>
        </p:spPr>
      </p:pic>
    </p:spTree>
    <p:extLst>
      <p:ext uri="{BB962C8B-B14F-4D97-AF65-F5344CB8AC3E}">
        <p14:creationId xmlns:p14="http://schemas.microsoft.com/office/powerpoint/2010/main" xmlns="" val="290354919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/>
              <a:t>Культура и межкультурное общение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400" dirty="0"/>
              <a:t>Культура включает образ жизни, обычай, мировоззрение, а не только достижения искусства.</a:t>
            </a:r>
          </a:p>
          <a:p>
            <a:pPr eaLnBrk="1" hangingPunct="1"/>
            <a:r>
              <a:rPr lang="ru-RU" sz="2400" dirty="0"/>
              <a:t>Неожиданные или незнакомые явления чужой культуры могут вызывать культурный шок.</a:t>
            </a:r>
          </a:p>
          <a:p>
            <a:pPr eaLnBrk="1" hangingPunct="1"/>
            <a:r>
              <a:rPr lang="ru-RU" sz="2400" dirty="0"/>
              <a:t>То, что нормально и желательно для представителя одной культуры, представителем другой может восприниматься как ненормальное и нежелательное.</a:t>
            </a:r>
          </a:p>
          <a:p>
            <a:pPr eaLnBrk="1" hangingPunct="1"/>
            <a:r>
              <a:rPr lang="ru-RU" sz="2400" dirty="0"/>
              <a:t>Представления о другой культуре – стереотипы – могут иметь как позитивный, так и негативный эффект на успех общения.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/>
              <a:t>Особенности культур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400"/>
              <a:t>Достижения </a:t>
            </a:r>
            <a:r>
              <a:rPr lang="en-US" sz="2400"/>
              <a:t>vs. </a:t>
            </a:r>
            <a:r>
              <a:rPr lang="ru-RU" sz="2400"/>
              <a:t>статус</a:t>
            </a:r>
          </a:p>
          <a:p>
            <a:pPr eaLnBrk="1" hangingPunct="1"/>
            <a:r>
              <a:rPr lang="ru-RU" sz="2400"/>
              <a:t>Достижения: дела важнее всего.</a:t>
            </a:r>
          </a:p>
          <a:p>
            <a:pPr eaLnBrk="1" hangingPunct="1"/>
            <a:r>
              <a:rPr lang="ru-RU" sz="2400"/>
              <a:t>Признавать достижения, подавать пример, обращаться по должности/званию только в случае необходимости.</a:t>
            </a:r>
          </a:p>
          <a:p>
            <a:pPr eaLnBrk="1" hangingPunct="1"/>
            <a:r>
              <a:rPr lang="ru-RU" sz="2400"/>
              <a:t>Статус: положение в обществе определяет поведение.</a:t>
            </a:r>
          </a:p>
          <a:p>
            <a:pPr eaLnBrk="1" hangingPunct="1"/>
            <a:r>
              <a:rPr lang="ru-RU" sz="2400"/>
              <a:t>Обращайтесь по званию, проявляйте уважение, не ставьте в неловкое положение.</a:t>
            </a:r>
          </a:p>
          <a:p>
            <a:pPr eaLnBrk="1" hangingPunct="1"/>
            <a:r>
              <a:rPr lang="ru-RU" sz="2400"/>
              <a:t>Достижения: США, Канада, Австралия, Скандинавские страны</a:t>
            </a:r>
          </a:p>
          <a:p>
            <a:pPr eaLnBrk="1" hangingPunct="1"/>
            <a:r>
              <a:rPr lang="ru-RU" sz="2400"/>
              <a:t>Статус: Франция, Италия, Япония, Саудовская Аравия</a:t>
            </a:r>
          </a:p>
          <a:p>
            <a:pPr eaLnBrk="1" hangingPunct="1"/>
            <a:endParaRPr lang="ru-RU" sz="2400"/>
          </a:p>
          <a:p>
            <a:pPr eaLnBrk="1" hangingPunct="1"/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/>
              <a:t>Особенности культур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71328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400"/>
              <a:t>Последовательная </a:t>
            </a:r>
            <a:r>
              <a:rPr lang="en-US" sz="2400"/>
              <a:t>vs. </a:t>
            </a:r>
            <a:r>
              <a:rPr lang="ru-RU" sz="2400"/>
              <a:t>синхронная (отношение ко времени)</a:t>
            </a:r>
          </a:p>
          <a:p>
            <a:pPr eaLnBrk="1" hangingPunct="1"/>
            <a:r>
              <a:rPr lang="ru-RU" sz="2400"/>
              <a:t>Последовательная: четкое планирование, «все по порядку», «время – деньги».</a:t>
            </a:r>
          </a:p>
          <a:p>
            <a:pPr eaLnBrk="1" hangingPunct="1"/>
            <a:r>
              <a:rPr lang="ru-RU" sz="2400"/>
              <a:t>Будьте пунктуальны, соблюдайте сроки!</a:t>
            </a:r>
          </a:p>
          <a:p>
            <a:pPr eaLnBrk="1" hangingPunct="1"/>
            <a:r>
              <a:rPr lang="ru-RU" sz="2400"/>
              <a:t>Синхронная: Много дел одновременно, планы гибки. </a:t>
            </a:r>
          </a:p>
          <a:p>
            <a:pPr eaLnBrk="1" hangingPunct="1"/>
            <a:r>
              <a:rPr lang="ru-RU" sz="2400"/>
              <a:t>Будьте гибки, но подчеркивайте важность соблюдения сроков.</a:t>
            </a:r>
          </a:p>
          <a:p>
            <a:pPr eaLnBrk="1" hangingPunct="1"/>
            <a:r>
              <a:rPr lang="ru-RU" sz="2400"/>
              <a:t>Последовательная: Германия, Великобритания, США</a:t>
            </a:r>
          </a:p>
          <a:p>
            <a:pPr eaLnBrk="1" hangingPunct="1"/>
            <a:r>
              <a:rPr lang="ru-RU" sz="2400"/>
              <a:t>Синхронная: Япония, Аргентина, Мексика</a:t>
            </a:r>
          </a:p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435280" cy="586551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Социокультурная компетенция </a:t>
            </a:r>
            <a:r>
              <a:rPr lang="ru-RU" dirty="0" smtClean="0"/>
              <a:t>–</a:t>
            </a: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это умение осуществлять своё речевое поведение в соответствии со знаниями национально-культурных особенностей стран изучаемого языка (обычаи, правила, нормы, страноведческие знания, социальные условности и стереотипы), а также специфики речевого поведения носителей языка, правил речевого и неречевого поведения в типичных ситуациях общения, знаний о природно-климатических, экономических и общественно-политических особенностях страны изучаемого языка, о социальной культуре, структуре, национальной психологии, поведенческих особенностях нации – носительницы языка.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504974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/>
              <a:t>Особенности культур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/>
            <a:r>
              <a:rPr lang="ru-RU" sz="2400"/>
              <a:t>Внутренняя </a:t>
            </a:r>
            <a:r>
              <a:rPr lang="en-US" sz="2400"/>
              <a:t>vs. </a:t>
            </a:r>
            <a:r>
              <a:rPr lang="ru-RU" sz="2400"/>
              <a:t>внешняя направленность</a:t>
            </a:r>
          </a:p>
          <a:p>
            <a:pPr eaLnBrk="1" hangingPunct="1"/>
            <a:r>
              <a:rPr lang="ru-RU" sz="2400"/>
              <a:t>Внутренняя: Человек властен над обстоятельствами.</a:t>
            </a:r>
          </a:p>
          <a:p>
            <a:pPr eaLnBrk="1" hangingPunct="1"/>
            <a:r>
              <a:rPr lang="ru-RU" sz="2400"/>
              <a:t>Давайте людям самим ставить себе цели и самим учиться, обсуждайте если они чем-то не довольны.</a:t>
            </a:r>
          </a:p>
          <a:p>
            <a:pPr eaLnBrk="1" hangingPunct="1"/>
            <a:r>
              <a:rPr lang="ru-RU" sz="2400"/>
              <a:t>Внешняя: «человек предполагает, а бог располагает». Избегают конфликтов, ждут одобрения со стороны. </a:t>
            </a:r>
          </a:p>
          <a:p>
            <a:pPr eaLnBrk="1" hangingPunct="1"/>
            <a:r>
              <a:rPr lang="ru-RU" sz="2400"/>
              <a:t>Давайте ресурсы, четкие указания и оценки, быстро и тихо решайте конфликты, подбадривайте.</a:t>
            </a:r>
          </a:p>
          <a:p>
            <a:pPr eaLnBrk="1" hangingPunct="1"/>
            <a:r>
              <a:rPr lang="ru-RU" sz="2400"/>
              <a:t>Внутренняя: Израиль, США, Австралия, Великобритания</a:t>
            </a:r>
          </a:p>
          <a:p>
            <a:pPr eaLnBrk="1" hangingPunct="1"/>
            <a:r>
              <a:rPr lang="ru-RU" sz="2400"/>
              <a:t>Внешняя: Китай, Саудовская Аравия</a:t>
            </a:r>
          </a:p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/>
              <a:t>Разница культур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400"/>
              <a:t>Кроме отношения к перечисленному, разница культур проявляется в: жестах, межличностном расстоянии, громкости разговоров, степени формальности в одежде, отношении к прикосновениям, отношении к пожилым людям, отношении к подаркам…</a:t>
            </a:r>
          </a:p>
          <a:p>
            <a:pPr eaLnBrk="1" hangingPunct="1"/>
            <a:r>
              <a:rPr lang="ru-RU" sz="2400"/>
              <a:t>В общении эти особенности формируют коммуникативное поведение.</a:t>
            </a:r>
          </a:p>
          <a:p>
            <a:pPr eaLnBrk="1" hangingPunct="1"/>
            <a:r>
              <a:rPr lang="ru-RU" sz="2400"/>
              <a:t>Несоответствие поступков и явлений при погружении в другую культуру ожиданиям могут привести к культурному шоку.</a:t>
            </a:r>
          </a:p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/>
              <a:t>Эффективное межкультурное общение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/>
              <a:t>«Адекватное взаимопонимание участников коммуникативного акта, принадлежащих к разным культурам» (Е.М. Верещагин, В. Г. Костомаров. Язык и культура. 1990)</a:t>
            </a:r>
          </a:p>
          <a:p>
            <a:pPr eaLnBrk="1" hangingPunct="1"/>
            <a:r>
              <a:rPr lang="ru-RU"/>
              <a:t>Учет культурных особенностей собеседника;</a:t>
            </a:r>
          </a:p>
          <a:p>
            <a:pPr eaLnBrk="1" hangingPunct="1"/>
            <a:r>
              <a:rPr lang="ru-RU"/>
              <a:t>Сохранение позиций своей культуры.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0324"/>
            <a:ext cx="1547664" cy="2132856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6592" y="1196752"/>
            <a:ext cx="4123439" cy="56612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1" y="1196752"/>
            <a:ext cx="4135042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59374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747" y="744012"/>
            <a:ext cx="8729742" cy="599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0"/>
            <a:ext cx="1277547" cy="1789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4979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5120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51204" name="Picture 2" descr="https://pp.vk.me/c627118/v627118776/41463/SCM1GGtyA1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25" y="115888"/>
            <a:ext cx="4716463" cy="641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4" descr="https://pp.vk.me/c627118/v627118776/4146d/stiJaEGRbR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57175"/>
            <a:ext cx="4454525" cy="627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Y:\Titul-OKT\Буров\Rolic\Metabag2_cover (копия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5264150"/>
            <a:ext cx="1125538" cy="1593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5335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t="2919" b="2549"/>
          <a:stretch>
            <a:fillRect/>
          </a:stretch>
        </p:blipFill>
        <p:spPr bwMode="auto">
          <a:xfrm>
            <a:off x="1907704" y="0"/>
            <a:ext cx="527527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584176" cy="2167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94603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0" y="570488"/>
            <a:ext cx="9144000" cy="6287513"/>
            <a:chOff x="0" y="570488"/>
            <a:chExt cx="9144000" cy="628751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0489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570488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11380612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0" y="548680"/>
            <a:ext cx="9144000" cy="6309320"/>
            <a:chOff x="0" y="548680"/>
            <a:chExt cx="9144000" cy="630932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48680"/>
              <a:ext cx="4587858" cy="6309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570487"/>
              <a:ext cx="4572000" cy="6287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4917170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36000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Формирование коммуникативной компетенции неразрывно связано с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социокультурными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страноведческими знаниями. 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Без знания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социокультурного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фона нельзя сформировать коммуникативную компетенцию даже в ограниченных пределах. </a:t>
            </a:r>
          </a:p>
          <a:p>
            <a:pPr marL="0" indent="36000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«Только культура в различных ее проявлениях содействует формированию личности человека». </a:t>
            </a:r>
          </a:p>
          <a:p>
            <a:pPr marL="0" indent="360000" algn="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Е. И. Пассов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К.Д. Ушинский писал: «Вот почему лучшее и даже единственное средство проникнуть в характер народа – усвоить его язык, и чем глубже мы вошли в язык народа, тем глубже мы вошли в его характер</a:t>
            </a:r>
            <a:r>
              <a:rPr lang="ru-RU" dirty="0" smtClean="0"/>
              <a:t>».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5462280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476250"/>
            <a:ext cx="8994775" cy="6180138"/>
          </a:xfrm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4913" y="0"/>
            <a:ext cx="1376362" cy="1928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96485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24136"/>
          </a:xfrm>
          <a:solidFill>
            <a:schemeClr val="bg1">
              <a:alpha val="65098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r>
              <a:rPr lang="ru-RU" dirty="0"/>
              <a:t>4 составляющих содержания социокультурной компетенции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3960441"/>
          </a:xfrm>
          <a:solidFill>
            <a:srgbClr val="FFFFFF">
              <a:alpha val="63137"/>
            </a:srgbClr>
          </a:solidFill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/>
              <a:t> </a:t>
            </a:r>
            <a:r>
              <a:rPr lang="ru-RU" b="1" dirty="0"/>
              <a:t>социокультурные знания </a:t>
            </a:r>
            <a:r>
              <a:rPr lang="ru-RU" dirty="0"/>
              <a:t>(сведения о стране изучаемого языка, духовных ценностях и культурных традициях, особенностях национального менталитета);</a:t>
            </a:r>
          </a:p>
          <a:p>
            <a:pPr>
              <a:buFont typeface="Wingdings" pitchFamily="2" charset="2"/>
              <a:buChar char="v"/>
            </a:pPr>
            <a:r>
              <a:rPr lang="ru-RU" b="1" dirty="0"/>
              <a:t>опыт общения </a:t>
            </a:r>
            <a:r>
              <a:rPr lang="ru-RU" dirty="0"/>
              <a:t>(выбор приемлемого стиля общения, верная трактовка явлений иноязычной культуры);</a:t>
            </a:r>
          </a:p>
          <a:p>
            <a:pPr>
              <a:buFont typeface="Wingdings" pitchFamily="2" charset="2"/>
              <a:buChar char="v"/>
            </a:pPr>
            <a:r>
              <a:rPr lang="ru-RU" b="1" dirty="0"/>
              <a:t>личностное отношение к фактам иноязычной культуры </a:t>
            </a:r>
            <a:r>
              <a:rPr lang="ru-RU" dirty="0"/>
              <a:t>(способность преодолевать и разрешать социокультурные конфликты при общении);</a:t>
            </a:r>
          </a:p>
          <a:p>
            <a:pPr>
              <a:buFont typeface="Wingdings" pitchFamily="2" charset="2"/>
              <a:buChar char="v"/>
            </a:pPr>
            <a:r>
              <a:rPr lang="ru-RU" b="1" dirty="0"/>
              <a:t>владение способами применения языка </a:t>
            </a:r>
            <a:r>
              <a:rPr lang="ru-RU" dirty="0"/>
              <a:t>(правильное употребление языковых единиц в речи в различных сферах межкультурного общения, восприимчивость к сходству и различиям между родными и иноязычными социокультурными явлениями).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/>
              <a:t>Интересный квест</a:t>
            </a:r>
          </a:p>
        </p:txBody>
      </p:sp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6456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92696"/>
            <a:ext cx="8764578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9024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4950" y="744538"/>
            <a:ext cx="8729663" cy="5997575"/>
          </a:xfrm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95250"/>
            <a:ext cx="1277937" cy="1790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187450" y="95250"/>
            <a:ext cx="4176713" cy="885825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Заполнение анкет, таблиц, выполнение схем, а также работа с ними</a:t>
            </a:r>
          </a:p>
        </p:txBody>
      </p:sp>
    </p:spTree>
    <p:extLst>
      <p:ext uri="{BB962C8B-B14F-4D97-AF65-F5344CB8AC3E}">
        <p14:creationId xmlns:p14="http://schemas.microsoft.com/office/powerpoint/2010/main" xmlns="" val="207587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Book Antiqua" pitchFamily="18" charset="0"/>
              </a:rPr>
              <a:t>«Необходимо включать в содержание обучения элементы языковой культуры народов, говорящих на изучаемом языке и страноведческие сведения применительно к ситуациям общения». </a:t>
            </a:r>
          </a:p>
          <a:p>
            <a:pPr marL="0" indent="0" algn="ctr">
              <a:buNone/>
            </a:pPr>
            <a:r>
              <a:rPr lang="ru-RU" i="1" dirty="0">
                <a:latin typeface="Book Antiqua" pitchFamily="18" charset="0"/>
              </a:rPr>
              <a:t>И.Л. </a:t>
            </a:r>
            <a:r>
              <a:rPr lang="ru-RU" i="1" dirty="0" err="1">
                <a:latin typeface="Book Antiqua" pitchFamily="18" charset="0"/>
              </a:rPr>
              <a:t>Бим</a:t>
            </a:r>
            <a:endParaRPr lang="ru-RU" i="1" dirty="0">
              <a:latin typeface="Book Antiqua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1216" r="31215"/>
          <a:stretch>
            <a:fillRect/>
          </a:stretch>
        </p:blipFill>
        <p:spPr bwMode="auto">
          <a:xfrm>
            <a:off x="539553" y="692696"/>
            <a:ext cx="4119776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31183" r="31183" b="3125"/>
          <a:stretch>
            <a:fillRect/>
          </a:stretch>
        </p:blipFill>
        <p:spPr bwMode="auto">
          <a:xfrm>
            <a:off x="4644008" y="657960"/>
            <a:ext cx="4283968" cy="620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SBI_ob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1117600" cy="1556792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1818" t="2579" r="31655" b="954"/>
          <a:stretch>
            <a:fillRect/>
          </a:stretch>
        </p:blipFill>
        <p:spPr bwMode="auto">
          <a:xfrm>
            <a:off x="0" y="332656"/>
            <a:ext cx="4394619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31183" t="2579" r="31183" b="3125"/>
          <a:stretch>
            <a:fillRect/>
          </a:stretch>
        </p:blipFill>
        <p:spPr bwMode="auto">
          <a:xfrm>
            <a:off x="4432478" y="220688"/>
            <a:ext cx="4711522" cy="66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SBI_ob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427762" cy="198884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1818" t="2579" r="31655" b="954"/>
          <a:stretch>
            <a:fillRect/>
          </a:stretch>
        </p:blipFill>
        <p:spPr bwMode="auto">
          <a:xfrm>
            <a:off x="0" y="332656"/>
            <a:ext cx="4394619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31183" t="2579" r="31183" b="3125"/>
          <a:stretch>
            <a:fillRect/>
          </a:stretch>
        </p:blipFill>
        <p:spPr bwMode="auto">
          <a:xfrm>
            <a:off x="4432478" y="220688"/>
            <a:ext cx="4711522" cy="66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31183" t="39975" r="31183" b="3125"/>
          <a:stretch>
            <a:fillRect/>
          </a:stretch>
        </p:blipFill>
        <p:spPr bwMode="auto">
          <a:xfrm>
            <a:off x="1259633" y="238972"/>
            <a:ext cx="7786566" cy="6619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28498" t="6252" r="34975"/>
          <a:stretch>
            <a:fillRect/>
          </a:stretch>
        </p:blipFill>
        <p:spPr bwMode="auto">
          <a:xfrm>
            <a:off x="0" y="379512"/>
            <a:ext cx="4752528" cy="647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Личностное отношение к фактам культуры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 l="27863" r="28416"/>
          <a:stretch>
            <a:fillRect/>
          </a:stretch>
        </p:blipFill>
        <p:spPr bwMode="auto">
          <a:xfrm>
            <a:off x="4355976" y="1525963"/>
            <a:ext cx="4146434" cy="5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9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1187624" cy="163041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28498" r="31101"/>
          <a:stretch>
            <a:fillRect/>
          </a:stretch>
        </p:blipFill>
        <p:spPr bwMode="auto">
          <a:xfrm>
            <a:off x="2898305" y="0"/>
            <a:ext cx="512709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619671" cy="222355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33670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Социокультурная компетенция является комплексным явлением и включает в себя набор компонентов, относящихся к различным категориям. Можно выделить следующие </a:t>
            </a:r>
            <a:r>
              <a:rPr lang="ru-RU" b="1" dirty="0"/>
              <a:t>компоненты</a:t>
            </a:r>
            <a:r>
              <a:rPr lang="ru-RU" dirty="0"/>
              <a:t>: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i="1" dirty="0"/>
              <a:t>лингвострановедческий</a:t>
            </a:r>
            <a:r>
              <a:rPr lang="ru-RU" dirty="0"/>
              <a:t> – лексические единицы с социально – культурной семантикой и умение их применять в ситуациях межкультурного общения (например, приветствие, обращение, прощание в устной и письменной речи).</a:t>
            </a:r>
          </a:p>
          <a:p>
            <a:r>
              <a:rPr lang="ru-RU" i="1" dirty="0" err="1"/>
              <a:t>cоциолингвистический</a:t>
            </a:r>
            <a:r>
              <a:rPr lang="ru-RU" dirty="0"/>
              <a:t> компонент – языковые особенности социальных слоёв, представителей разных поколений, полов, общественных групп, диалектов (фоновые знания, реалии, предметные знания).</a:t>
            </a:r>
          </a:p>
          <a:p>
            <a:r>
              <a:rPr lang="ru-RU" i="1" dirty="0" err="1"/>
              <a:t>cоциально</a:t>
            </a:r>
            <a:r>
              <a:rPr lang="ru-RU" i="1" dirty="0"/>
              <a:t>-психологический</a:t>
            </a:r>
            <a:r>
              <a:rPr lang="ru-RU" dirty="0"/>
              <a:t> – владение социо- и </a:t>
            </a:r>
            <a:r>
              <a:rPr lang="ru-RU" dirty="0" err="1"/>
              <a:t>культурнообусловленными</a:t>
            </a:r>
            <a:r>
              <a:rPr lang="ru-RU" dirty="0"/>
              <a:t> сценариями, национально-специфическими моделями поведения с использованием коммуникативной техники, принятой в данной культуре.</a:t>
            </a:r>
          </a:p>
          <a:p>
            <a:r>
              <a:rPr lang="ru-RU" i="1" dirty="0"/>
              <a:t>культурологический</a:t>
            </a:r>
            <a:r>
              <a:rPr lang="ru-RU" dirty="0"/>
              <a:t> компонент – социокультурный, историко-культурный, этнокультурный фон ( знание традиций, обычаев народа изучаемого языка.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321802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27944" r="28335"/>
          <a:stretch>
            <a:fillRect/>
          </a:stretch>
        </p:blipFill>
        <p:spPr bwMode="auto">
          <a:xfrm>
            <a:off x="0" y="145337"/>
            <a:ext cx="4788024" cy="671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 l="27863" r="28416"/>
          <a:stretch>
            <a:fillRect/>
          </a:stretch>
        </p:blipFill>
        <p:spPr bwMode="auto">
          <a:xfrm>
            <a:off x="4507790" y="0"/>
            <a:ext cx="463621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9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1187624" cy="163041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31818" r="29722"/>
          <a:stretch>
            <a:fillRect/>
          </a:stretch>
        </p:blipFill>
        <p:spPr bwMode="auto">
          <a:xfrm>
            <a:off x="2699792" y="0"/>
            <a:ext cx="43204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920771" cy="263691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2076" t="18500" r="33869" b="17451"/>
          <a:stretch>
            <a:fillRect/>
          </a:stretch>
        </p:blipFill>
        <p:spPr bwMode="auto">
          <a:xfrm>
            <a:off x="2267744" y="620688"/>
            <a:ext cx="5274808" cy="557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Reader_7_8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7944" r="28335" b="1938"/>
          <a:stretch>
            <a:fillRect/>
          </a:stretch>
        </p:blipFill>
        <p:spPr bwMode="auto">
          <a:xfrm>
            <a:off x="3275856" y="0"/>
            <a:ext cx="5438501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Reader_7_8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7944" r="28335"/>
          <a:stretch>
            <a:fillRect/>
          </a:stretch>
        </p:blipFill>
        <p:spPr bwMode="auto">
          <a:xfrm>
            <a:off x="0" y="332656"/>
            <a:ext cx="4420171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 l="32290" r="28416"/>
          <a:stretch>
            <a:fillRect/>
          </a:stretch>
        </p:blipFill>
        <p:spPr bwMode="auto">
          <a:xfrm>
            <a:off x="4355976" y="334888"/>
            <a:ext cx="4558980" cy="652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188640"/>
            <a:ext cx="3456384" cy="792088"/>
          </a:xfrm>
          <a:solidFill>
            <a:srgbClr val="FFFFFF">
              <a:alpha val="63137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/>
          <a:lstStyle/>
          <a:p>
            <a:r>
              <a:rPr lang="ru-RU" dirty="0"/>
              <a:t>Трудности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  <a:solidFill>
            <a:srgbClr val="FFFFFF">
              <a:alpha val="74902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 lnSpcReduction="10000"/>
          </a:bodyPr>
          <a:lstStyle/>
          <a:p>
            <a:r>
              <a:rPr lang="ru-RU" b="1" dirty="0"/>
              <a:t>Безэквивалентная лексика </a:t>
            </a:r>
            <a:r>
              <a:rPr lang="ru-RU" dirty="0"/>
              <a:t>(безэквивалентные слова в строгом смысле непереводимы, их значение раскрывается путём толкования). </a:t>
            </a:r>
          </a:p>
          <a:p>
            <a:r>
              <a:rPr lang="ru-RU" dirty="0"/>
              <a:t>Например – названия праздников, транспорта, символов: Halloween – Хэллоуин; </a:t>
            </a:r>
            <a:r>
              <a:rPr lang="en-US" dirty="0"/>
              <a:t>double-decker – </a:t>
            </a:r>
            <a:r>
              <a:rPr lang="ru-RU" dirty="0"/>
              <a:t>двухэтажный автобус;</a:t>
            </a:r>
            <a:r>
              <a:rPr lang="en-US" dirty="0"/>
              <a:t> b</a:t>
            </a:r>
            <a:r>
              <a:rPr lang="ru-RU" dirty="0" err="1"/>
              <a:t>eefeater</a:t>
            </a:r>
            <a:r>
              <a:rPr lang="ru-RU" dirty="0"/>
              <a:t> – церемониальные стражи Лондонского Тауэра.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44824"/>
            <a:ext cx="8496944" cy="4741987"/>
          </a:xfrm>
          <a:solidFill>
            <a:srgbClr val="FFFFFF">
              <a:alpha val="72941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 fontScale="85000" lnSpcReduction="10000"/>
          </a:bodyPr>
          <a:lstStyle/>
          <a:p>
            <a:r>
              <a:rPr lang="ru-RU" b="1" dirty="0"/>
              <a:t>Фоновая лексика </a:t>
            </a:r>
            <a:r>
              <a:rPr lang="ru-RU" dirty="0"/>
              <a:t>(содержит в себе слова, значения которых невозможно описать без определённой привязки к лексическим единицам). </a:t>
            </a:r>
          </a:p>
          <a:p>
            <a:r>
              <a:rPr lang="ru-RU" dirty="0"/>
              <a:t>Эти слова присутствуют в сознании носителей, ассоциируясь с чем-то примечательным, и часто описываются через какое-то другое понятие. Например, из русского </a:t>
            </a:r>
            <a:r>
              <a:rPr lang="ru-RU"/>
              <a:t>– </a:t>
            </a:r>
            <a:r>
              <a:rPr lang="en-US"/>
              <a:t>“</a:t>
            </a:r>
            <a:r>
              <a:rPr lang="ru-RU" dirty="0"/>
              <a:t>щи</a:t>
            </a:r>
            <a:r>
              <a:rPr lang="en-US" dirty="0"/>
              <a:t>”</a:t>
            </a:r>
            <a:r>
              <a:rPr lang="ru-RU" dirty="0"/>
              <a:t>, </a:t>
            </a:r>
            <a:r>
              <a:rPr lang="en-US" dirty="0"/>
              <a:t>“</a:t>
            </a:r>
            <a:r>
              <a:rPr lang="ru-RU" dirty="0"/>
              <a:t>сени</a:t>
            </a:r>
            <a:r>
              <a:rPr lang="en-US" dirty="0"/>
              <a:t>”</a:t>
            </a:r>
            <a:r>
              <a:rPr lang="ru-RU" dirty="0"/>
              <a:t>.</a:t>
            </a:r>
          </a:p>
          <a:p>
            <a:r>
              <a:rPr lang="ru-RU" dirty="0"/>
              <a:t>К фоновой лексике относятся реалии – названия присущих только определённым нациям и народам предметов культуры, фактов истории, государственных институтов, имена национальных и фольклорных героев, мифологических существ.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915816" y="188640"/>
            <a:ext cx="3456384" cy="792088"/>
          </a:xfrm>
          <a:solidFill>
            <a:srgbClr val="FFFFFF">
              <a:alpha val="63137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/>
          <a:lstStyle/>
          <a:p>
            <a:r>
              <a:rPr lang="ru-RU" dirty="0"/>
              <a:t>Трудности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28800"/>
            <a:ext cx="8219256" cy="3024336"/>
          </a:xfrm>
          <a:solidFill>
            <a:srgbClr val="D9D9D9">
              <a:alpha val="52941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solidFill>
                  <a:schemeClr val="bg1"/>
                </a:solidFill>
              </a:rPr>
              <a:t>    </a:t>
            </a:r>
            <a:r>
              <a:rPr lang="ru-RU" b="1" dirty="0"/>
              <a:t>Лингвострановедение</a:t>
            </a:r>
            <a:r>
              <a:rPr lang="ru-RU" dirty="0"/>
              <a:t> – область методики, связанная с исследованием путей и способов ознакомления иностранных учащихся с действительностью страны изучаемого языка в процессе овладения иностранным языком. 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28498" t="4547" r="32762"/>
          <a:stretch>
            <a:fillRect/>
          </a:stretch>
        </p:blipFill>
        <p:spPr bwMode="auto">
          <a:xfrm>
            <a:off x="3635896" y="0"/>
            <a:ext cx="50405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33168" r="29523"/>
          <a:stretch>
            <a:fillRect/>
          </a:stretch>
        </p:blipFill>
        <p:spPr bwMode="auto">
          <a:xfrm>
            <a:off x="4499992" y="0"/>
            <a:ext cx="42346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Требования к материалам для формирования </a:t>
            </a:r>
            <a:r>
              <a:rPr lang="ru-RU" dirty="0" err="1"/>
              <a:t>социокультурной</a:t>
            </a:r>
            <a:r>
              <a:rPr lang="ru-RU" dirty="0"/>
              <a:t> </a:t>
            </a:r>
            <a:r>
              <a:rPr lang="ru-RU" dirty="0" smtClean="0"/>
              <a:t>компетенции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132856"/>
            <a:ext cx="82296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/>
              <a:t>Учеными разработаны требования к отбору </a:t>
            </a:r>
            <a:r>
              <a:rPr lang="ru-RU" dirty="0" smtClean="0"/>
              <a:t>материалов:</a:t>
            </a:r>
            <a:endParaRPr lang="ru-RU" dirty="0"/>
          </a:p>
          <a:p>
            <a:r>
              <a:rPr lang="ru-RU" dirty="0"/>
              <a:t>аутентичность используемых материалов;</a:t>
            </a:r>
          </a:p>
          <a:p>
            <a:r>
              <a:rPr lang="ru-RU" dirty="0"/>
              <a:t>информационная насыщенность;</a:t>
            </a:r>
          </a:p>
          <a:p>
            <a:r>
              <a:rPr lang="ru-RU" dirty="0"/>
              <a:t>новизна информации для адресата;</a:t>
            </a:r>
          </a:p>
          <a:p>
            <a:r>
              <a:rPr lang="ru-RU" dirty="0"/>
              <a:t>современность и актуальный историзм;</a:t>
            </a:r>
          </a:p>
          <a:p>
            <a:r>
              <a:rPr lang="ru-RU" dirty="0"/>
              <a:t>учет интересов учащихся (в том числе профессиональных), а также увлечений, предпочтений;</a:t>
            </a:r>
          </a:p>
          <a:p>
            <a:r>
              <a:rPr lang="ru-RU" dirty="0"/>
              <a:t>соответствие речевых высказываний литературной норме изучаемого иностранного языка;</a:t>
            </a:r>
          </a:p>
          <a:p>
            <a:r>
              <a:rPr lang="ru-RU" dirty="0"/>
              <a:t>страноведческая и лингвострановедческая значимость материалов;</a:t>
            </a:r>
          </a:p>
          <a:p>
            <a:r>
              <a:rPr lang="ru-RU" dirty="0"/>
              <a:t>отбор и использование учебных материалов в соответствии с уровнями владения иностранным языком обучающихся (с учетом принципа доступности и посильности);</a:t>
            </a:r>
          </a:p>
          <a:p>
            <a:r>
              <a:rPr lang="ru-RU" dirty="0"/>
              <a:t>организация отобранных материалов в соответствии с принципами </a:t>
            </a:r>
            <a:r>
              <a:rPr lang="ru-RU" dirty="0" err="1"/>
              <a:t>тематичности</a:t>
            </a:r>
            <a:r>
              <a:rPr lang="ru-RU" dirty="0"/>
              <a:t> и нарастания сложности.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9952941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7944" r="27781"/>
          <a:stretch>
            <a:fillRect/>
          </a:stretch>
        </p:blipFill>
        <p:spPr bwMode="auto">
          <a:xfrm>
            <a:off x="0" y="188640"/>
            <a:ext cx="4481748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 l="29523" t="3125" r="28416"/>
          <a:stretch>
            <a:fillRect/>
          </a:stretch>
        </p:blipFill>
        <p:spPr bwMode="auto">
          <a:xfrm>
            <a:off x="4296114" y="580365"/>
            <a:ext cx="4847886" cy="6277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7_8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396253" cy="191683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27944" r="28335"/>
          <a:stretch>
            <a:fillRect/>
          </a:stretch>
        </p:blipFill>
        <p:spPr bwMode="auto">
          <a:xfrm>
            <a:off x="0" y="476672"/>
            <a:ext cx="4701987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 l="28416" t="3125" r="28416" b="3125"/>
          <a:stretch>
            <a:fillRect/>
          </a:stretch>
        </p:blipFill>
        <p:spPr bwMode="auto">
          <a:xfrm>
            <a:off x="4427984" y="548680"/>
            <a:ext cx="4248472" cy="584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Reader_7_8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33993" cy="155679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/>
              <a:t>Подготовка к межкультурному общению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/>
              <a:t>Фоновые знания жизненных реалий;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/>
              <a:t>Осознание разницы культур (</a:t>
            </a:r>
            <a:r>
              <a:rPr lang="en-US" sz="2800"/>
              <a:t>cultural awareness)</a:t>
            </a:r>
            <a:r>
              <a:rPr lang="ru-RU" sz="2800"/>
              <a:t>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/>
              <a:t>Знание «нестыковок» между культурами, потенциально могущих вызвать культурный шок или привести к сбоям в коммуникации;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/>
              <a:t>Умение избегать «нестыковок»;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/>
              <a:t>Уважение к собственной культуре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0"/>
            <a:ext cx="5392677" cy="380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761656"/>
            <a:ext cx="5392677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l="5341" t="12544" r="3859" b="2185"/>
          <a:stretch>
            <a:fillRect/>
          </a:stretch>
        </p:blipFill>
        <p:spPr bwMode="auto">
          <a:xfrm>
            <a:off x="971600" y="188640"/>
            <a:ext cx="7140217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8483" y="1844824"/>
            <a:ext cx="8094336" cy="4791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1638454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2656"/>
            <a:ext cx="7221041" cy="6212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66" name="Picture 2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26831" cy="1268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1650" y="19050"/>
            <a:ext cx="5600700" cy="6819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" y="80963"/>
            <a:ext cx="7886700" cy="6696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2" name="Picture 2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1254736" cy="1412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484784"/>
            <a:ext cx="7092644" cy="5373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411760" y="476672"/>
            <a:ext cx="4824536" cy="792088"/>
          </a:xfrm>
          <a:prstGeom prst="rect">
            <a:avLst/>
          </a:prstGeom>
          <a:solidFill>
            <a:srgbClr val="FFFFFF">
              <a:alpha val="63137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Время</a:t>
            </a:r>
            <a:r>
              <a:rPr kumimoji="0" lang="ru-RU" sz="4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для шутки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" name="Picture 2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47664" cy="1742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altLang="ru-RU" sz="3600" dirty="0"/>
              <a:t>Давайте подведем итоги: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19256" cy="4525963"/>
          </a:xfrm>
        </p:spPr>
        <p:txBody>
          <a:bodyPr/>
          <a:lstStyle/>
          <a:p>
            <a:r>
              <a:rPr lang="ru-RU" dirty="0" err="1"/>
              <a:t>Социокультурную</a:t>
            </a:r>
            <a:r>
              <a:rPr lang="ru-RU" dirty="0"/>
              <a:t> компетенцию необходимо развивать.</a:t>
            </a:r>
          </a:p>
          <a:p>
            <a:r>
              <a:rPr lang="ru-RU" dirty="0" err="1"/>
              <a:t>Социокультурная</a:t>
            </a:r>
            <a:r>
              <a:rPr lang="ru-RU" dirty="0"/>
              <a:t> компетенция тесно связана с непосредственным владением иностранным </a:t>
            </a:r>
            <a:r>
              <a:rPr lang="ru-RU" dirty="0" smtClean="0"/>
              <a:t>языком.</a:t>
            </a:r>
            <a:endParaRPr lang="ru-RU" dirty="0"/>
          </a:p>
          <a:p>
            <a:r>
              <a:rPr lang="ru-RU" dirty="0"/>
              <a:t>Современные пособия позволяют эффективно формировать </a:t>
            </a:r>
            <a:r>
              <a:rPr lang="ru-RU" dirty="0" err="1"/>
              <a:t>социокультурную</a:t>
            </a:r>
            <a:r>
              <a:rPr lang="ru-RU" dirty="0"/>
              <a:t> компетенцию.</a:t>
            </a:r>
          </a:p>
        </p:txBody>
      </p:sp>
    </p:spTree>
    <p:extLst>
      <p:ext uri="{BB962C8B-B14F-4D97-AF65-F5344CB8AC3E}">
        <p14:creationId xmlns:p14="http://schemas.microsoft.com/office/powerpoint/2010/main" xmlns="" val="343626533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1196752"/>
            <a:ext cx="9217024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618558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content.xx.fbcdn.net/hphotos-xfl1/v/t1.0-9/12565420_1650970585164119_2974730706423321169_n.png?oh=cccde37a2a3be34213ab573a4df47ec5&amp;oe=579200D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2287"/>
            <a:ext cx="9143999" cy="5619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99929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Рубрики учебников</a:t>
            </a:r>
          </a:p>
        </p:txBody>
      </p:sp>
      <p:pic>
        <p:nvPicPr>
          <p:cNvPr id="286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27313" y="836613"/>
            <a:ext cx="4321175" cy="5775325"/>
          </a:xfrm>
          <a:noFill/>
        </p:spPr>
      </p:pic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908050"/>
            <a:ext cx="160813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4221163"/>
            <a:ext cx="13779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Сопоставительный анализ</a:t>
            </a:r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875" y="884238"/>
            <a:ext cx="4325938" cy="5757862"/>
          </a:xfr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/>
              <a:t>Интеграция знаний в общение</a:t>
            </a:r>
          </a:p>
        </p:txBody>
      </p:sp>
      <p:pic>
        <p:nvPicPr>
          <p:cNvPr id="317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2175" y="1600200"/>
            <a:ext cx="7359650" cy="4525963"/>
          </a:xfr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“</a:t>
            </a:r>
            <a:r>
              <a:rPr lang="ru-RU"/>
              <a:t>Бытовые</a:t>
            </a:r>
            <a:r>
              <a:rPr lang="en-US"/>
              <a:t>”</a:t>
            </a:r>
            <a:r>
              <a:rPr lang="ru-RU"/>
              <a:t> особенности</a:t>
            </a:r>
          </a:p>
        </p:txBody>
      </p:sp>
      <p:pic>
        <p:nvPicPr>
          <p:cNvPr id="368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9750" y="1600200"/>
            <a:ext cx="5524500" cy="4525963"/>
          </a:xfr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Elegant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9008</TotalTime>
  <Words>1041</Words>
  <Application>Microsoft Office PowerPoint</Application>
  <PresentationFormat>Экран (4:3)</PresentationFormat>
  <Paragraphs>103</Paragraphs>
  <Slides>59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59</vt:i4>
      </vt:variant>
    </vt:vector>
  </HeadingPairs>
  <TitlesOfParts>
    <vt:vector size="61" baseType="lpstr">
      <vt:lpstr>Elegant</vt:lpstr>
      <vt:lpstr>Тема Office</vt:lpstr>
      <vt:lpstr>Слайд 1</vt:lpstr>
      <vt:lpstr>Слайд 2</vt:lpstr>
      <vt:lpstr>Слайд 3</vt:lpstr>
      <vt:lpstr>Слайд 4</vt:lpstr>
      <vt:lpstr>Требования к материалам для формирования социокультурной компетенции</vt:lpstr>
      <vt:lpstr>Рубрики учебников</vt:lpstr>
      <vt:lpstr>Сопоставительный анализ</vt:lpstr>
      <vt:lpstr>Интеграция знаний в общение</vt:lpstr>
      <vt:lpstr>“Бытовые” особенности</vt:lpstr>
      <vt:lpstr>Формирование и развитие социокультурных знаний и умений означает: </vt:lpstr>
      <vt:lpstr>Слайд 11</vt:lpstr>
      <vt:lpstr>Слайд 12</vt:lpstr>
      <vt:lpstr>Культура общения</vt:lpstr>
      <vt:lpstr>Особенности изучаемого языка</vt:lpstr>
      <vt:lpstr>Слайд 15</vt:lpstr>
      <vt:lpstr>Слайд 16</vt:lpstr>
      <vt:lpstr>Культура и межкультурное общение</vt:lpstr>
      <vt:lpstr>Особенности культур</vt:lpstr>
      <vt:lpstr>Особенности культур</vt:lpstr>
      <vt:lpstr>Особенности культур</vt:lpstr>
      <vt:lpstr>Разница культур</vt:lpstr>
      <vt:lpstr>Эффективное межкультурное общение 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4 составляющих содержания социокультурной компетенции</vt:lpstr>
      <vt:lpstr>Интересный квест</vt:lpstr>
      <vt:lpstr>Слайд 33</vt:lpstr>
      <vt:lpstr>Слайд 34</vt:lpstr>
      <vt:lpstr>Слайд 35</vt:lpstr>
      <vt:lpstr>Слайд 36</vt:lpstr>
      <vt:lpstr>Слайд 37</vt:lpstr>
      <vt:lpstr>Личностное отношение к фактам культуры</vt:lpstr>
      <vt:lpstr>Слайд 39</vt:lpstr>
      <vt:lpstr>Слайд 40</vt:lpstr>
      <vt:lpstr>Слайд 41</vt:lpstr>
      <vt:lpstr>Слайд 42</vt:lpstr>
      <vt:lpstr>Слайд 43</vt:lpstr>
      <vt:lpstr>Слайд 44</vt:lpstr>
      <vt:lpstr>Трудности</vt:lpstr>
      <vt:lpstr>Трудности</vt:lpstr>
      <vt:lpstr>Слайд 47</vt:lpstr>
      <vt:lpstr>Слайд 48</vt:lpstr>
      <vt:lpstr>Слайд 49</vt:lpstr>
      <vt:lpstr>Слайд 50</vt:lpstr>
      <vt:lpstr>Слайд 51</vt:lpstr>
      <vt:lpstr>Подготовка к межкультурному общению</vt:lpstr>
      <vt:lpstr>Слайд 53</vt:lpstr>
      <vt:lpstr>Слайд 54</vt:lpstr>
      <vt:lpstr>Слайд 55</vt:lpstr>
      <vt:lpstr>Слайд 56</vt:lpstr>
      <vt:lpstr>Давайте подведем итоги:</vt:lpstr>
      <vt:lpstr>Слайд 58</vt:lpstr>
      <vt:lpstr>Слайд 59</vt:lpstr>
    </vt:vector>
  </TitlesOfParts>
  <Company>TITUL PUBLISHERS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Абстрактный</dc:subject>
  <dc:creator>bim</dc:creator>
  <dc:description>http://propowerpoint.ru - Бесплатные шаблоны для презентаций. Полезные советы и уроки PowerPoint .</dc:description>
  <cp:lastModifiedBy>bim</cp:lastModifiedBy>
  <cp:revision>291</cp:revision>
  <dcterms:created xsi:type="dcterms:W3CDTF">2014-09-24T05:28:12Z</dcterms:created>
  <dcterms:modified xsi:type="dcterms:W3CDTF">2017-03-24T06:24:49Z</dcterms:modified>
</cp:coreProperties>
</file>