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3" r:id="rId6"/>
    <p:sldId id="264" r:id="rId7"/>
    <p:sldId id="266" r:id="rId8"/>
    <p:sldId id="267" r:id="rId9"/>
    <p:sldId id="291" r:id="rId10"/>
    <p:sldId id="292" r:id="rId11"/>
    <p:sldId id="300" r:id="rId12"/>
    <p:sldId id="303" r:id="rId13"/>
    <p:sldId id="301" r:id="rId14"/>
    <p:sldId id="260" r:id="rId15"/>
    <p:sldId id="269" r:id="rId16"/>
    <p:sldId id="270" r:id="rId17"/>
    <p:sldId id="271" r:id="rId18"/>
    <p:sldId id="278" r:id="rId19"/>
    <p:sldId id="283" r:id="rId20"/>
    <p:sldId id="272" r:id="rId21"/>
    <p:sldId id="280" r:id="rId22"/>
    <p:sldId id="273" r:id="rId23"/>
    <p:sldId id="287" r:id="rId24"/>
    <p:sldId id="274" r:id="rId25"/>
    <p:sldId id="261" r:id="rId26"/>
    <p:sldId id="282" r:id="rId27"/>
    <p:sldId id="288" r:id="rId28"/>
    <p:sldId id="281" r:id="rId29"/>
    <p:sldId id="294" r:id="rId30"/>
    <p:sldId id="277" r:id="rId31"/>
    <p:sldId id="279" r:id="rId32"/>
    <p:sldId id="286" r:id="rId33"/>
    <p:sldId id="290" r:id="rId34"/>
    <p:sldId id="284" r:id="rId35"/>
    <p:sldId id="285" r:id="rId36"/>
    <p:sldId id="262" r:id="rId37"/>
    <p:sldId id="295" r:id="rId38"/>
    <p:sldId id="304" r:id="rId39"/>
    <p:sldId id="296" r:id="rId40"/>
    <p:sldId id="297" r:id="rId41"/>
    <p:sldId id="298" r:id="rId42"/>
    <p:sldId id="299" r:id="rId43"/>
    <p:sldId id="305" r:id="rId44"/>
    <p:sldId id="306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71EBA-881F-472F-B44E-1292A9E54259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EBCED-24C8-4B89-A55C-E5F753E74F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67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расширение общего лингвистического кругозора младшего школьника;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1806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Фоновая</a:t>
            </a:r>
            <a:r>
              <a:rPr lang="ru-RU" baseline="0" dirty="0" smtClean="0"/>
              <a:t> лексика, реалии.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ащиеся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интересом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узнают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лексика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самым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естественным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образом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отражает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многочисленные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условия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материальной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социальной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жизни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словарной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картине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обнаруживается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связь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лексики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условий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объективного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мира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особенно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появляющихся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новых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словах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ru-RU" dirty="0" smtClean="0">
                <a:effectLst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0628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0929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4607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28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4889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761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249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4179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827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598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5835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435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1B54F-9257-482E-8419-8D97C30B2770}" type="datetimeFigureOut">
              <a:rPr lang="ru-RU" smtClean="0"/>
              <a:pPr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916AB-8390-447A-BE9E-997160B7A0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9975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audio.neteducom.com/books/16/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4.jpeg"/><Relationship Id="rId4" Type="http://schemas.openxmlformats.org/officeDocument/2006/relationships/hyperlink" Target="http://audio.neteducom.com/books/17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enteroko.ru/pirls16/pirls16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370" y="1731962"/>
            <a:ext cx="8389257" cy="2723923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Работаем по ФГОС.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Формируем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межпредметные понятия: основы читательской компетенции при обучении английскому языку в начальной школе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 примере курсов и пособий издательства “Титул”).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9670" y="5239450"/>
            <a:ext cx="5904656" cy="1248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Евгеньевна,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учебных пособий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Метапредметный портфель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180838" y="324125"/>
            <a:ext cx="2782322" cy="17223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99069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19256" cy="5174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УУД, связанные с </a:t>
            </a:r>
            <a:r>
              <a:rPr lang="ru-RU" dirty="0" smtClean="0"/>
              <a:t>чтением </a:t>
            </a:r>
            <a:r>
              <a:rPr lang="ru-RU" i="1" dirty="0" smtClean="0"/>
              <a:t>(продолжение):</a:t>
            </a:r>
            <a:endParaRPr lang="ru-RU" i="1" dirty="0"/>
          </a:p>
          <a:p>
            <a:r>
              <a:rPr lang="ru-RU" dirty="0" smtClean="0"/>
              <a:t>определять основную тему и главную мысль текста;</a:t>
            </a:r>
          </a:p>
          <a:p>
            <a:r>
              <a:rPr lang="ru-RU" dirty="0"/>
              <a:t>в</a:t>
            </a:r>
            <a:r>
              <a:rPr lang="ru-RU" dirty="0" smtClean="0"/>
              <a:t>ыявлять закономерности событий и явлений, изложенных в тексте в явном и неявном виде;</a:t>
            </a:r>
          </a:p>
          <a:p>
            <a:r>
              <a:rPr lang="ru-RU" dirty="0"/>
              <a:t>с</a:t>
            </a:r>
            <a:r>
              <a:rPr lang="ru-RU" dirty="0" smtClean="0"/>
              <a:t>оставлять план освоения нового понятия на основе текста;</a:t>
            </a:r>
          </a:p>
          <a:p>
            <a:r>
              <a:rPr lang="ru-RU" dirty="0"/>
              <a:t>о</a:t>
            </a:r>
            <a:r>
              <a:rPr lang="ru-RU" dirty="0" smtClean="0"/>
              <a:t>рганизовать поиск информации для достижения поставленной цели;</a:t>
            </a:r>
          </a:p>
          <a:p>
            <a:r>
              <a:rPr lang="ru-RU" dirty="0"/>
              <a:t>ф</a:t>
            </a:r>
            <a:r>
              <a:rPr lang="ru-RU" dirty="0" smtClean="0"/>
              <a:t>ормулировать и обосновывать свою точку зрения на основе текста и собственного опыта.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87016" y="232182"/>
            <a:ext cx="8856984" cy="11430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УУД и читательская компетенция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0627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2_p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1060"/>
            <a:ext cx="4535607" cy="6236940"/>
          </a:xfrm>
          <a:prstGeom prst="rect">
            <a:avLst/>
          </a:prstGeom>
          <a:noFill/>
        </p:spPr>
      </p:pic>
      <p:pic>
        <p:nvPicPr>
          <p:cNvPr id="3" name="Picture 3" descr="V:\pubs_new\happy_english.ru\Webinar\Презентация 02.12.13\HEru3SB2_p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393" y="621060"/>
            <a:ext cx="4535607" cy="62369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04657" y="5181600"/>
            <a:ext cx="3831771" cy="14913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- </a:t>
            </a:r>
            <a:r>
              <a:rPr lang="ru-RU" dirty="0" smtClean="0"/>
              <a:t>поиск </a:t>
            </a:r>
            <a:r>
              <a:rPr lang="ru-RU" dirty="0" smtClean="0"/>
              <a:t>информации для достижения поставленной цели;</a:t>
            </a:r>
          </a:p>
          <a:p>
            <a:r>
              <a:rPr lang="en-US" dirty="0" smtClean="0"/>
              <a:t>- </a:t>
            </a:r>
            <a:r>
              <a:rPr lang="ru-RU" dirty="0" smtClean="0"/>
              <a:t>формулирование </a:t>
            </a:r>
            <a:r>
              <a:rPr lang="ru-RU" dirty="0" smtClean="0"/>
              <a:t>и </a:t>
            </a:r>
            <a:r>
              <a:rPr lang="ru-RU" dirty="0" smtClean="0"/>
              <a:t>обоснование своей точки </a:t>
            </a:r>
            <a:r>
              <a:rPr lang="ru-RU" dirty="0" smtClean="0"/>
              <a:t>зрения на основе текста и собственного опыта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6" name="Picture 2" descr="http://www.titul.ru/central/pickup.php?s=www_titul_ru&amp;i=xkfjcubdg1cagb8oyvdphijd1mvxkkh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5341" y="140906"/>
            <a:ext cx="1350270" cy="13286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738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8205389" cy="5445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3707904" y="764704"/>
            <a:ext cx="1296144" cy="43924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Заголовок 1"/>
          <p:cNvSpPr txBox="1">
            <a:spLocks/>
          </p:cNvSpPr>
          <p:nvPr/>
        </p:nvSpPr>
        <p:spPr>
          <a:xfrm>
            <a:off x="4499992" y="0"/>
            <a:ext cx="410445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Работа с условными обозначениями,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картой. Разработка и работа с инструкцией.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2569" y="152400"/>
            <a:ext cx="1202501" cy="1640161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7812360" y="836712"/>
            <a:ext cx="216024" cy="29523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36600"/>
            <a:ext cx="9036050" cy="6121400"/>
          </a:xfrm>
          <a:noFill/>
        </p:spPr>
      </p:pic>
      <p:sp>
        <p:nvSpPr>
          <p:cNvPr id="4" name="Прямоугольник 3"/>
          <p:cNvSpPr/>
          <p:nvPr/>
        </p:nvSpPr>
        <p:spPr>
          <a:xfrm>
            <a:off x="718457" y="5203372"/>
            <a:ext cx="3831771" cy="14913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dirty="0" smtClean="0"/>
              <a:t> работа </a:t>
            </a:r>
            <a:r>
              <a:rPr lang="ru-RU" dirty="0" smtClean="0"/>
              <a:t>с информацией, представленной в разных </a:t>
            </a:r>
            <a:r>
              <a:rPr lang="ru-RU" dirty="0" smtClean="0"/>
              <a:t>форматах;</a:t>
            </a:r>
          </a:p>
          <a:p>
            <a:pPr>
              <a:buFontTx/>
              <a:buChar char="-"/>
            </a:pPr>
            <a:r>
              <a:rPr lang="ru-RU" dirty="0" smtClean="0"/>
              <a:t> </a:t>
            </a:r>
            <a:r>
              <a:rPr lang="ru-RU" dirty="0" smtClean="0"/>
              <a:t>преобразование информации </a:t>
            </a:r>
            <a:r>
              <a:rPr lang="ru-RU" dirty="0" smtClean="0"/>
              <a:t>из одного вида в </a:t>
            </a:r>
            <a:r>
              <a:rPr lang="ru-RU" dirty="0" smtClean="0"/>
              <a:t>другой.</a:t>
            </a: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45225" y="0"/>
            <a:ext cx="1109356" cy="151311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Тексты в обучении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41739"/>
            <a:ext cx="7886700" cy="461871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1. Учитель – носитель информации. По ФГОС мы учим учиться. Учащийся должен осваивать текст самостоятельно (под руководством учителя).</a:t>
            </a:r>
          </a:p>
          <a:p>
            <a:pPr marL="0" indent="0">
              <a:buNone/>
            </a:pPr>
            <a:r>
              <a:rPr lang="ru-RU" dirty="0" smtClean="0"/>
              <a:t>2. При выборе текста следует руководствоваться не интеллектуальными способностями учащихся, а их индивидуальными особенностями восприятия и переработки информации (например, для </a:t>
            </a:r>
            <a:r>
              <a:rPr lang="ru-RU" dirty="0" err="1" smtClean="0"/>
              <a:t>аудиалов</a:t>
            </a:r>
            <a:r>
              <a:rPr lang="ru-RU" dirty="0" smtClean="0"/>
              <a:t> – использовать тексты песен; для </a:t>
            </a:r>
            <a:r>
              <a:rPr lang="ru-RU" dirty="0" err="1" smtClean="0"/>
              <a:t>визуалов</a:t>
            </a:r>
            <a:r>
              <a:rPr lang="ru-RU" dirty="0" smtClean="0"/>
              <a:t> – использовать тексты с иллюстрациями / графиками / таблицами / схемами и др.; для </a:t>
            </a:r>
            <a:r>
              <a:rPr lang="ru-RU" dirty="0" err="1" smtClean="0"/>
              <a:t>кинестетиков</a:t>
            </a:r>
            <a:r>
              <a:rPr lang="ru-RU" dirty="0" smtClean="0"/>
              <a:t> – использовать тексты с выходом в продукт, проектные работы с результатом работы в виде презентаций / плакатов / газет и др.)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036934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/>
          <a:srcRect b="6472"/>
          <a:stretch/>
        </p:blipFill>
        <p:spPr>
          <a:xfrm>
            <a:off x="83475" y="404664"/>
            <a:ext cx="5112568" cy="6309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/>
          <a:srcRect r="13506" b="5981"/>
          <a:stretch/>
        </p:blipFill>
        <p:spPr>
          <a:xfrm>
            <a:off x="5196043" y="382603"/>
            <a:ext cx="3916374" cy="6331381"/>
          </a:xfrm>
          <a:prstGeom prst="rect">
            <a:avLst/>
          </a:prstGeom>
        </p:spPr>
      </p:pic>
      <p:pic>
        <p:nvPicPr>
          <p:cNvPr id="9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20109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27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076891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250" y="1199222"/>
            <a:ext cx="4316742" cy="5658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344538"/>
            <a:ext cx="4137234" cy="551346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18974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5" y="116632"/>
            <a:ext cx="1985402" cy="2088232"/>
          </a:xfrm>
          <a:prstGeom prst="rect">
            <a:avLst/>
          </a:prstGeom>
          <a:noFill/>
        </p:spPr>
      </p:pic>
      <p:pic>
        <p:nvPicPr>
          <p:cNvPr id="4" name="Picture 2" descr="V:\pubs_new\happy_english.ru\Webinar\2014\18.06\Heru4(2)_p8-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92477"/>
            <a:ext cx="8676456" cy="59655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46536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507" y="0"/>
            <a:ext cx="2160240" cy="2396235"/>
          </a:xfrm>
          <a:prstGeom prst="rect">
            <a:avLst/>
          </a:prstGeom>
          <a:noFill/>
        </p:spPr>
      </p:pic>
      <p:pic>
        <p:nvPicPr>
          <p:cNvPr id="16386" name="Picture 2" descr="V:\pubs_new\happy_english.ru\Webinar\Презентация 02.12.13\HEru3SB2_p48-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90" y="596654"/>
            <a:ext cx="9106710" cy="62613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773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Межпредметные понятия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072368"/>
            <a:ext cx="81234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Условием </a:t>
            </a:r>
            <a:r>
              <a:rPr lang="ru-RU" dirty="0"/>
              <a:t>формирования межпредметных </a:t>
            </a:r>
            <a:r>
              <a:rPr lang="ru-RU" dirty="0" smtClean="0"/>
              <a:t>понятий</a:t>
            </a:r>
            <a:r>
              <a:rPr lang="en-US" dirty="0" smtClean="0"/>
              <a:t> </a:t>
            </a:r>
            <a:r>
              <a:rPr lang="ru-RU" dirty="0" smtClean="0"/>
              <a:t>является</a:t>
            </a:r>
            <a:r>
              <a:rPr lang="en-US" dirty="0" smtClean="0"/>
              <a:t>:</a:t>
            </a:r>
          </a:p>
          <a:p>
            <a:r>
              <a:rPr lang="ru-RU" dirty="0" smtClean="0"/>
              <a:t>овладение </a:t>
            </a:r>
            <a:r>
              <a:rPr lang="ru-RU" dirty="0"/>
              <a:t>обучающимися основами читательской компетенции, </a:t>
            </a:r>
            <a:endParaRPr lang="en-US" dirty="0" smtClean="0"/>
          </a:p>
          <a:p>
            <a:r>
              <a:rPr lang="ru-RU" dirty="0" smtClean="0"/>
              <a:t>приобретение </a:t>
            </a:r>
            <a:r>
              <a:rPr lang="ru-RU" dirty="0"/>
              <a:t>навыков работы с информацией, </a:t>
            </a:r>
            <a:endParaRPr lang="en-US" dirty="0" smtClean="0"/>
          </a:p>
          <a:p>
            <a:r>
              <a:rPr lang="ru-RU" dirty="0" smtClean="0"/>
              <a:t>участие</a:t>
            </a:r>
            <a:r>
              <a:rPr lang="ru-RU" dirty="0"/>
              <a:t>  в проектной деятельности.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1554134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637" y="390376"/>
            <a:ext cx="4181475" cy="6267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52975" y="404664"/>
            <a:ext cx="4391025" cy="6238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7963" y="4581128"/>
            <a:ext cx="1512168" cy="2062411"/>
            <a:chOff x="4405312" y="2154621"/>
            <a:chExt cx="2804784" cy="3836275"/>
          </a:xfrm>
        </p:grpSpPr>
        <p:pic>
          <p:nvPicPr>
            <p:cNvPr id="8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9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558639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38171"/>
            <a:ext cx="5034341" cy="68198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906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35896" y="28575"/>
            <a:ext cx="4752528" cy="6829425"/>
          </a:xfrm>
          <a:prstGeom prst="rect">
            <a:avLst/>
          </a:prstGeom>
        </p:spPr>
      </p:pic>
      <p:pic>
        <p:nvPicPr>
          <p:cNvPr id="3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1872208" cy="2556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035850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80537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3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l="1542" b="5813"/>
          <a:stretch/>
        </p:blipFill>
        <p:spPr bwMode="auto">
          <a:xfrm>
            <a:off x="3252348" y="1"/>
            <a:ext cx="5329432" cy="68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9379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3. Учащимся нужно сталкиваться и с аутентичными текстами.</a:t>
            </a:r>
          </a:p>
          <a:p>
            <a:pPr marL="0" indent="0">
              <a:buNone/>
            </a:pPr>
            <a:r>
              <a:rPr lang="ru-RU" dirty="0" smtClean="0"/>
              <a:t>4. Необходима связь обучения с начальной школе и продолжением обучения в основной и старшей школе.</a:t>
            </a:r>
          </a:p>
          <a:p>
            <a:pPr marL="0" indent="0">
              <a:buNone/>
            </a:pPr>
            <a:r>
              <a:rPr lang="ru-RU" dirty="0" smtClean="0"/>
              <a:t>5. Полезно использование нетрадиционных текстов (например, музыка, видео). Данные анализа ученых в этой области показали, что продуктивность работы с нетрадиционным текстом высока за счет интереса к новому формату.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/>
              <a:t>Тексты в обучении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1407988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95736" y="204146"/>
            <a:ext cx="6783343" cy="9520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3013584" y="596742"/>
            <a:ext cx="5062872" cy="6698569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479" y="204146"/>
            <a:ext cx="1800589" cy="24208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14146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1217" y="798286"/>
            <a:ext cx="4212783" cy="58730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2172" y="581292"/>
            <a:ext cx="4467677" cy="6090063"/>
          </a:xfrm>
          <a:prstGeom prst="rect">
            <a:avLst/>
          </a:prstGeom>
        </p:spPr>
      </p:pic>
      <p:pic>
        <p:nvPicPr>
          <p:cNvPr id="4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" y="-1"/>
            <a:ext cx="1445435" cy="1973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76049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0592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00422"/>
            <a:ext cx="4104456" cy="56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960" y="1072651"/>
            <a:ext cx="4122040" cy="56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00398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8040"/>
            <a:ext cx="7886700" cy="897617"/>
          </a:xfrm>
        </p:spPr>
        <p:txBody>
          <a:bodyPr/>
          <a:lstStyle/>
          <a:p>
            <a:pPr algn="ctr"/>
            <a:r>
              <a:rPr lang="ru-RU" b="1" dirty="0" smtClean="0"/>
              <a:t>Читательская компетенция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69144"/>
            <a:ext cx="7886700" cy="505097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узком смысле – это компетенция, которая «позволяет школьнику успешно решать разного уровня проблемы посредством взаимодействия с печатным или письменным текстом».</a:t>
            </a:r>
          </a:p>
          <a:p>
            <a:endParaRPr lang="ru-RU" dirty="0" smtClean="0"/>
          </a:p>
          <a:p>
            <a:r>
              <a:rPr lang="ru-RU" dirty="0" smtClean="0"/>
              <a:t>В широком смысле – это компетенция, которая «позволяет человеку успешно решать разного уровня проблемы через освоение и использование различных культурных кодов».</a:t>
            </a:r>
          </a:p>
          <a:p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(Источник – «Учим успешному чтению» Галактионова Т.Г. и др.)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530269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863" y="0"/>
            <a:ext cx="4382361" cy="6026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224" y="23580"/>
            <a:ext cx="4365214" cy="600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8044" y="4653887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9351377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81907" y="329114"/>
            <a:ext cx="7886700" cy="62284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Песни и стихи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676" y="1119313"/>
            <a:ext cx="3953793" cy="5456081"/>
          </a:xfr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00122" y="3251200"/>
            <a:ext cx="4107109" cy="332419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err="1" smtClean="0"/>
              <a:t>Аудиоприложения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к книгам: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http://audio.neteducom.com/books/1</a:t>
            </a:r>
            <a:r>
              <a:rPr lang="ru-RU" dirty="0" smtClean="0">
                <a:hlinkClick r:id="rId3"/>
              </a:rPr>
              <a:t>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http://audio.neteducom.com/books/17/</a:t>
            </a:r>
            <a:r>
              <a:rPr lang="ru-RU" dirty="0" smtClean="0"/>
              <a:t> </a:t>
            </a:r>
          </a:p>
        </p:txBody>
      </p:sp>
      <p:pic>
        <p:nvPicPr>
          <p:cNvPr id="5" name="Picture 2" descr="Y:\Delo-New\Oblozhki\Titul\Big\Songs_2_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785554" y="466015"/>
            <a:ext cx="1815251" cy="2501172"/>
          </a:xfrm>
          <a:prstGeom prst="rect">
            <a:avLst/>
          </a:prstGeom>
          <a:noFill/>
        </p:spPr>
      </p:pic>
      <p:pic>
        <p:nvPicPr>
          <p:cNvPr id="6" name="Picture 3" descr="Y:\Delo-New\Oblozhki\Titul\Big\Songs_5_11_cove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92686" y="561342"/>
            <a:ext cx="1754888" cy="2405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2930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:\pubs_new\happy_english.ru\Webinar\Презентация 02.12.13\HEru2SB_p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535607" cy="6236940"/>
          </a:xfrm>
          <a:prstGeom prst="rect">
            <a:avLst/>
          </a:prstGeom>
          <a:noFill/>
        </p:spPr>
      </p:pic>
      <p:pic>
        <p:nvPicPr>
          <p:cNvPr id="5123" name="Picture 3" descr="V:\pubs_new\happy_english.ru\Webinar\Презентация 02.12.13\HEru2SB_p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8393" y="260648"/>
            <a:ext cx="4535607" cy="6236940"/>
          </a:xfrm>
          <a:prstGeom prst="rect">
            <a:avLst/>
          </a:prstGeom>
          <a:noFill/>
        </p:spPr>
      </p:pic>
      <p:pic>
        <p:nvPicPr>
          <p:cNvPr id="6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3760" y="4461765"/>
            <a:ext cx="2160240" cy="23962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4247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1809"/>
            <a:ext cx="9144000" cy="6195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4003" t="22307" r="51898" b="9123"/>
          <a:stretch/>
        </p:blipFill>
        <p:spPr bwMode="auto">
          <a:xfrm>
            <a:off x="-174483" y="222688"/>
            <a:ext cx="4950246" cy="5215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l="53555" t="4463" r="3133" b="7210"/>
          <a:stretch/>
        </p:blipFill>
        <p:spPr bwMode="auto">
          <a:xfrm>
            <a:off x="4709886" y="478662"/>
            <a:ext cx="4499992" cy="6218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3" descr="Y:\Titul-OKT\Конобеев\Страницы учебников для вебинаров и презентаций\HEru\HEru4\HEru4SB1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771" y="4839004"/>
            <a:ext cx="1353323" cy="1857829"/>
          </a:xfrm>
          <a:prstGeom prst="rect">
            <a:avLst/>
          </a:prstGeom>
          <a:noFill/>
        </p:spPr>
      </p:pic>
      <p:pic>
        <p:nvPicPr>
          <p:cNvPr id="7" name="Picture 4" descr="Y:\Titul-OKT\Конобеев\Страницы учебников для вебинаров и презентаций\HEru\HEru4\HEru4SB2.jpg"/>
          <p:cNvPicPr>
            <a:picLocks noGrp="1"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21597" y="4839004"/>
            <a:ext cx="1348770" cy="18578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0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619" y="197835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152" y="4707157"/>
            <a:ext cx="1448477" cy="2020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41425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1782" y="5073542"/>
            <a:ext cx="1154562" cy="1610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1578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6. Нужно разделять понятия ребенок, который не читает и ребенок, который не любит учиться (ходить на уроки). Первый случай – это проблема, </a:t>
            </a:r>
            <a:r>
              <a:rPr lang="ru-RU" dirty="0"/>
              <a:t>в</a:t>
            </a:r>
            <a:r>
              <a:rPr lang="ru-RU" dirty="0" smtClean="0"/>
              <a:t>торой случай – не проблема, т.к. этот факт может быть связан со школьной системой, но при этом не влиять на привязанность к чтению.</a:t>
            </a:r>
          </a:p>
          <a:p>
            <a:pPr marL="0" indent="0">
              <a:buNone/>
            </a:pPr>
            <a:r>
              <a:rPr lang="ru-RU" dirty="0" smtClean="0"/>
              <a:t>7. При разработке программ по чтению нужно учитывать и то, как к чтению относятся семья ученика. При формировании любви к чтению необходимо работать слаженно с родителями.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81050" y="5175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/>
              <a:t>Тексты в обучении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6911689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Проекты как способы приобщения к чтению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028825"/>
            <a:ext cx="8297636" cy="435133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Проекты призывают искать информацию, читать. </a:t>
            </a:r>
          </a:p>
          <a:p>
            <a:r>
              <a:rPr lang="ru-RU" sz="3200" dirty="0" smtClean="0"/>
              <a:t>Интересные темы проектов – интересные тексты. Интересные тексты – приобщение к чтению.</a:t>
            </a:r>
          </a:p>
          <a:p>
            <a:r>
              <a:rPr lang="ru-RU" sz="3200" dirty="0" smtClean="0"/>
              <a:t>Например, </a:t>
            </a:r>
            <a:r>
              <a:rPr lang="ru-RU" sz="3200" dirty="0" err="1" smtClean="0"/>
              <a:t>инсценирование</a:t>
            </a:r>
            <a:r>
              <a:rPr lang="ru-RU" sz="3200" dirty="0" smtClean="0"/>
              <a:t> книги, конкурс иллюстраций к книге, </a:t>
            </a:r>
            <a:r>
              <a:rPr lang="ru-RU" sz="3200" dirty="0"/>
              <a:t>с</a:t>
            </a:r>
            <a:r>
              <a:rPr lang="ru-RU" sz="3200" dirty="0" smtClean="0"/>
              <a:t>ценарии ролика к прочитанной книге, </a:t>
            </a:r>
            <a:r>
              <a:rPr lang="ru-RU" sz="3200" dirty="0" err="1" smtClean="0"/>
              <a:t>буктрейлер</a:t>
            </a:r>
            <a:r>
              <a:rPr lang="ru-RU" sz="3200" dirty="0" smtClean="0"/>
              <a:t> книги и др.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8037012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lexeyvk\Рабочий стол\Проектная деятельность\M3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109"/>
          <a:stretch>
            <a:fillRect/>
          </a:stretch>
        </p:blipFill>
        <p:spPr>
          <a:xfrm>
            <a:off x="3923928" y="0"/>
            <a:ext cx="5004049" cy="6827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23528" y="3212976"/>
            <a:ext cx="3384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Выполнение проектной работы.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Работа по инструкции.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131840" y="1484784"/>
            <a:ext cx="1008112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346" name="Picture 2" descr="https://www.englishteachers.ru/uploadedfiles/waresimgs/1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84176" cy="21674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Использование дневника читателя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Позволяет сосредоточить всё прочитанное в одном месте.</a:t>
            </a:r>
          </a:p>
          <a:p>
            <a:r>
              <a:rPr lang="ru-RU" sz="3200" dirty="0" smtClean="0"/>
              <a:t>Позволяет кратко помечать свои ощущения от прочтения. </a:t>
            </a:r>
          </a:p>
          <a:p>
            <a:r>
              <a:rPr lang="ru-RU" sz="3200" dirty="0" smtClean="0"/>
              <a:t>Позволяет прослеживать динамику чтения.</a:t>
            </a:r>
          </a:p>
          <a:p>
            <a:r>
              <a:rPr lang="ru-RU" sz="3200" dirty="0" smtClean="0"/>
              <a:t>Например, такие дневники есть в книгах </a:t>
            </a:r>
            <a:r>
              <a:rPr lang="en-US" sz="3200" dirty="0" smtClean="0"/>
              <a:t>Read up.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958709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153" y="379640"/>
            <a:ext cx="8863693" cy="1325563"/>
          </a:xfrm>
        </p:spPr>
        <p:txBody>
          <a:bodyPr/>
          <a:lstStyle/>
          <a:p>
            <a:pPr algn="ctr"/>
            <a:r>
              <a:rPr lang="ru-RU" b="1" dirty="0" smtClean="0"/>
              <a:t>Работа с текстом и Педагогика текста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3182" y="2086882"/>
            <a:ext cx="8297636" cy="4351338"/>
          </a:xfrm>
        </p:spPr>
        <p:txBody>
          <a:bodyPr/>
          <a:lstStyle/>
          <a:p>
            <a:r>
              <a:rPr lang="ru-RU" dirty="0" smtClean="0"/>
              <a:t>Возможности и закономерности работы с текстом в образовательном процессе изучает </a:t>
            </a:r>
            <a:r>
              <a:rPr lang="ru-RU" i="1" dirty="0" smtClean="0"/>
              <a:t>педагогика текста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Это научная метафора. Сложно представить определение термина.</a:t>
            </a:r>
          </a:p>
          <a:p>
            <a:r>
              <a:rPr lang="ru-RU" dirty="0" smtClean="0"/>
              <a:t>Педагогика текста связана с рассмотрением «текста как самостоятельного носителя педагогических функций: обучающей, развивающей, воспитывающая» </a:t>
            </a:r>
            <a:r>
              <a:rPr lang="ru-RU" i="1" dirty="0" smtClean="0"/>
              <a:t>(Галактионова Т.Г.).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0399386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260648"/>
            <a:ext cx="4619625" cy="64008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755576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79712" cy="271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470105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5436"/>
            <a:ext cx="4521635" cy="58525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20340" y="836712"/>
            <a:ext cx="462366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593470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78" y="301126"/>
            <a:ext cx="4600575" cy="6257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0322" y="908720"/>
            <a:ext cx="4425149" cy="5674929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7308304" y="4653136"/>
            <a:ext cx="1512168" cy="2062411"/>
            <a:chOff x="4405312" y="2154621"/>
            <a:chExt cx="2804784" cy="3836275"/>
          </a:xfrm>
        </p:grpSpPr>
        <p:pic>
          <p:nvPicPr>
            <p:cNvPr id="5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6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39989245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6878" y="136526"/>
            <a:ext cx="7886700" cy="1325563"/>
          </a:xfrm>
        </p:spPr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0678" y="1390196"/>
            <a:ext cx="8232321" cy="485820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Процесс </a:t>
            </a:r>
            <a:r>
              <a:rPr lang="ru-RU" dirty="0" smtClean="0"/>
              <a:t>приобщения учащихся к чтению, формирование читательской компетентности, воспитание квалифицированного читателя </a:t>
            </a:r>
            <a:r>
              <a:rPr lang="ru-RU" dirty="0" smtClean="0"/>
              <a:t>– процесс двусторонний, сложный. </a:t>
            </a:r>
            <a:r>
              <a:rPr lang="ru-RU" dirty="0" smtClean="0"/>
              <a:t>С одной стороны</a:t>
            </a:r>
            <a:r>
              <a:rPr lang="ru-RU" dirty="0" smtClean="0"/>
              <a:t>, на это направлена </a:t>
            </a:r>
            <a:r>
              <a:rPr lang="ru-RU" dirty="0" smtClean="0"/>
              <a:t>педагогическая деятельность, с другой - внутренний процесс приобщения школьника к чтению, формирующий стойкую потребность в регулярном чтении.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результате формируется читающий учащийся, который владеет необходимым уровнем читательской деятельности, способный самостоятельно мыслить, организовывать собственную познавательную деятельность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Важно, </a:t>
            </a:r>
            <a:r>
              <a:rPr lang="ru-RU" dirty="0" smtClean="0"/>
              <a:t>чтобы чтение способствовало развитию личности, а развитая личность </a:t>
            </a:r>
            <a:r>
              <a:rPr lang="ru-RU" dirty="0" smtClean="0"/>
              <a:t>испытывала </a:t>
            </a:r>
            <a:r>
              <a:rPr lang="ru-RU" dirty="0" smtClean="0"/>
              <a:t>потребность в чтении как в источнике дальнейшего развития.</a:t>
            </a: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Современное состояние проблемы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2086882"/>
            <a:ext cx="7886700" cy="4351338"/>
          </a:xfrm>
        </p:spPr>
        <p:txBody>
          <a:bodyPr/>
          <a:lstStyle/>
          <a:p>
            <a:r>
              <a:rPr lang="ru-RU" dirty="0" smtClean="0"/>
              <a:t>На данный момент общество связано с чтением информации. Мы каждый день читаем (например, новости, книги по профессии, чтение как хобби). Уровень читательской компетенции напрямую связан с обстановкой в стране. </a:t>
            </a:r>
          </a:p>
          <a:p>
            <a:r>
              <a:rPr lang="ru-RU" dirty="0" smtClean="0"/>
              <a:t>Учащиеся должны быть готовы к жизни в быстро развивающемся мире, который полон разной информации (в том числе и фоновой, которую необходимо уметь отбрасывать).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66763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90954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/>
              <a:t>Исследования </a:t>
            </a:r>
            <a:r>
              <a:rPr lang="en-US" b="1" dirty="0" smtClean="0"/>
              <a:t>PIRLS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PIRLS (</a:t>
            </a:r>
            <a:r>
              <a:rPr lang="en-US" dirty="0" smtClean="0"/>
              <a:t>Progress </a:t>
            </a:r>
            <a:r>
              <a:rPr lang="en-US" dirty="0"/>
              <a:t>in International Reading Literacy </a:t>
            </a:r>
            <a:r>
              <a:rPr lang="en-US" dirty="0" smtClean="0"/>
              <a:t>Study) - </a:t>
            </a:r>
            <a:r>
              <a:rPr lang="ru-RU" dirty="0"/>
              <a:t>это мониторинговое </a:t>
            </a:r>
            <a:r>
              <a:rPr lang="ru-RU" dirty="0" smtClean="0"/>
              <a:t>исследование,</a:t>
            </a:r>
            <a:r>
              <a:rPr lang="en-US" dirty="0" smtClean="0"/>
              <a:t> </a:t>
            </a:r>
            <a:r>
              <a:rPr lang="ru-RU" dirty="0" smtClean="0"/>
              <a:t>которое сравнивает </a:t>
            </a:r>
            <a:r>
              <a:rPr lang="ru-RU" dirty="0"/>
              <a:t>уровень и качество чтения и понимания текста учащимися начальной школы в различных странах мира, а также выявляет различия в национальных системах образования</a:t>
            </a:r>
            <a:r>
              <a:rPr lang="ru-RU" dirty="0" smtClean="0"/>
              <a:t>.</a:t>
            </a:r>
          </a:p>
          <a:p>
            <a:r>
              <a:rPr lang="ru-RU" dirty="0" smtClean="0"/>
              <a:t>Проводится 1 раз в 5 лет (2001, 2006, 2011, 2016 года).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5530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335" y="0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/>
              <a:t>Исследования </a:t>
            </a:r>
            <a:r>
              <a:rPr lang="en-US" b="1" dirty="0" smtClean="0"/>
              <a:t>PIRLS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227" y="1325563"/>
            <a:ext cx="8766629" cy="5239657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 smtClean="0"/>
              <a:t>В </a:t>
            </a:r>
            <a:r>
              <a:rPr lang="ru-RU" sz="3400" dirty="0"/>
              <a:t>исследовании оцениваются </a:t>
            </a:r>
            <a:r>
              <a:rPr lang="ru-RU" sz="3400" u="sng" dirty="0"/>
              <a:t>два вида чтения</a:t>
            </a:r>
            <a:r>
              <a:rPr lang="ru-RU" sz="3400" dirty="0"/>
              <a:t>, которые чаще других используются учащимися во время учебных занятий и вне школы:</a:t>
            </a:r>
          </a:p>
          <a:p>
            <a:pPr marL="0" indent="0">
              <a:buNone/>
            </a:pPr>
            <a:r>
              <a:rPr lang="ru-RU" sz="3400" dirty="0"/>
              <a:t>- чтение </a:t>
            </a:r>
            <a:r>
              <a:rPr lang="ru-RU" sz="3400" u="sng" dirty="0"/>
              <a:t>с целью приобретения читательского литературного опыта</a:t>
            </a:r>
            <a:r>
              <a:rPr lang="ru-RU" sz="3400" dirty="0"/>
              <a:t>;</a:t>
            </a:r>
            <a:br>
              <a:rPr lang="ru-RU" sz="3400" dirty="0"/>
            </a:br>
            <a:r>
              <a:rPr lang="ru-RU" sz="3400" dirty="0"/>
              <a:t>- чтение </a:t>
            </a:r>
            <a:r>
              <a:rPr lang="ru-RU" sz="3400" u="sng" dirty="0"/>
              <a:t>с целью освоения и использования информации</a:t>
            </a:r>
            <a:r>
              <a:rPr lang="ru-RU" sz="3400" dirty="0"/>
              <a:t>.</a:t>
            </a:r>
          </a:p>
          <a:p>
            <a:r>
              <a:rPr lang="ru-RU" sz="3400" dirty="0"/>
              <a:t>При чтении литературных и информационных (научно-популярных) текстов в исследовании </a:t>
            </a:r>
            <a:r>
              <a:rPr lang="ru-RU" sz="3400" u="sng" dirty="0"/>
              <a:t>оцениваются четыре группы читательских умений</a:t>
            </a:r>
            <a:r>
              <a:rPr lang="ru-RU" sz="3400" dirty="0"/>
              <a:t>:</a:t>
            </a:r>
          </a:p>
          <a:p>
            <a:pPr marL="0" indent="0">
              <a:buNone/>
            </a:pPr>
            <a:r>
              <a:rPr lang="ru-RU" sz="3400" dirty="0"/>
              <a:t>- нахождение информации, заданной в явном виде;</a:t>
            </a:r>
            <a:br>
              <a:rPr lang="ru-RU" sz="3400" dirty="0"/>
            </a:br>
            <a:r>
              <a:rPr lang="ru-RU" sz="3400" dirty="0"/>
              <a:t>- формулирование выводов;</a:t>
            </a:r>
            <a:br>
              <a:rPr lang="ru-RU" sz="3400" dirty="0"/>
            </a:br>
            <a:r>
              <a:rPr lang="ru-RU" sz="3400" dirty="0"/>
              <a:t>- интерпретация и обобщение информации;</a:t>
            </a:r>
            <a:br>
              <a:rPr lang="ru-RU" sz="3400" dirty="0"/>
            </a:br>
            <a:r>
              <a:rPr lang="ru-RU" sz="3400" dirty="0"/>
              <a:t>- анализ и оценка содержания, языковых особенностей и структуры текста</a:t>
            </a:r>
            <a:r>
              <a:rPr lang="ru-RU" sz="3400" dirty="0" smtClean="0"/>
              <a:t>.</a:t>
            </a:r>
            <a:r>
              <a:rPr lang="ru-RU" sz="3400" b="1" dirty="0" smtClean="0"/>
              <a:t> </a:t>
            </a:r>
          </a:p>
          <a:p>
            <a:endParaRPr lang="ru-RU" b="1" dirty="0" smtClean="0"/>
          </a:p>
          <a:p>
            <a:r>
              <a:rPr lang="en-US" dirty="0"/>
              <a:t>PIRLS</a:t>
            </a:r>
            <a:r>
              <a:rPr lang="ru-RU" dirty="0"/>
              <a:t> 2016 проводился в апреле 2016 года, на момент проведения </a:t>
            </a:r>
            <a:r>
              <a:rPr lang="ru-RU" dirty="0" err="1"/>
              <a:t>вебинара</a:t>
            </a:r>
            <a:r>
              <a:rPr lang="ru-RU" dirty="0"/>
              <a:t> (14.12.16) результатов опубликовано не </a:t>
            </a:r>
            <a:r>
              <a:rPr lang="ru-RU" dirty="0" smtClean="0"/>
              <a:t>было.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www.centeroko.ru/pirls16/pirls16.htm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9058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1926"/>
            <a:ext cx="7886700" cy="1325563"/>
          </a:xfrm>
        </p:spPr>
        <p:txBody>
          <a:bodyPr/>
          <a:lstStyle/>
          <a:p>
            <a:pPr algn="ctr"/>
            <a:r>
              <a:rPr lang="ru-RU" b="1" dirty="0" smtClean="0"/>
              <a:t>Исследования </a:t>
            </a:r>
            <a:r>
              <a:rPr lang="en-US" b="1" dirty="0" smtClean="0"/>
              <a:t>PIRLS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Определяет понятие «Чтение» как «способность понимать письменный язык, правила которого приняты в обществе, а также пользоваться им. Юные читатели понимают значение самых разнообразных текстов. Они общаются с другими такими же читателями – как в школе, так и в обычной жизни – и читают для удовольствия». </a:t>
            </a:r>
          </a:p>
          <a:p>
            <a:r>
              <a:rPr lang="ru-RU" dirty="0" smtClean="0"/>
              <a:t>Результаты России в 2011 году очень высокие (2 место, средний балл одинаков с результатом Финляндии). </a:t>
            </a:r>
          </a:p>
          <a:p>
            <a:r>
              <a:rPr lang="ru-RU" i="1" dirty="0" smtClean="0"/>
              <a:t>Объяснение – учащиеся начальной школы уже приходят в школу хорошо подготовленными.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260667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016" y="232182"/>
            <a:ext cx="8856984" cy="1143000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/>
              <a:t>УУД и читательская компетенция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19256" cy="51740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УУД, связанные с чтением:</a:t>
            </a:r>
          </a:p>
          <a:p>
            <a:r>
              <a:rPr lang="ru-RU" dirty="0" smtClean="0"/>
              <a:t>работать с информацией, представленной в разных форматах;</a:t>
            </a:r>
          </a:p>
          <a:p>
            <a:r>
              <a:rPr lang="ru-RU" dirty="0" smtClean="0"/>
              <a:t>преобразовать информацию из одного вида в другой;</a:t>
            </a:r>
          </a:p>
          <a:p>
            <a:r>
              <a:rPr lang="ru-RU" dirty="0"/>
              <a:t>с</a:t>
            </a:r>
            <a:r>
              <a:rPr lang="ru-RU" dirty="0" smtClean="0"/>
              <a:t>оставлять план текста, определять его логическую структуру для освоения нового понятия;</a:t>
            </a:r>
          </a:p>
          <a:p>
            <a:r>
              <a:rPr lang="ru-RU" dirty="0"/>
              <a:t>с</a:t>
            </a:r>
            <a:r>
              <a:rPr lang="ru-RU" dirty="0" smtClean="0"/>
              <a:t>оставлять план текста (для пересказа);</a:t>
            </a:r>
          </a:p>
          <a:p>
            <a:r>
              <a:rPr lang="ru-RU" dirty="0"/>
              <a:t>н</a:t>
            </a:r>
            <a:r>
              <a:rPr lang="ru-RU" dirty="0" smtClean="0"/>
              <a:t>аходить и подбирать в тексте необходимый материал;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832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305</TotalTime>
  <Words>1097</Words>
  <Application>Microsoft Office PowerPoint</Application>
  <PresentationFormat>Экран (4:3)</PresentationFormat>
  <Paragraphs>93</Paragraphs>
  <Slides>44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Работаем по ФГОС. Формируем межпредметные понятия: основы читательской компетенции при обучении английскому языку в начальной школе  (на примере курсов и пособий издательства “Титул”).</vt:lpstr>
      <vt:lpstr>Межпредметные понятия </vt:lpstr>
      <vt:lpstr>Читательская компетенция</vt:lpstr>
      <vt:lpstr>Работа с текстом и Педагогика текста</vt:lpstr>
      <vt:lpstr>Современное состояние проблемы</vt:lpstr>
      <vt:lpstr>Исследования PIRLS</vt:lpstr>
      <vt:lpstr>Исследования PIRLS</vt:lpstr>
      <vt:lpstr>Исследования PIRLS</vt:lpstr>
      <vt:lpstr>УУД и читательская компетенция</vt:lpstr>
      <vt:lpstr>УУД и читательская компетенция</vt:lpstr>
      <vt:lpstr>Слайд 11</vt:lpstr>
      <vt:lpstr>Слайд 12</vt:lpstr>
      <vt:lpstr>Слайд 13</vt:lpstr>
      <vt:lpstr>Тексты в обучении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Песни и стихи</vt:lpstr>
      <vt:lpstr>Слайд 32</vt:lpstr>
      <vt:lpstr>Слайд 33</vt:lpstr>
      <vt:lpstr>Слайд 34</vt:lpstr>
      <vt:lpstr>Слайд 35</vt:lpstr>
      <vt:lpstr>Слайд 36</vt:lpstr>
      <vt:lpstr>Проекты как способы приобщения к чтению</vt:lpstr>
      <vt:lpstr>Слайд 38</vt:lpstr>
      <vt:lpstr>Использование дневника читателя</vt:lpstr>
      <vt:lpstr>Слайд 40</vt:lpstr>
      <vt:lpstr>Слайд 41</vt:lpstr>
      <vt:lpstr>Слайд 42</vt:lpstr>
      <vt:lpstr>Выводы: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Работаем по ФГОС. Формируем межпредметные понятия: основы читательской компетенции при обучении английскому языку в начальной школе  (на примере курсов и пособий издательства “Титул”).</dc:title>
  <dc:creator>Алена Казеичева</dc:creator>
  <cp:lastModifiedBy>bae</cp:lastModifiedBy>
  <cp:revision>70</cp:revision>
  <dcterms:created xsi:type="dcterms:W3CDTF">2016-12-13T19:50:50Z</dcterms:created>
  <dcterms:modified xsi:type="dcterms:W3CDTF">2016-12-14T06:47:17Z</dcterms:modified>
</cp:coreProperties>
</file>