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44"/>
  </p:notesMasterIdLst>
  <p:sldIdLst>
    <p:sldId id="256" r:id="rId2"/>
    <p:sldId id="275" r:id="rId3"/>
    <p:sldId id="276" r:id="rId4"/>
    <p:sldId id="277" r:id="rId5"/>
    <p:sldId id="278" r:id="rId6"/>
    <p:sldId id="279" r:id="rId7"/>
    <p:sldId id="265" r:id="rId8"/>
    <p:sldId id="266" r:id="rId9"/>
    <p:sldId id="280" r:id="rId10"/>
    <p:sldId id="281" r:id="rId11"/>
    <p:sldId id="282" r:id="rId12"/>
    <p:sldId id="283" r:id="rId13"/>
    <p:sldId id="284" r:id="rId14"/>
    <p:sldId id="285" r:id="rId15"/>
    <p:sldId id="286" r:id="rId16"/>
    <p:sldId id="257" r:id="rId17"/>
    <p:sldId id="288" r:id="rId18"/>
    <p:sldId id="287" r:id="rId19"/>
    <p:sldId id="258" r:id="rId20"/>
    <p:sldId id="263" r:id="rId21"/>
    <p:sldId id="264" r:id="rId22"/>
    <p:sldId id="261" r:id="rId23"/>
    <p:sldId id="262" r:id="rId24"/>
    <p:sldId id="259" r:id="rId25"/>
    <p:sldId id="260" r:id="rId26"/>
    <p:sldId id="267" r:id="rId27"/>
    <p:sldId id="268" r:id="rId28"/>
    <p:sldId id="270" r:id="rId29"/>
    <p:sldId id="271" r:id="rId30"/>
    <p:sldId id="272" r:id="rId31"/>
    <p:sldId id="296" r:id="rId32"/>
    <p:sldId id="273" r:id="rId33"/>
    <p:sldId id="293" r:id="rId34"/>
    <p:sldId id="274" r:id="rId35"/>
    <p:sldId id="289" r:id="rId36"/>
    <p:sldId id="290" r:id="rId37"/>
    <p:sldId id="291" r:id="rId38"/>
    <p:sldId id="292" r:id="rId39"/>
    <p:sldId id="269" r:id="rId40"/>
    <p:sldId id="294" r:id="rId41"/>
    <p:sldId id="297" r:id="rId42"/>
    <p:sldId id="298" r:id="rId4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758" y="-4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986C9B-721C-42AD-BF08-6D286FFF3D9F}" type="datetimeFigureOut">
              <a:rPr lang="ru-RU" smtClean="0"/>
              <a:t>21.04.2017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DEECD5-293B-489B-A055-46703FA914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19729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8371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ru-RU" smtClean="0"/>
          </a:p>
        </p:txBody>
      </p:sp>
      <p:sp>
        <p:nvSpPr>
          <p:cNvPr id="58372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95CF4AE-7951-4093-8812-FCEE521D70C3}" type="slidenum">
              <a:rPr lang="ru-RU" smtClean="0"/>
              <a:pPr/>
              <a:t>9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20083957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21.04.2017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21.04.2017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21.04.2017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21.04.2017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21.04.2017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21.04.2017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21.04.2017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://audio.neteducom.com/books/16/" TargetMode="External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nglishteachers.ru/forum/index.php?showtopic=3586&amp;p=121744" TargetMode="External"/><Relationship Id="rId2" Type="http://schemas.openxmlformats.org/officeDocument/2006/relationships/hyperlink" Target="https://www.englishteachers.ru/forum/index.php?showtopic=3586&amp;p=121080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nglishteachers.ru/forum/index.php?showtopic=3583" TargetMode="External"/><Relationship Id="rId2" Type="http://schemas.openxmlformats.org/officeDocument/2006/relationships/hyperlink" Target="https://www.englishteachers.ru/forum/index.php?showtopic=3587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englishteachers.ru/forum/index.php?showtopic=3556" TargetMode="Externa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hyperlink" Target="https://www.englishteachers.ru/forum/index.php?showtopic=3586&amp;page=2" TargetMode="Externa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http://vk.com/titulpublishers" TargetMode="External"/><Relationship Id="rId2" Type="http://schemas.openxmlformats.org/officeDocument/2006/relationships/hyperlink" Target="https://www.englishteachers.ru/shop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facebook.com/titulpublishers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95736" y="764704"/>
            <a:ext cx="6262464" cy="3600400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/>
              <a:t>Формируем метапредметные умения на уроках английского языка и во внеурочной деятельности во 2 классе </a:t>
            </a:r>
            <a:br>
              <a:rPr lang="ru-RU" sz="3200" b="1" dirty="0" smtClean="0"/>
            </a:br>
            <a:r>
              <a:rPr lang="ru-RU" sz="2800" b="1" i="1" dirty="0" smtClean="0"/>
              <a:t>(на примере новых пособий серии «Метапредметный портфель»)</a:t>
            </a:r>
            <a:endParaRPr lang="ru-RU" sz="3200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11760" y="5229200"/>
            <a:ext cx="6172200" cy="1371600"/>
          </a:xfrm>
        </p:spPr>
        <p:txBody>
          <a:bodyPr>
            <a:normAutofit/>
          </a:bodyPr>
          <a:lstStyle/>
          <a:p>
            <a:r>
              <a:rPr lang="ru-RU" dirty="0" smtClean="0"/>
              <a:t>Казеичева Алёна Евгеньевна,</a:t>
            </a:r>
          </a:p>
          <a:p>
            <a:r>
              <a:rPr lang="ru-RU" sz="1600" dirty="0" smtClean="0"/>
              <a:t>заместитель руководителя Центра образовательных программ издательства «Титул», автор учебных пособий «Метапредметный портфель»</a:t>
            </a:r>
            <a:endParaRPr lang="ru-RU" sz="1600" dirty="0"/>
          </a:p>
        </p:txBody>
      </p:sp>
      <p:pic>
        <p:nvPicPr>
          <p:cNvPr id="4" name="Рисунок 3" descr="Y:\Delo\ОГР\Буров\TIT_Logo_kvadrat.png"/>
          <p:cNvPicPr/>
          <p:nvPr/>
        </p:nvPicPr>
        <p:blipFill>
          <a:blip r:embed="rId2" cstate="print"/>
          <a:srcRect t="16071" b="18750"/>
          <a:stretch>
            <a:fillRect/>
          </a:stretch>
        </p:blipFill>
        <p:spPr bwMode="auto">
          <a:xfrm>
            <a:off x="4283968" y="188640"/>
            <a:ext cx="1970215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3619" y="176494"/>
            <a:ext cx="8348276" cy="1470025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Серия пособий </a:t>
            </a: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Метапредметный 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портфель</a:t>
            </a: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67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667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i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(А.Е. Казеичева)</a:t>
            </a:r>
            <a:endParaRPr lang="ru-RU" sz="2800" i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412" name="Picture 4" descr="Y:\Titul-OKT\Буров\Rolic\Metabag4_cover (копия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0759" y="2063869"/>
            <a:ext cx="2025372" cy="28871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413" name="Picture 5" descr="Y:\Titul-OKT\Буров\Rolic\Metabag5_cover (копия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21931" y="2362555"/>
            <a:ext cx="1944357" cy="28248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415" name="Picture 7" descr="https://www.englishteachers.ru/uploadedfiles/waresimgs/55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39587" y="2362555"/>
            <a:ext cx="2025372" cy="28248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2" descr="https://www.englishteachers.ru/uploadedfiles/waresimgs/56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132856"/>
            <a:ext cx="2104849" cy="28803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7888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746"/>
    </mc:Choice>
    <mc:Fallback xmlns="">
      <p:transition spd="slow" advTm="574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ru-RU" sz="3200" b="1" dirty="0" smtClean="0"/>
              <a:t>Метапредметный портфель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003232" cy="4873752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предназначен для мониторинга достижения метапредметных результатов методом портфолио;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содержит только метапредметные задания на английском языке;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по тематическому содержанию и языковому наполнению соответствует Примерной программе по иностранному языку для начальной школы;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включает подробные методические рекомендации для педагога;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может использоваться с любым учебником английского языка для начальной школы. 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97380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s://www.englishteachers.ru/uploadedfiles/waresimgs/56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748566"/>
            <a:ext cx="3816424" cy="5222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1526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 t="2919" b="2549"/>
          <a:stretch>
            <a:fillRect/>
          </a:stretch>
        </p:blipFill>
        <p:spPr bwMode="auto">
          <a:xfrm>
            <a:off x="1907704" y="0"/>
            <a:ext cx="527527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ttps://www.englishteachers.ru/uploadedfiles/waresimgs/56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1584176" cy="2167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2" name="Группа 5"/>
          <p:cNvGrpSpPr/>
          <p:nvPr/>
        </p:nvGrpSpPr>
        <p:grpSpPr>
          <a:xfrm>
            <a:off x="0" y="764704"/>
            <a:ext cx="8892480" cy="6093297"/>
            <a:chOff x="0" y="570488"/>
            <a:chExt cx="9144000" cy="6287513"/>
          </a:xfrm>
        </p:grpSpPr>
        <p:pic>
          <p:nvPicPr>
            <p:cNvPr id="4098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570489"/>
              <a:ext cx="4572000" cy="62875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099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572000" y="570488"/>
              <a:ext cx="4572000" cy="62875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" name="Скругленный прямоугольник 5"/>
          <p:cNvSpPr/>
          <p:nvPr/>
        </p:nvSpPr>
        <p:spPr>
          <a:xfrm>
            <a:off x="323528" y="31261"/>
            <a:ext cx="8638626" cy="589427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100" dirty="0" smtClean="0">
                <a:solidFill>
                  <a:srgbClr val="FF0000"/>
                </a:solidFill>
              </a:rPr>
              <a:t>Применение и сохранение целей и задач учебной деятельности, поиск средств ее осуществления</a:t>
            </a:r>
            <a:endParaRPr lang="ru-RU" sz="21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pp.vk.me/c627118/v627118776/41463/SCM1GGtyA1w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828972" y="968570"/>
            <a:ext cx="6419056" cy="4715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pp.vk.me/c627118/v627118776/4146d/stiJaEGRbRQ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57236"/>
            <a:ext cx="4455144" cy="6278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0" y="0"/>
            <a:ext cx="4571999" cy="40466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200" dirty="0" smtClean="0">
                <a:solidFill>
                  <a:srgbClr val="FF0000"/>
                </a:solidFill>
              </a:rPr>
              <a:t>Анализ, синтез, классификация</a:t>
            </a:r>
            <a:endParaRPr lang="ru-RU" sz="2200" dirty="0">
              <a:solidFill>
                <a:srgbClr val="FF000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868144" y="31261"/>
            <a:ext cx="3094010" cy="517419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FF0000"/>
                </a:solidFill>
              </a:rPr>
              <a:t>Анализ, синтез</a:t>
            </a:r>
            <a:endParaRPr lang="ru-RU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6023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0" y="718330"/>
            <a:ext cx="4464496" cy="6139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499992" y="718330"/>
            <a:ext cx="4464496" cy="6139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кругленный прямоугольник 5"/>
          <p:cNvSpPr/>
          <p:nvPr/>
        </p:nvSpPr>
        <p:spPr>
          <a:xfrm>
            <a:off x="395536" y="188640"/>
            <a:ext cx="5760640" cy="64807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200" dirty="0" smtClean="0">
                <a:solidFill>
                  <a:srgbClr val="FF0000"/>
                </a:solidFill>
              </a:rPr>
              <a:t>Решение проблем творческого и поискового характера</a:t>
            </a:r>
            <a:endParaRPr lang="ru-RU" sz="2200" dirty="0">
              <a:solidFill>
                <a:srgbClr val="FF0000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6660232" y="5805264"/>
            <a:ext cx="1800200" cy="105273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355976" y="6309320"/>
            <a:ext cx="1872208" cy="432048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Рефлексия</a:t>
            </a:r>
            <a:endParaRPr lang="ru-RU" b="1" dirty="0">
              <a:solidFill>
                <a:schemeClr val="tx1"/>
              </a:solidFill>
            </a:endParaRPr>
          </a:p>
        </p:txBody>
      </p:sp>
      <p:cxnSp>
        <p:nvCxnSpPr>
          <p:cNvPr id="10" name="Прямая со стрелкой 9"/>
          <p:cNvCxnSpPr>
            <a:stCxn id="8" idx="3"/>
          </p:cNvCxnSpPr>
          <p:nvPr/>
        </p:nvCxnSpPr>
        <p:spPr>
          <a:xfrm flipV="1">
            <a:off x="6228184" y="6453336"/>
            <a:ext cx="432048" cy="7200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19256" cy="836712"/>
          </a:xfrm>
        </p:spPr>
        <p:txBody>
          <a:bodyPr/>
          <a:lstStyle/>
          <a:p>
            <a:r>
              <a:rPr lang="ru-RU" b="1" dirty="0" smtClean="0"/>
              <a:t>Подробные методические рекомендации</a:t>
            </a:r>
            <a:endParaRPr lang="ru-RU" b="1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 l="4014" t="3892" r="2323" b="31954"/>
          <a:stretch>
            <a:fillRect/>
          </a:stretch>
        </p:blipFill>
        <p:spPr bwMode="auto">
          <a:xfrm>
            <a:off x="1331640" y="821312"/>
            <a:ext cx="6408712" cy="6036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2" name="Группа 5"/>
          <p:cNvGrpSpPr/>
          <p:nvPr/>
        </p:nvGrpSpPr>
        <p:grpSpPr>
          <a:xfrm>
            <a:off x="0" y="548680"/>
            <a:ext cx="9144000" cy="6309320"/>
            <a:chOff x="0" y="548680"/>
            <a:chExt cx="9144000" cy="6309320"/>
          </a:xfrm>
        </p:grpSpPr>
        <p:pic>
          <p:nvPicPr>
            <p:cNvPr id="5122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548680"/>
              <a:ext cx="4587858" cy="6309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23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572000" y="570487"/>
              <a:ext cx="4572000" cy="62875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" name="Скругленный прямоугольник 4"/>
          <p:cNvSpPr/>
          <p:nvPr/>
        </p:nvSpPr>
        <p:spPr>
          <a:xfrm>
            <a:off x="4644008" y="148811"/>
            <a:ext cx="2736304" cy="543885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FF0000"/>
                </a:solidFill>
              </a:rPr>
              <a:t>классификация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20688" y="110441"/>
            <a:ext cx="3055168" cy="510248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FF0000"/>
                </a:solidFill>
              </a:rPr>
              <a:t>Анализ, синтез</a:t>
            </a:r>
            <a:endParaRPr lang="ru-RU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4320480" cy="5941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0"/>
            <a:ext cx="4320480" cy="5941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кругленный прямоугольник 4"/>
          <p:cNvSpPr/>
          <p:nvPr/>
        </p:nvSpPr>
        <p:spPr>
          <a:xfrm>
            <a:off x="395536" y="5661248"/>
            <a:ext cx="6840760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FF0000"/>
                </a:solidFill>
              </a:rPr>
              <a:t>Классификация, обобщение, построение рассуждения, решение проблем творческого и поискового характера</a:t>
            </a:r>
            <a:endParaRPr lang="ru-RU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r">
              <a:buNone/>
            </a:pPr>
            <a:r>
              <a:rPr lang="ru-RU" sz="4800" dirty="0" smtClean="0">
                <a:latin typeface="Monotype Corsiva" panose="03010101010201010101" pitchFamily="66" charset="0"/>
              </a:rPr>
              <a:t>«Кто </a:t>
            </a:r>
            <a:r>
              <a:rPr lang="ru-RU" sz="4800" dirty="0">
                <a:latin typeface="Monotype Corsiva" panose="03010101010201010101" pitchFamily="66" charset="0"/>
              </a:rPr>
              <a:t>ни о чем не спрашивает, </a:t>
            </a:r>
            <a:endParaRPr lang="ru-RU" sz="4800" dirty="0" smtClean="0">
              <a:latin typeface="Monotype Corsiva" panose="03010101010201010101" pitchFamily="66" charset="0"/>
            </a:endParaRPr>
          </a:p>
          <a:p>
            <a:pPr marL="0" indent="0" algn="r">
              <a:buNone/>
            </a:pPr>
            <a:r>
              <a:rPr lang="ru-RU" sz="4800" dirty="0" smtClean="0">
                <a:latin typeface="Monotype Corsiva" panose="03010101010201010101" pitchFamily="66" charset="0"/>
              </a:rPr>
              <a:t>тот </a:t>
            </a:r>
            <a:r>
              <a:rPr lang="ru-RU" sz="4800" dirty="0">
                <a:latin typeface="Monotype Corsiva" panose="03010101010201010101" pitchFamily="66" charset="0"/>
              </a:rPr>
              <a:t>ничему не </a:t>
            </a:r>
            <a:r>
              <a:rPr lang="ru-RU" sz="4800" dirty="0" smtClean="0">
                <a:latin typeface="Monotype Corsiva" panose="03010101010201010101" pitchFamily="66" charset="0"/>
              </a:rPr>
              <a:t>научится»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Томас Фуллер</a:t>
            </a:r>
          </a:p>
        </p:txBody>
      </p:sp>
    </p:spTree>
    <p:extLst>
      <p:ext uri="{BB962C8B-B14F-4D97-AF65-F5344CB8AC3E}">
        <p14:creationId xmlns:p14="http://schemas.microsoft.com/office/powerpoint/2010/main" val="861551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084168" y="836712"/>
            <a:ext cx="2448272" cy="1143000"/>
          </a:xfrm>
        </p:spPr>
        <p:txBody>
          <a:bodyPr/>
          <a:lstStyle/>
          <a:p>
            <a:r>
              <a:rPr lang="ru-RU" b="1" dirty="0" smtClean="0"/>
              <a:t>Разрезной материал</a:t>
            </a:r>
            <a:endParaRPr lang="ru-RU" b="1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899592" y="0"/>
            <a:ext cx="498683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4320480" cy="5941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0"/>
            <a:ext cx="4320480" cy="5941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 rot="20972839">
            <a:off x="935094" y="2368692"/>
            <a:ext cx="3034310" cy="4172847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</p:spPr>
      </p:pic>
      <p:sp>
        <p:nvSpPr>
          <p:cNvPr id="6" name="Скругленный прямоугольник 5"/>
          <p:cNvSpPr/>
          <p:nvPr/>
        </p:nvSpPr>
        <p:spPr>
          <a:xfrm>
            <a:off x="4716016" y="5949280"/>
            <a:ext cx="3528392" cy="72008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7030A0"/>
                </a:solidFill>
              </a:rPr>
              <a:t>Что не подходит?</a:t>
            </a:r>
            <a:endParaRPr lang="ru-RU" sz="2800" b="1" dirty="0">
              <a:solidFill>
                <a:srgbClr val="7030A0"/>
              </a:solidFill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 flipH="1" flipV="1">
            <a:off x="4139952" y="5085184"/>
            <a:ext cx="864096" cy="864096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7467600" cy="634082"/>
          </a:xfrm>
        </p:spPr>
        <p:txBody>
          <a:bodyPr/>
          <a:lstStyle/>
          <a:p>
            <a:pPr algn="ctr"/>
            <a:r>
              <a:rPr lang="ru-RU" b="1" dirty="0" smtClean="0"/>
              <a:t>Подробная карта книги</a:t>
            </a:r>
            <a:endParaRPr lang="ru-RU" b="1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68543"/>
            <a:ext cx="4427984" cy="6089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768543"/>
            <a:ext cx="4427984" cy="6089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91264" cy="706090"/>
          </a:xfrm>
        </p:spPr>
        <p:txBody>
          <a:bodyPr/>
          <a:lstStyle/>
          <a:p>
            <a:r>
              <a:rPr lang="ru-RU" dirty="0" smtClean="0"/>
              <a:t>Подробные методические рекомендации</a:t>
            </a:r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 t="69705" b="12930"/>
          <a:stretch>
            <a:fillRect/>
          </a:stretch>
        </p:blipFill>
        <p:spPr bwMode="auto">
          <a:xfrm>
            <a:off x="1187624" y="1268760"/>
            <a:ext cx="6030670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 t="4403" b="46911"/>
          <a:stretch>
            <a:fillRect/>
          </a:stretch>
        </p:blipFill>
        <p:spPr bwMode="auto">
          <a:xfrm>
            <a:off x="1331640" y="2564904"/>
            <a:ext cx="6048672" cy="40498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69535"/>
            <a:ext cx="4572693" cy="62884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582276" y="584620"/>
            <a:ext cx="4561724" cy="627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кругленный прямоугольник 4"/>
          <p:cNvSpPr/>
          <p:nvPr/>
        </p:nvSpPr>
        <p:spPr>
          <a:xfrm>
            <a:off x="467544" y="0"/>
            <a:ext cx="6840760" cy="76470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FF0000"/>
                </a:solidFill>
              </a:rPr>
              <a:t>Построение рассуждения, классификация, работа с иллюстрацией</a:t>
            </a:r>
            <a:endParaRPr lang="ru-RU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9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92696"/>
            <a:ext cx="4483136" cy="6165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499992" y="698780"/>
            <a:ext cx="4478712" cy="6159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кругленный прямоугольник 4"/>
          <p:cNvSpPr/>
          <p:nvPr/>
        </p:nvSpPr>
        <p:spPr>
          <a:xfrm>
            <a:off x="251520" y="0"/>
            <a:ext cx="8424936" cy="83671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900" dirty="0" smtClean="0">
                <a:solidFill>
                  <a:srgbClr val="FF0000"/>
                </a:solidFill>
              </a:rPr>
              <a:t>Познавательная и личностная рефлексия, решение проблем творческого и поискового характера, составление текста в письменной форме</a:t>
            </a:r>
            <a:endParaRPr lang="ru-RU" sz="19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9208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Организация внеурочной деятельности </a:t>
            </a:r>
            <a:br>
              <a:rPr lang="ru-RU" b="1" dirty="0" smtClean="0"/>
            </a:br>
            <a:r>
              <a:rPr lang="ru-RU" b="1" dirty="0" smtClean="0"/>
              <a:t>во 2 классе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79512" y="1268760"/>
            <a:ext cx="8496944" cy="4968552"/>
          </a:xfrm>
        </p:spPr>
        <p:txBody>
          <a:bodyPr>
            <a:noAutofit/>
          </a:bodyPr>
          <a:lstStyle/>
          <a:p>
            <a:r>
              <a:rPr lang="ru-RU" sz="2300" dirty="0" smtClean="0"/>
              <a:t> </a:t>
            </a:r>
            <a:r>
              <a:rPr lang="ru-RU" sz="2000" dirty="0" smtClean="0"/>
              <a:t>1 – 4 классы: до 1350 часов.</a:t>
            </a:r>
          </a:p>
          <a:p>
            <a:r>
              <a:rPr lang="ru-RU" sz="2000" dirty="0" smtClean="0"/>
              <a:t> Максимально допустимый недельный объем нагрузки внеурочной деятельности не зависит от продолжительности  учебной недели и не должен превышать во всех классах 10 академических часов в неделю.</a:t>
            </a:r>
          </a:p>
          <a:p>
            <a:r>
              <a:rPr lang="ru-RU" sz="2000" dirty="0" smtClean="0"/>
              <a:t>Внеурочные занятия в начальной школе в объеме 10 часов в неделю предусмотрены ФГОС. Они являются частью образовательной программы и могут быть только бесплатными. </a:t>
            </a:r>
          </a:p>
          <a:p>
            <a:r>
              <a:rPr lang="ru-RU" sz="2000" dirty="0" smtClean="0"/>
              <a:t>Если в образовательной программе вообще не предусмотрено бесплатных часов внеурочной деятельности, это также является нарушением. Родители вправе требовать через орган управления образованием муниципального образования включения этих «бесплатных» часов внеурочной деятельности в учебный план.</a:t>
            </a:r>
          </a:p>
          <a:p>
            <a:r>
              <a:rPr lang="ru-RU" sz="2000" dirty="0" smtClean="0"/>
              <a:t> Образовательное учреждение самостоятельно разрабатывает и утверждает план внеурочной деятельности.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Внеурочная деятельность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7524" y="1628800"/>
            <a:ext cx="8568952" cy="4891682"/>
          </a:xfrm>
        </p:spPr>
        <p:txBody>
          <a:bodyPr>
            <a:normAutofit/>
          </a:bodyPr>
          <a:lstStyle/>
          <a:p>
            <a:r>
              <a:rPr lang="ru-RU" dirty="0" smtClean="0"/>
              <a:t>Время, отводимое на внеурочную деятельность, </a:t>
            </a:r>
            <a:r>
              <a:rPr lang="ru-RU" u="sng" dirty="0" smtClean="0"/>
              <a:t>используется по желанию детей, родителей</a:t>
            </a:r>
            <a:r>
              <a:rPr lang="ru-RU" dirty="0" smtClean="0"/>
              <a:t>  на основе добровольного  выбора;   </a:t>
            </a:r>
            <a:r>
              <a:rPr lang="ru-RU" u="sng" dirty="0" smtClean="0"/>
              <a:t>осуществляется в формах, отличных от классно-урочных</a:t>
            </a:r>
            <a:r>
              <a:rPr lang="ru-RU" dirty="0" smtClean="0"/>
              <a:t>: </a:t>
            </a:r>
            <a:r>
              <a:rPr lang="ru-RU" dirty="0" smtClean="0">
                <a:solidFill>
                  <a:srgbClr val="7030A0"/>
                </a:solidFill>
              </a:rPr>
              <a:t>экскурсии,</a:t>
            </a:r>
            <a:r>
              <a:rPr lang="ru-RU" dirty="0" smtClean="0"/>
              <a:t> </a:t>
            </a:r>
            <a:r>
              <a:rPr lang="ru-RU" dirty="0" smtClean="0">
                <a:solidFill>
                  <a:srgbClr val="0070C0"/>
                </a:solidFill>
              </a:rPr>
              <a:t>кружки</a:t>
            </a:r>
            <a:r>
              <a:rPr lang="ru-RU" dirty="0" smtClean="0"/>
              <a:t>, </a:t>
            </a:r>
            <a:r>
              <a:rPr lang="ru-RU" dirty="0" smtClean="0">
                <a:solidFill>
                  <a:srgbClr val="0070C0"/>
                </a:solidFill>
              </a:rPr>
              <a:t>секции</a:t>
            </a:r>
            <a:r>
              <a:rPr lang="ru-RU" dirty="0" smtClean="0">
                <a:solidFill>
                  <a:srgbClr val="7030A0"/>
                </a:solidFill>
              </a:rPr>
              <a:t>,</a:t>
            </a:r>
            <a:r>
              <a:rPr lang="ru-RU" dirty="0" smtClean="0"/>
              <a:t> </a:t>
            </a:r>
            <a:r>
              <a:rPr lang="ru-RU" dirty="0" smtClean="0">
                <a:solidFill>
                  <a:srgbClr val="7030A0"/>
                </a:solidFill>
              </a:rPr>
              <a:t>круглые столы</a:t>
            </a:r>
            <a:r>
              <a:rPr lang="ru-RU" dirty="0" smtClean="0"/>
              <a:t>, </a:t>
            </a:r>
            <a:r>
              <a:rPr lang="ru-RU" dirty="0" smtClean="0">
                <a:solidFill>
                  <a:srgbClr val="7030A0"/>
                </a:solidFill>
              </a:rPr>
              <a:t>конференции</a:t>
            </a:r>
            <a:r>
              <a:rPr lang="ru-RU" dirty="0" smtClean="0"/>
              <a:t>, </a:t>
            </a:r>
            <a:r>
              <a:rPr lang="ru-RU" dirty="0" smtClean="0">
                <a:solidFill>
                  <a:srgbClr val="7030A0"/>
                </a:solidFill>
              </a:rPr>
              <a:t>диспуты</a:t>
            </a:r>
            <a:r>
              <a:rPr lang="ru-RU" dirty="0" smtClean="0"/>
              <a:t>, </a:t>
            </a:r>
            <a:r>
              <a:rPr lang="ru-RU" dirty="0" smtClean="0">
                <a:solidFill>
                  <a:srgbClr val="7030A0"/>
                </a:solidFill>
              </a:rPr>
              <a:t>КВНы,</a:t>
            </a:r>
            <a:r>
              <a:rPr lang="ru-RU" dirty="0" smtClean="0"/>
              <a:t> </a:t>
            </a:r>
            <a:r>
              <a:rPr lang="ru-RU" dirty="0" smtClean="0">
                <a:solidFill>
                  <a:srgbClr val="7030A0"/>
                </a:solidFill>
              </a:rPr>
              <a:t>школьные научные сообщества</a:t>
            </a:r>
            <a:r>
              <a:rPr lang="ru-RU" dirty="0" smtClean="0"/>
              <a:t>, </a:t>
            </a:r>
            <a:r>
              <a:rPr lang="ru-RU" dirty="0" smtClean="0">
                <a:solidFill>
                  <a:srgbClr val="0070C0"/>
                </a:solidFill>
              </a:rPr>
              <a:t>олимпиады</a:t>
            </a:r>
            <a:r>
              <a:rPr lang="ru-RU" dirty="0" smtClean="0"/>
              <a:t>, </a:t>
            </a:r>
            <a:r>
              <a:rPr lang="ru-RU" dirty="0" smtClean="0">
                <a:solidFill>
                  <a:srgbClr val="7030A0"/>
                </a:solidFill>
              </a:rPr>
              <a:t>соревнования,</a:t>
            </a:r>
            <a:r>
              <a:rPr lang="ru-RU" dirty="0" smtClean="0"/>
              <a:t> </a:t>
            </a:r>
            <a:r>
              <a:rPr lang="ru-RU" dirty="0" smtClean="0">
                <a:solidFill>
                  <a:srgbClr val="7030A0"/>
                </a:solidFill>
              </a:rPr>
              <a:t>поисковые и научные исследования </a:t>
            </a:r>
            <a:r>
              <a:rPr lang="ru-RU" dirty="0" smtClean="0"/>
              <a:t>и т.д. </a:t>
            </a:r>
          </a:p>
          <a:p>
            <a:endParaRPr lang="ru-RU" dirty="0"/>
          </a:p>
          <a:p>
            <a:pPr>
              <a:buNone/>
            </a:pPr>
            <a:r>
              <a:rPr lang="ru-RU" sz="2200" i="1" dirty="0" smtClean="0"/>
              <a:t> Проще в организации                    Сложнее в организации</a:t>
            </a:r>
          </a:p>
          <a:p>
            <a:endParaRPr lang="ru-RU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907704" y="5157192"/>
            <a:ext cx="874440" cy="0"/>
          </a:xfrm>
          <a:prstGeom prst="line">
            <a:avLst/>
          </a:prstGeom>
          <a:ln w="762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6012160" y="5157192"/>
            <a:ext cx="874440" cy="0"/>
          </a:xfrm>
          <a:prstGeom prst="line">
            <a:avLst/>
          </a:prstGeom>
          <a:ln w="76200">
            <a:solidFill>
              <a:srgbClr val="7030A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sz="quarter" idx="1"/>
          </p:nvPr>
        </p:nvGraphicFramePr>
        <p:xfrm>
          <a:off x="467544" y="404664"/>
          <a:ext cx="7467600" cy="60646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78696"/>
                <a:gridCol w="4288904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Форма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Задачи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Кружок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Формирует аналитическое</a:t>
                      </a:r>
                    </a:p>
                    <a:p>
                      <a:r>
                        <a:rPr kumimoji="0" lang="ru-RU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мышление, отражает</a:t>
                      </a:r>
                    </a:p>
                    <a:p>
                      <a:r>
                        <a:rPr kumimoji="0" lang="ru-RU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интенсивность</a:t>
                      </a:r>
                    </a:p>
                    <a:p>
                      <a:r>
                        <a:rPr kumimoji="0" lang="ru-RU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самостоятельной работы</a:t>
                      </a:r>
                    </a:p>
                  </a:txBody>
                  <a:tcPr/>
                </a:tc>
              </a:tr>
              <a:tr h="755000">
                <a:tc>
                  <a:txBody>
                    <a:bodyPr/>
                    <a:lstStyle/>
                    <a:p>
                      <a:r>
                        <a:rPr lang="ru-RU" dirty="0" smtClean="0"/>
                        <a:t>Секция</a:t>
                      </a:r>
                      <a:endParaRPr lang="ru-RU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kumimoji="0" lang="ru-RU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Развивают навыки критического мышления и</a:t>
                      </a:r>
                    </a:p>
                    <a:p>
                      <a:r>
                        <a:rPr kumimoji="0" lang="ru-RU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отстаивания своей точки зрения</a:t>
                      </a:r>
                    </a:p>
                  </a:txBody>
                  <a:tcPr anchor="ctr"/>
                </a:tc>
              </a:tr>
              <a:tr h="832088">
                <a:tc>
                  <a:txBody>
                    <a:bodyPr/>
                    <a:lstStyle/>
                    <a:p>
                      <a:r>
                        <a:rPr lang="ru-RU" dirty="0" smtClean="0"/>
                        <a:t>Клуб</a:t>
                      </a:r>
                      <a:r>
                        <a:rPr lang="ru-RU" baseline="0" dirty="0" smtClean="0"/>
                        <a:t> исследователей</a:t>
                      </a:r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0" lang="ru-RU" b="0" i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Конкурс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Прививает навыки открытого обсуждения результатов деятельности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Защита проектов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Предложение новых идей для решения жизненных проблем</a:t>
                      </a:r>
                    </a:p>
                  </a:txBody>
                  <a:tcPr/>
                </a:tc>
              </a:tr>
              <a:tr h="723488">
                <a:tc>
                  <a:txBody>
                    <a:bodyPr/>
                    <a:lstStyle/>
                    <a:p>
                      <a:r>
                        <a:rPr lang="ru-RU" dirty="0" smtClean="0"/>
                        <a:t>Чаепитие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Создает психологическую атмосферу,</a:t>
                      </a:r>
                    </a:p>
                    <a:p>
                      <a:r>
                        <a:rPr kumimoji="0" lang="ru-RU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смягчает взаимоотношения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Мастер-классы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Практическое</a:t>
                      </a:r>
                      <a:r>
                        <a:rPr lang="ru-RU" baseline="0" dirty="0" smtClean="0"/>
                        <a:t> применение изученного, принятие опыта. 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Примеры внеурочных занятий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2132856"/>
            <a:ext cx="7467600" cy="4341096"/>
          </a:xfrm>
        </p:spPr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ru-RU" dirty="0" smtClean="0"/>
              <a:t>Кружок «Веселый английский»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Кружок «Путешествуем по Великобритании»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Студия «Чтение с увлечением»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Мастерская «Английский театр»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Секция «</a:t>
            </a:r>
            <a:r>
              <a:rPr lang="en-US" dirty="0" smtClean="0"/>
              <a:t>IT</a:t>
            </a:r>
            <a:r>
              <a:rPr lang="ru-RU" dirty="0" smtClean="0"/>
              <a:t> английский»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Клуб исследователей «Наш любимый город»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Клуб «Поем по-английски»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916832"/>
            <a:ext cx="8229600" cy="4525963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Неотъемлемой частью ядра ФГОС являются универсальные учебные действия </a:t>
            </a:r>
            <a:r>
              <a:rPr lang="ru-RU" sz="2800" b="1" dirty="0" smtClean="0"/>
              <a:t>(УУД).</a:t>
            </a:r>
          </a:p>
          <a:p>
            <a:r>
              <a:rPr lang="ru-RU" sz="2800" dirty="0" smtClean="0"/>
              <a:t>Судить об образовательном результате следует по </a:t>
            </a:r>
            <a:r>
              <a:rPr lang="ru-RU" sz="2800" dirty="0" err="1" smtClean="0"/>
              <a:t>сформированности</a:t>
            </a:r>
            <a:r>
              <a:rPr lang="ru-RU" sz="2800" dirty="0" smtClean="0"/>
              <a:t> УУД: если они успешно формируются, значит идет процесс развития личности, и достигаются цели образования. </a:t>
            </a: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35280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/>
              <a:t>ФГОС и обучение английскому языку</a:t>
            </a:r>
          </a:p>
        </p:txBody>
      </p:sp>
    </p:spTree>
    <p:extLst>
      <p:ext uri="{BB962C8B-B14F-4D97-AF65-F5344CB8AC3E}">
        <p14:creationId xmlns:p14="http://schemas.microsoft.com/office/powerpoint/2010/main" val="3577069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Кружок «Англия и Россия»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в ходе работы дети:</a:t>
            </a:r>
          </a:p>
          <a:p>
            <a:r>
              <a:rPr lang="ru-RU" dirty="0" smtClean="0"/>
              <a:t> получают </a:t>
            </a:r>
            <a:r>
              <a:rPr lang="ru-RU" dirty="0" err="1" smtClean="0"/>
              <a:t>социокультурную</a:t>
            </a:r>
            <a:r>
              <a:rPr lang="ru-RU" dirty="0" smtClean="0"/>
              <a:t> информацию о стране изучаемого языка, </a:t>
            </a:r>
          </a:p>
          <a:p>
            <a:r>
              <a:rPr lang="ru-RU" dirty="0" smtClean="0"/>
              <a:t>учатся находить новую информацию и выбирать нужную, </a:t>
            </a:r>
          </a:p>
          <a:p>
            <a:r>
              <a:rPr lang="ru-RU" dirty="0" smtClean="0"/>
              <a:t>знакомятся с жизнью зарубежных сверстников, </a:t>
            </a:r>
          </a:p>
          <a:p>
            <a:r>
              <a:rPr lang="ru-RU" dirty="0" smtClean="0"/>
              <a:t>разыгрывают сценки и т.п.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465964"/>
            <a:ext cx="4499992" cy="6392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764704"/>
            <a:ext cx="4183522" cy="5733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/>
              <a:t>научно-исследовательское общество </a:t>
            </a:r>
            <a:r>
              <a:rPr lang="ru-RU" dirty="0" smtClean="0"/>
              <a:t>«Окно в мир»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Работа общества заключается в выполнении исследовательских мини-проектов, отображающих и расширяющих содержание материала учебника / </a:t>
            </a:r>
            <a:r>
              <a:rPr lang="ru-RU" dirty="0" err="1" smtClean="0"/>
              <a:t>доппособия</a:t>
            </a:r>
            <a:r>
              <a:rPr lang="ru-RU" dirty="0" smtClean="0"/>
              <a:t> и способствующих реализации заложенных в ФГОС направлений развития личности (спортивно-оздоровительное, духовно-нравственное, социальное, общеинтеллектуальное, общекультурное). </a:t>
            </a:r>
          </a:p>
          <a:p>
            <a:r>
              <a:rPr lang="ru-RU" dirty="0" smtClean="0"/>
              <a:t>Итогом может быть выполнение проекта.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0"/>
            <a:ext cx="5698974" cy="908720"/>
          </a:xfrm>
        </p:spPr>
        <p:txBody>
          <a:bodyPr/>
          <a:lstStyle/>
          <a:p>
            <a:r>
              <a:rPr lang="ru-RU" dirty="0" smtClean="0"/>
              <a:t>Клуб «Поем по-английски»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8188" y="1268760"/>
            <a:ext cx="3127623" cy="431015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936597" y="5771958"/>
            <a:ext cx="527080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/>
              <a:t>Аудио бесплатно! </a:t>
            </a:r>
            <a:endParaRPr lang="ru-RU" sz="2400" b="1" dirty="0" smtClean="0">
              <a:hlinkClick r:id="rId3"/>
            </a:endParaRPr>
          </a:p>
          <a:p>
            <a:pPr algn="ctr"/>
            <a:r>
              <a:rPr lang="en-US" sz="2400" dirty="0" smtClean="0">
                <a:hlinkClick r:id="rId3"/>
              </a:rPr>
              <a:t>http://audio.neteducom.com/books/16</a:t>
            </a:r>
            <a:r>
              <a:rPr lang="en-US" dirty="0" smtClean="0">
                <a:hlinkClick r:id="rId3"/>
              </a:rPr>
              <a:t>/</a:t>
            </a:r>
            <a:r>
              <a:rPr lang="en-US" dirty="0" smtClean="0"/>
              <a:t> 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26664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Клуба путешественников </a:t>
            </a:r>
            <a:br>
              <a:rPr lang="ru-RU" b="1" dirty="0" smtClean="0"/>
            </a:br>
            <a:r>
              <a:rPr lang="en-US" b="1" dirty="0" smtClean="0"/>
              <a:t>“Royal Travel Club”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На заседаниях клуба обучающиеся: </a:t>
            </a:r>
          </a:p>
          <a:p>
            <a:r>
              <a:rPr lang="ru-RU" dirty="0" smtClean="0"/>
              <a:t>смогут знакомиться с особенностями и достопримечательностями разных стран,</a:t>
            </a:r>
          </a:p>
          <a:p>
            <a:r>
              <a:rPr lang="ru-RU" dirty="0" smtClean="0"/>
              <a:t> учатся вести себя в соответствии с этикетом, культурой и обычаями этих стран,</a:t>
            </a:r>
          </a:p>
          <a:p>
            <a:r>
              <a:rPr lang="ru-RU" dirty="0" smtClean="0"/>
              <a:t>учатся помогать родителям в </a:t>
            </a:r>
            <a:r>
              <a:rPr lang="ru-RU" dirty="0" err="1" smtClean="0"/>
              <a:t>турпоездках</a:t>
            </a:r>
            <a:r>
              <a:rPr lang="ru-RU" dirty="0" smtClean="0"/>
              <a:t>, ориентироваться в аэропортах, на пограничном контроле и так далее. </a:t>
            </a:r>
          </a:p>
          <a:p>
            <a:pPr>
              <a:buNone/>
            </a:pPr>
            <a:r>
              <a:rPr lang="ru-RU" dirty="0" smtClean="0"/>
              <a:t>Работа клуба может заключаться в мини-презентациях, просмотре видео, постановке мини-сценок.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352928" cy="922114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Отзывы о работе с «Метапредметными портфелями» во внеурочной деятельности</a:t>
            </a:r>
            <a:endParaRPr lang="ru-RU" sz="2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196753"/>
            <a:ext cx="8892480" cy="936104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>
                <a:hlinkClick r:id="rId2"/>
              </a:rPr>
              <a:t>https://www.englishteachers.ru/forum/index.php?showtopic=3586&amp;p=121080</a:t>
            </a:r>
            <a:r>
              <a:rPr lang="en-US" dirty="0" smtClean="0"/>
              <a:t> </a:t>
            </a:r>
          </a:p>
          <a:p>
            <a:r>
              <a:rPr lang="en-US" dirty="0" smtClean="0">
                <a:hlinkClick r:id="rId3"/>
              </a:rPr>
              <a:t>https://www.englishteachers.ru/forum/index.php?showtopic=3586&amp;p=121744</a:t>
            </a:r>
            <a:r>
              <a:rPr lang="en-US" dirty="0" smtClean="0"/>
              <a:t> </a:t>
            </a:r>
            <a:endParaRPr lang="ru-RU" dirty="0"/>
          </a:p>
        </p:txBody>
      </p:sp>
      <p:pic>
        <p:nvPicPr>
          <p:cNvPr id="2050" name="Picture 2" descr="vF2xrhS21Jw.jpg"/>
          <p:cNvPicPr>
            <a:picLocks noChangeAspect="1" noChangeArrowheads="1"/>
          </p:cNvPicPr>
          <p:nvPr/>
        </p:nvPicPr>
        <p:blipFill>
          <a:blip r:embed="rId4" cstate="print"/>
          <a:srcRect l="10317" t="8024" r="1990"/>
          <a:stretch>
            <a:fillRect/>
          </a:stretch>
        </p:blipFill>
        <p:spPr bwMode="auto">
          <a:xfrm>
            <a:off x="1691680" y="1916832"/>
            <a:ext cx="6041657" cy="475252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66213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Онлайн-дневники учителей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8"/>
          </a:xfrm>
        </p:spPr>
        <p:txBody>
          <a:bodyPr>
            <a:normAutofit/>
          </a:bodyPr>
          <a:lstStyle/>
          <a:p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www.englishteachers.ru/forum/index.php?showtopic=3587</a:t>
            </a:r>
            <a:r>
              <a:rPr lang="ru-RU" dirty="0" smtClean="0"/>
              <a:t> </a:t>
            </a:r>
            <a:r>
              <a:rPr lang="ru-RU" dirty="0"/>
              <a:t>Онлайн-дневник </a:t>
            </a:r>
            <a:r>
              <a:rPr lang="ru-RU" dirty="0" err="1"/>
              <a:t>апробатора</a:t>
            </a:r>
            <a:r>
              <a:rPr lang="ru-RU" dirty="0"/>
              <a:t> "Метапредметного портфеля ученика 3 класса" </a:t>
            </a:r>
            <a:r>
              <a:rPr lang="ru-RU" dirty="0" err="1"/>
              <a:t>Метёлкиной</a:t>
            </a:r>
            <a:r>
              <a:rPr lang="ru-RU" dirty="0"/>
              <a:t> Л. В.</a:t>
            </a:r>
          </a:p>
          <a:p>
            <a:r>
              <a:rPr lang="en-US" dirty="0">
                <a:hlinkClick r:id="rId3"/>
              </a:rPr>
              <a:t>https://</a:t>
            </a:r>
            <a:r>
              <a:rPr lang="en-US" dirty="0" smtClean="0">
                <a:hlinkClick r:id="rId3"/>
              </a:rPr>
              <a:t>www.englishteachers.ru/forum/index.php?showtopic=3583</a:t>
            </a:r>
            <a:r>
              <a:rPr lang="ru-RU" dirty="0" smtClean="0"/>
              <a:t> Онлайн-дневник </a:t>
            </a:r>
            <a:r>
              <a:rPr lang="ru-RU" dirty="0" err="1"/>
              <a:t>апробатора</a:t>
            </a:r>
            <a:r>
              <a:rPr lang="ru-RU" dirty="0"/>
              <a:t> "Метапредметного портфеля ученика 4 класса" Быкова В.Ю</a:t>
            </a:r>
            <a:r>
              <a:rPr lang="ru-RU" dirty="0" smtClean="0"/>
              <a:t>.</a:t>
            </a:r>
          </a:p>
          <a:p>
            <a:r>
              <a:rPr lang="en-US" dirty="0">
                <a:hlinkClick r:id="rId4"/>
              </a:rPr>
              <a:t>https://</a:t>
            </a:r>
            <a:r>
              <a:rPr lang="en-US" dirty="0" smtClean="0">
                <a:hlinkClick r:id="rId4"/>
              </a:rPr>
              <a:t>www.englishteachers.ru/forum/index.php?showtopic=3556</a:t>
            </a:r>
            <a:r>
              <a:rPr lang="ru-RU" dirty="0" smtClean="0"/>
              <a:t> Онлайн-дневник </a:t>
            </a:r>
            <a:r>
              <a:rPr lang="ru-RU" dirty="0" err="1"/>
              <a:t>апробатора</a:t>
            </a:r>
            <a:r>
              <a:rPr lang="ru-RU" dirty="0"/>
              <a:t> "Метапредметного портфеля ученика 5 класса" Михайловой Н. В.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28230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981" y="871788"/>
            <a:ext cx="4477026" cy="5969368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01" r="1865"/>
          <a:stretch/>
        </p:blipFill>
        <p:spPr bwMode="auto">
          <a:xfrm>
            <a:off x="4631478" y="854943"/>
            <a:ext cx="4512522" cy="600305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94207" y="260648"/>
            <a:ext cx="8229600" cy="576064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Фотографии из архива апробаторов </a:t>
            </a:r>
            <a:b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Метелкиной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Л.В., Быкова В.Ю.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0911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7467600" cy="764704"/>
          </a:xfrm>
        </p:spPr>
        <p:txBody>
          <a:bodyPr>
            <a:noAutofit/>
          </a:bodyPr>
          <a:lstStyle/>
          <a:p>
            <a:pPr algn="ctr"/>
            <a:r>
              <a:rPr lang="en-US" sz="2400" dirty="0">
                <a:hlinkClick r:id="rId2"/>
              </a:rPr>
              <a:t>https://</a:t>
            </a:r>
            <a:r>
              <a:rPr lang="en-US" sz="2400" dirty="0" smtClean="0">
                <a:hlinkClick r:id="rId2"/>
              </a:rPr>
              <a:t>www.englishteachers.ru/forum/index.php?showtopic=3586&amp;page=2</a:t>
            </a:r>
            <a:r>
              <a:rPr lang="ru-RU" sz="2400" dirty="0" smtClean="0"/>
              <a:t> </a:t>
            </a:r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908720"/>
            <a:ext cx="9144000" cy="5557179"/>
          </a:xfrm>
          <a:prstGeom prst="rect">
            <a:avLst/>
          </a:prstGeom>
        </p:spPr>
      </p:pic>
      <p:sp>
        <p:nvSpPr>
          <p:cNvPr id="5" name="Скругленный прямоугольник 4"/>
          <p:cNvSpPr/>
          <p:nvPr/>
        </p:nvSpPr>
        <p:spPr>
          <a:xfrm>
            <a:off x="0" y="4365104"/>
            <a:ext cx="8964488" cy="144016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6194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/>
              <a:t>Внеурочная деятельность по английскому языку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2204864"/>
            <a:ext cx="8435280" cy="4536504"/>
          </a:xfrm>
        </p:spPr>
        <p:txBody>
          <a:bodyPr>
            <a:normAutofit/>
          </a:bodyPr>
          <a:lstStyle/>
          <a:p>
            <a:r>
              <a:rPr lang="ru-RU" dirty="0"/>
              <a:t>О</a:t>
            </a:r>
            <a:r>
              <a:rPr lang="ru-RU" dirty="0" smtClean="0"/>
              <a:t>казывает </a:t>
            </a:r>
            <a:r>
              <a:rPr lang="ru-RU" dirty="0"/>
              <a:t>положительное психологическое воздействие на взаимоотношения учителя и </a:t>
            </a:r>
            <a:r>
              <a:rPr lang="ru-RU" dirty="0" smtClean="0"/>
              <a:t>учащихся</a:t>
            </a:r>
          </a:p>
          <a:p>
            <a:r>
              <a:rPr lang="ru-RU" dirty="0" smtClean="0"/>
              <a:t>Создает </a:t>
            </a:r>
            <a:r>
              <a:rPr lang="ru-RU" dirty="0"/>
              <a:t>атмосферу сотрудничества и </a:t>
            </a:r>
            <a:r>
              <a:rPr lang="ru-RU" dirty="0" smtClean="0"/>
              <a:t>творчества</a:t>
            </a:r>
          </a:p>
          <a:p>
            <a:r>
              <a:rPr lang="ru-RU" dirty="0" smtClean="0"/>
              <a:t>Способствует </a:t>
            </a:r>
            <a:r>
              <a:rPr lang="ru-RU" dirty="0"/>
              <a:t>достижению общих </a:t>
            </a:r>
            <a:r>
              <a:rPr lang="ru-RU" dirty="0" smtClean="0"/>
              <a:t>целей </a:t>
            </a:r>
          </a:p>
          <a:p>
            <a:r>
              <a:rPr lang="ru-RU" dirty="0" smtClean="0"/>
              <a:t>Создаёт </a:t>
            </a:r>
            <a:r>
              <a:rPr lang="ru-RU" dirty="0"/>
              <a:t>ситуацию успеха, в которой каждый обучающийся может попробовать себя в различных социальных ролях, научиться работать в команде, становится участником диалога </a:t>
            </a:r>
            <a:r>
              <a:rPr lang="ru-RU" dirty="0" smtClean="0"/>
              <a:t>культур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22174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91880" y="116632"/>
            <a:ext cx="946448" cy="1143000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Bookman Old Style" pitchFamily="18" charset="0"/>
              </a:rPr>
              <a:t>?</a:t>
            </a:r>
            <a:endParaRPr lang="ru-RU" sz="6000" b="1" dirty="0">
              <a:solidFill>
                <a:schemeClr val="accent2">
                  <a:lumMod val="40000"/>
                  <a:lumOff val="60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483768" y="260648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5580112" y="188640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 rot="260861">
            <a:off x="6588224" y="476672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4499992" y="116632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547664" y="476672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 rot="21149312">
            <a:off x="395536" y="836712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 rot="813090">
            <a:off x="7452320" y="764704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 rot="21118618">
            <a:off x="0" y="1844824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4283968" y="5301208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251520" y="3933056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683568" y="4797152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2411760" y="5157192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3347864" y="5301208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0" y="2780928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7812360" y="3933056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9" name="Заголовок 1"/>
          <p:cNvSpPr txBox="1">
            <a:spLocks/>
          </p:cNvSpPr>
          <p:nvPr/>
        </p:nvSpPr>
        <p:spPr>
          <a:xfrm>
            <a:off x="6084168" y="4941168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7020272" y="4653136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21" name="Заголовок 1"/>
          <p:cNvSpPr txBox="1">
            <a:spLocks/>
          </p:cNvSpPr>
          <p:nvPr/>
        </p:nvSpPr>
        <p:spPr>
          <a:xfrm>
            <a:off x="5220072" y="5157192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22" name="Заголовок 1"/>
          <p:cNvSpPr txBox="1">
            <a:spLocks/>
          </p:cNvSpPr>
          <p:nvPr/>
        </p:nvSpPr>
        <p:spPr>
          <a:xfrm>
            <a:off x="7956376" y="2780928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23" name="Заголовок 1"/>
          <p:cNvSpPr txBox="1">
            <a:spLocks/>
          </p:cNvSpPr>
          <p:nvPr/>
        </p:nvSpPr>
        <p:spPr>
          <a:xfrm rot="422223">
            <a:off x="7884368" y="1700808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24" name="Заголовок 1"/>
          <p:cNvSpPr txBox="1">
            <a:spLocks/>
          </p:cNvSpPr>
          <p:nvPr/>
        </p:nvSpPr>
        <p:spPr>
          <a:xfrm>
            <a:off x="1547664" y="5013176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26" name="Объект 2"/>
          <p:cNvSpPr>
            <a:spLocks noGrp="1"/>
          </p:cNvSpPr>
          <p:nvPr>
            <p:ph idx="1"/>
          </p:nvPr>
        </p:nvSpPr>
        <p:spPr>
          <a:xfrm>
            <a:off x="1262864" y="2263548"/>
            <a:ext cx="6281562" cy="273280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000" dirty="0" smtClean="0">
                <a:latin typeface="Century Gothic" panose="020B0502020202020204" pitchFamily="34" charset="0"/>
              </a:rPr>
              <a:t>Зачем нужно обладать метапредметными умениями?</a:t>
            </a:r>
            <a:endParaRPr lang="ru-RU" sz="40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9084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/>
              <a:t>Метапредметные умения на АЯ</a:t>
            </a:r>
            <a:endParaRPr lang="ru-RU" sz="32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75240" cy="4873752"/>
          </a:xfrm>
        </p:spPr>
        <p:txBody>
          <a:bodyPr>
            <a:noAutofit/>
          </a:bodyPr>
          <a:lstStyle/>
          <a:p>
            <a:r>
              <a:rPr lang="ru-RU" sz="2800" dirty="0" smtClean="0"/>
              <a:t>Можно формировать на уроках, средствами УМК и пособий;</a:t>
            </a:r>
          </a:p>
          <a:p>
            <a:r>
              <a:rPr lang="ru-RU" sz="2800" dirty="0" smtClean="0"/>
              <a:t>Можно формировать в рамках внеурочных занятий, в том числе занятий с использованием пособий серии «Метапредметный портфель»;</a:t>
            </a:r>
          </a:p>
          <a:p>
            <a:r>
              <a:rPr lang="ru-RU" sz="2800" dirty="0" smtClean="0"/>
              <a:t>Важно учитывать тот факт, что полноценно формирование метапредметных умений будет происходить только при интеграции урочной и внеурочной деятельности.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Action march 201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052736"/>
            <a:ext cx="8352928" cy="417646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89566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Объект 2"/>
          <p:cNvSpPr>
            <a:spLocks noGrp="1"/>
          </p:cNvSpPr>
          <p:nvPr>
            <p:ph idx="1"/>
          </p:nvPr>
        </p:nvSpPr>
        <p:spPr>
          <a:xfrm>
            <a:off x="179512" y="548680"/>
            <a:ext cx="8496944" cy="583264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US" altLang="ru-RU" sz="2800" dirty="0" smtClean="0"/>
          </a:p>
          <a:p>
            <a:pPr marL="0" indent="0" algn="ctr">
              <a:buNone/>
            </a:pPr>
            <a:r>
              <a:rPr lang="ru-RU" altLang="ru-RU" sz="2800" b="1" dirty="0"/>
              <a:t>Интернет-магазин издательства «</a:t>
            </a:r>
            <a:r>
              <a:rPr lang="ru-RU" altLang="ru-RU" sz="2800" b="1" dirty="0" smtClean="0"/>
              <a:t>ТИТУЛ» </a:t>
            </a:r>
            <a:endParaRPr lang="ru-RU" altLang="ru-RU" sz="2800" b="1" dirty="0"/>
          </a:p>
          <a:p>
            <a:pPr marL="0" indent="0" algn="ctr">
              <a:buNone/>
            </a:pPr>
            <a:r>
              <a:rPr lang="en-US" altLang="ru-RU" sz="2800" dirty="0" smtClean="0">
                <a:hlinkClick r:id="rId2"/>
              </a:rPr>
              <a:t>https://www.englishteachers.ru/shop</a:t>
            </a:r>
            <a:r>
              <a:rPr lang="en-US" altLang="ru-RU" sz="2800" dirty="0" smtClean="0"/>
              <a:t> </a:t>
            </a:r>
          </a:p>
          <a:p>
            <a:pPr marL="0" indent="0" algn="ctr">
              <a:buNone/>
            </a:pPr>
            <a:endParaRPr lang="en-US" altLang="ru-RU" sz="2800" dirty="0" smtClean="0"/>
          </a:p>
          <a:p>
            <a:pPr marL="0" indent="0" algn="ctr">
              <a:buNone/>
            </a:pPr>
            <a:r>
              <a:rPr lang="ru-RU" altLang="ru-RU" sz="2800" u="sng" dirty="0" smtClean="0"/>
              <a:t>«ТИТУЛ» в социальных сетях</a:t>
            </a:r>
          </a:p>
          <a:p>
            <a:pPr marL="0" indent="0">
              <a:buNone/>
            </a:pPr>
            <a:r>
              <a:rPr lang="ru-RU" altLang="ru-RU" sz="2800" dirty="0" smtClean="0"/>
              <a:t>ВКонтакте - </a:t>
            </a:r>
            <a:r>
              <a:rPr lang="en-US" altLang="ru-RU" sz="2800" dirty="0">
                <a:hlinkClick r:id="rId3"/>
              </a:rPr>
              <a:t>http://vk.com/titulpublishers</a:t>
            </a:r>
            <a:r>
              <a:rPr lang="ru-RU" altLang="ru-RU" sz="2800" dirty="0"/>
              <a:t> </a:t>
            </a:r>
            <a:endParaRPr lang="ru-RU" altLang="ru-RU" sz="2800" dirty="0" smtClean="0"/>
          </a:p>
          <a:p>
            <a:pPr marL="0" indent="0">
              <a:buNone/>
            </a:pPr>
            <a:r>
              <a:rPr lang="en-US" altLang="ru-RU" sz="2800" dirty="0" smtClean="0"/>
              <a:t>Facebook - </a:t>
            </a:r>
            <a:r>
              <a:rPr lang="en-US" altLang="ru-RU" sz="2800" dirty="0">
                <a:hlinkClick r:id="rId4"/>
              </a:rPr>
              <a:t>https://www.facebook.com/titulpublishers</a:t>
            </a:r>
            <a:endParaRPr lang="ru-RU" altLang="ru-RU" sz="2800" dirty="0"/>
          </a:p>
          <a:p>
            <a:pPr marL="0" indent="0">
              <a:buNone/>
            </a:pPr>
            <a:r>
              <a:rPr lang="en-US" altLang="ru-RU" sz="2800" dirty="0" smtClean="0"/>
              <a:t>Instagram </a:t>
            </a:r>
            <a:r>
              <a:rPr lang="ru-RU" altLang="ru-RU" sz="2800" dirty="0" smtClean="0"/>
              <a:t>и </a:t>
            </a:r>
            <a:r>
              <a:rPr lang="en-US" altLang="ru-RU" sz="2800" dirty="0" smtClean="0"/>
              <a:t>Twitter - </a:t>
            </a:r>
            <a:r>
              <a:rPr lang="en-US" altLang="ru-RU" sz="2800" dirty="0">
                <a:solidFill>
                  <a:srgbClr val="0033CC"/>
                </a:solidFill>
              </a:rPr>
              <a:t>@titulpublishers</a:t>
            </a:r>
            <a:r>
              <a:rPr lang="ru-RU" altLang="ru-RU" sz="2800" dirty="0">
                <a:solidFill>
                  <a:srgbClr val="0033CC"/>
                </a:solidFill>
              </a:rPr>
              <a:t> </a:t>
            </a:r>
            <a:r>
              <a:rPr lang="en-US" altLang="ru-RU" sz="2800" dirty="0">
                <a:solidFill>
                  <a:srgbClr val="0033CC"/>
                </a:solidFill>
              </a:rPr>
              <a:t>  </a:t>
            </a:r>
            <a:endParaRPr lang="en-US" altLang="ru-RU" sz="2800" dirty="0" smtClean="0">
              <a:solidFill>
                <a:srgbClr val="0033CC"/>
              </a:solidFill>
            </a:endParaRPr>
          </a:p>
          <a:p>
            <a:pPr marL="0" indent="0">
              <a:buNone/>
            </a:pPr>
            <a:endParaRPr lang="ru-RU" altLang="ru-RU" dirty="0" smtClean="0"/>
          </a:p>
          <a:p>
            <a:pPr marL="0" indent="0" algn="ctr">
              <a:buNone/>
            </a:pPr>
            <a:endParaRPr lang="ru-RU" altLang="ru-RU" dirty="0" smtClean="0"/>
          </a:p>
        </p:txBody>
      </p:sp>
    </p:spTree>
    <p:extLst>
      <p:ext uri="{BB962C8B-B14F-4D97-AF65-F5344CB8AC3E}">
        <p14:creationId xmlns:p14="http://schemas.microsoft.com/office/powerpoint/2010/main" val="285853420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1008112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Метапредметные результаты ФГОС</a:t>
            </a:r>
            <a:endParaRPr lang="ru-RU" sz="3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700808"/>
            <a:ext cx="8424936" cy="5013176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ru-RU" sz="4000" dirty="0" smtClean="0">
                <a:latin typeface="Century Gothic" pitchFamily="34" charset="0"/>
              </a:rPr>
              <a:t>Это освоенные учащимися </a:t>
            </a:r>
            <a:r>
              <a:rPr lang="ru-RU" sz="4000" u="sng" dirty="0" smtClean="0">
                <a:latin typeface="Century Gothic" pitchFamily="34" charset="0"/>
              </a:rPr>
              <a:t>универсальные учебные действия</a:t>
            </a:r>
            <a:r>
              <a:rPr lang="ru-RU" sz="4000" dirty="0" smtClean="0">
                <a:latin typeface="Century Gothic" pitchFamily="34" charset="0"/>
              </a:rPr>
              <a:t> </a:t>
            </a:r>
            <a:r>
              <a:rPr lang="ru-RU" i="1" dirty="0" smtClean="0">
                <a:latin typeface="Century Gothic" pitchFamily="34" charset="0"/>
              </a:rPr>
              <a:t>(познавательные, регулятивные и коммуникативные),</a:t>
            </a:r>
            <a:r>
              <a:rPr lang="ru-RU" i="1" dirty="0" smtClean="0">
                <a:solidFill>
                  <a:srgbClr val="FF0000"/>
                </a:solidFill>
                <a:latin typeface="Century Gothic" pitchFamily="34" charset="0"/>
              </a:rPr>
              <a:t> </a:t>
            </a:r>
            <a:r>
              <a:rPr lang="ru-RU" sz="4000" dirty="0" smtClean="0">
                <a:latin typeface="Century Gothic" pitchFamily="34" charset="0"/>
              </a:rPr>
              <a:t>обеспечивающие владение ключевыми компетенциями, составляющими </a:t>
            </a:r>
            <a:r>
              <a:rPr lang="ru-RU" sz="4000" u="sng" dirty="0" smtClean="0">
                <a:latin typeface="Century Gothic" pitchFamily="34" charset="0"/>
              </a:rPr>
              <a:t>основу умения учиться, и межпредметными понятиями</a:t>
            </a:r>
            <a:r>
              <a:rPr lang="ru-RU" sz="4000" dirty="0" smtClean="0">
                <a:latin typeface="Century Gothic" pitchFamily="34" charset="0"/>
              </a:rPr>
              <a:t> </a:t>
            </a:r>
            <a:r>
              <a:rPr lang="ru-RU" i="1" dirty="0" smtClean="0">
                <a:latin typeface="Century Gothic" pitchFamily="34" charset="0"/>
              </a:rPr>
              <a:t>(читательская компетенция, проектная деятельность, умение работать с информацией).</a:t>
            </a:r>
            <a:r>
              <a:rPr lang="ru-RU" sz="4000" i="1" dirty="0" smtClean="0">
                <a:latin typeface="Century Gothic" pitchFamily="34" charset="0"/>
              </a:rPr>
              <a:t> </a:t>
            </a:r>
          </a:p>
          <a:p>
            <a:pPr marL="0" indent="0" algn="ctr">
              <a:buNone/>
            </a:pPr>
            <a:endParaRPr lang="ru-RU" sz="4000" i="1" dirty="0" smtClean="0"/>
          </a:p>
          <a:p>
            <a:pPr marL="0" indent="0" algn="ctr">
              <a:buNone/>
            </a:pPr>
            <a:endParaRPr lang="ru-RU" sz="4000" b="1" dirty="0" smtClean="0">
              <a:solidFill>
                <a:srgbClr val="18AC50"/>
              </a:solidFill>
              <a:latin typeface="Century Gothic" pitchFamily="34" charset="0"/>
            </a:endParaRPr>
          </a:p>
          <a:p>
            <a:pPr marL="0" indent="0" algn="ctr">
              <a:buNone/>
            </a:pPr>
            <a:r>
              <a:rPr lang="ru-RU" sz="4000" b="1" dirty="0" smtClean="0">
                <a:solidFill>
                  <a:srgbClr val="7030A0"/>
                </a:solidFill>
                <a:latin typeface="Century Gothic" pitchFamily="34" charset="0"/>
              </a:rPr>
              <a:t>ФГОС 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611560" y="1556792"/>
            <a:ext cx="7992888" cy="0"/>
          </a:xfrm>
          <a:prstGeom prst="line">
            <a:avLst/>
          </a:prstGeom>
          <a:ln w="50800" cmpd="thickThin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611560" y="5445224"/>
            <a:ext cx="7992888" cy="0"/>
          </a:xfrm>
          <a:prstGeom prst="line">
            <a:avLst/>
          </a:prstGeom>
          <a:ln w="50800" cmpd="thinThick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363" name="Picture 3" descr="C:\Documents and Settings\bae\Рабочий стол\Cquote2_sh2.svg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683568" y="1556792"/>
            <a:ext cx="864096" cy="576064"/>
          </a:xfrm>
          <a:prstGeom prst="rect">
            <a:avLst/>
          </a:prstGeom>
          <a:noFill/>
        </p:spPr>
      </p:pic>
      <p:pic>
        <p:nvPicPr>
          <p:cNvPr id="14" name="Picture 3" descr="C:\Documents and Settings\bae\Рабочий стол\Cquote2_sh2.svg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7740352" y="4725144"/>
            <a:ext cx="864096" cy="57606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2238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052736"/>
            <a:ext cx="843528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b="1" dirty="0" smtClean="0"/>
              <a:t>Метапредметные</a:t>
            </a:r>
            <a:r>
              <a:rPr lang="ru-RU" sz="4000" dirty="0" smtClean="0"/>
              <a:t> </a:t>
            </a:r>
            <a:r>
              <a:rPr lang="ru-RU" sz="4000" b="1" dirty="0" smtClean="0"/>
              <a:t>результаты</a:t>
            </a:r>
            <a:r>
              <a:rPr lang="ru-RU" sz="4000" dirty="0" smtClean="0"/>
              <a:t> – это мостики, которые связывают все предметы и помогают справляться с большим объемом полученных знаний в разных предметных областях. 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60648"/>
            <a:ext cx="7467600" cy="1143000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Метапредметные результаты изучения иностранного языка в начальной школе</a:t>
            </a:r>
            <a:endParaRPr lang="ru-RU" sz="2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39552" y="1844824"/>
            <a:ext cx="8229600" cy="4525963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Развитие умения взаимодействовать с окружающими, выполняя разные роли в пределах речевых потребностей и возможностей младшего школьника;</a:t>
            </a:r>
          </a:p>
          <a:p>
            <a:r>
              <a:rPr lang="ru-RU" dirty="0" smtClean="0"/>
              <a:t>развитие коммуникативных способностей школьника, умения выбирать адекватные языковые и речевые средства для успешного решения элементарной коммуникативной задачи;</a:t>
            </a:r>
          </a:p>
          <a:p>
            <a:r>
              <a:rPr lang="ru-RU" dirty="0" smtClean="0"/>
              <a:t>расширение общего лингвистического кругозора младшего школьника;</a:t>
            </a:r>
          </a:p>
          <a:p>
            <a:r>
              <a:rPr lang="ru-RU" dirty="0" smtClean="0"/>
              <a:t>развитие познавательной, эмоциональной и волевой сфер младшего школьника; формирование мотивации к изучению иностранного языка;</a:t>
            </a:r>
          </a:p>
          <a:p>
            <a:r>
              <a:rPr lang="ru-RU" dirty="0" smtClean="0"/>
              <a:t>овладение умением координированной работы с разными компонентами учебно-методического комплекта (учебником, аудиодиском и т. д.).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562074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Метапредметные результаты изучения иностранного языка в начальной школе и УУД</a:t>
            </a:r>
            <a:endParaRPr lang="ru-RU" sz="2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1196752"/>
            <a:ext cx="5148064" cy="5472608"/>
          </a:xfrm>
        </p:spPr>
        <p:txBody>
          <a:bodyPr>
            <a:noAutofit/>
          </a:bodyPr>
          <a:lstStyle/>
          <a:p>
            <a:r>
              <a:rPr lang="ru-RU" sz="1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Развитие умения взаимодействовать с окружающими, выполняя разные роли в пределах речевых потребностей и возможностей младшего школьника;</a:t>
            </a:r>
          </a:p>
          <a:p>
            <a:r>
              <a:rPr lang="ru-RU" sz="1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развитие коммуникативных способностей школьника, умения выбирать адекватные языковые и речевые средства для успешного решения элементарной коммуникативной задачи;</a:t>
            </a:r>
          </a:p>
          <a:p>
            <a:r>
              <a:rPr lang="ru-RU" sz="1800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расширение общего лингвистического кругозора младшего школьника;</a:t>
            </a:r>
          </a:p>
          <a:p>
            <a:r>
              <a:rPr lang="ru-RU" sz="1800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развитие познавательной, эмоциональной и волевой сфер младшего школьника; формирование мотивации к изучению иностранного языка;</a:t>
            </a:r>
          </a:p>
          <a:p>
            <a:r>
              <a:rPr lang="ru-RU" sz="1800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овладение умением координированной работы с разными компонентами учебно-методического комплекта (учебником, аудиодиском и т. д.).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5292080" y="1412776"/>
            <a:ext cx="3672408" cy="5184576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endParaRPr lang="ru-RU" sz="1000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rgbClr val="0070C0"/>
                </a:solidFill>
              </a:rPr>
              <a:t>Коммуникативные УУД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sz="1000" dirty="0" smtClean="0">
              <a:solidFill>
                <a:srgbClr val="00B050"/>
              </a:solidFill>
            </a:endParaRPr>
          </a:p>
          <a:p>
            <a:pPr>
              <a:buNone/>
            </a:pPr>
            <a:endParaRPr lang="ru-RU" sz="1000" dirty="0" smtClean="0">
              <a:solidFill>
                <a:srgbClr val="00B050"/>
              </a:solidFill>
            </a:endParaRPr>
          </a:p>
          <a:p>
            <a:pPr>
              <a:buNone/>
            </a:pPr>
            <a:endParaRPr lang="ru-RU" sz="1000" dirty="0" smtClean="0">
              <a:solidFill>
                <a:srgbClr val="00B050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rgbClr val="00B050"/>
                </a:solidFill>
              </a:rPr>
              <a:t>Познавательные УУД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Регулятивные УУД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" name="Правая фигурная скобка 4"/>
          <p:cNvSpPr/>
          <p:nvPr/>
        </p:nvSpPr>
        <p:spPr>
          <a:xfrm>
            <a:off x="4788024" y="1268760"/>
            <a:ext cx="576064" cy="2448272"/>
          </a:xfrm>
          <a:prstGeom prst="rightBrac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6" name="Правая фигурная скобка 5"/>
          <p:cNvSpPr/>
          <p:nvPr/>
        </p:nvSpPr>
        <p:spPr>
          <a:xfrm>
            <a:off x="4788024" y="3861048"/>
            <a:ext cx="576064" cy="1656184"/>
          </a:xfrm>
          <a:prstGeom prst="rightBrac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7" name="Правая фигурная скобка 6"/>
          <p:cNvSpPr/>
          <p:nvPr/>
        </p:nvSpPr>
        <p:spPr>
          <a:xfrm>
            <a:off x="4788024" y="5589240"/>
            <a:ext cx="576064" cy="1080120"/>
          </a:xfrm>
          <a:prstGeom prst="rightBrace">
            <a:avLst/>
          </a:prstGeom>
          <a:ln w="28575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73" name="Rectangle 17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2000" b="1" dirty="0" smtClean="0"/>
              <a:t>Перечень основных метапредметных умений, достигаемых средствами предмета «Иностранный язык»</a:t>
            </a:r>
          </a:p>
        </p:txBody>
      </p:sp>
      <p:sp>
        <p:nvSpPr>
          <p:cNvPr id="29874" name="Rectangle 178"/>
          <p:cNvSpPr>
            <a:spLocks noGrp="1" noChangeArrowheads="1"/>
          </p:cNvSpPr>
          <p:nvPr>
            <p:ph type="body" idx="1"/>
          </p:nvPr>
        </p:nvSpPr>
        <p:spPr>
          <a:xfrm>
            <a:off x="381000" y="1447800"/>
            <a:ext cx="8305800" cy="4683125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90000"/>
              </a:lnSpc>
              <a:spcBef>
                <a:spcPct val="0"/>
              </a:spcBef>
              <a:buFont typeface="Wingdings" pitchFamily="2" charset="2"/>
              <a:buNone/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1) Смысловое чтение.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 typeface="Wingdings" pitchFamily="2" charset="2"/>
              <a:buNone/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2) Поисковое чтение.</a:t>
            </a:r>
            <a:endParaRPr lang="ru-RU" sz="2000" dirty="0" smtClean="0"/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 typeface="Wingdings" pitchFamily="2" charset="2"/>
              <a:buNone/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3) Основные логические операции: 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 typeface="Wingdings" pitchFamily="2" charset="2"/>
              <a:buNone/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сравнение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 typeface="Wingdings" pitchFamily="2" charset="2"/>
              <a:buNone/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анализ 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 typeface="Wingdings" pitchFamily="2" charset="2"/>
              <a:buNone/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классификация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 typeface="Wingdings" pitchFamily="2" charset="2"/>
              <a:buNone/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синтез. 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 typeface="Wingdings" pitchFamily="2" charset="2"/>
              <a:buNone/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4) Заполнение анкет, таблиц, выполнение схем, а также работа с ними.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 typeface="Wingdings" pitchFamily="2" charset="2"/>
              <a:buNone/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5) Принятие и сохранение целей и задач учебной деятельности (работа с инструкцией и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т.д.).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 typeface="Wingdings" pitchFamily="2" charset="2"/>
              <a:buNone/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6) Достижение взаимопонимания в процессе устного общения.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 typeface="Wingdings" pitchFamily="2" charset="2"/>
              <a:buNone/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7) Работа в группах сотрудничества, в том числе выполнение проектных работ.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 typeface="Wingdings" pitchFamily="2" charset="2"/>
              <a:buNone/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8) Оценочная деятельность: самонаблюдение, самооценка и взаимооценка, самокоррекция.</a:t>
            </a:r>
            <a:endParaRPr lang="ru-RU" sz="2000" dirty="0" smtClean="0"/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 typeface="Wingdings" pitchFamily="2" charset="2"/>
              <a:buNone/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9) Познавательная и личностная рефлексия. 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 typeface="Wingdings" pitchFamily="2" charset="2"/>
              <a:buNone/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10) Выполнение заданий с использованием средств ИКТ, в том числе ресурсов сети Интернет.</a:t>
            </a:r>
            <a:endParaRPr lang="ru-RU" sz="3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348</TotalTime>
  <Words>1190</Words>
  <Application>Microsoft Office PowerPoint</Application>
  <PresentationFormat>Экран (4:3)</PresentationFormat>
  <Paragraphs>181</Paragraphs>
  <Slides>42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42</vt:i4>
      </vt:variant>
    </vt:vector>
  </HeadingPairs>
  <TitlesOfParts>
    <vt:vector size="43" baseType="lpstr">
      <vt:lpstr>Эркер</vt:lpstr>
      <vt:lpstr>Формируем метапредметные умения на уроках английского языка и во внеурочной деятельности во 2 классе  (на примере новых пособий серии «Метапредметный портфель»)</vt:lpstr>
      <vt:lpstr>Презентация PowerPoint</vt:lpstr>
      <vt:lpstr>ФГОС и обучение английскому языку</vt:lpstr>
      <vt:lpstr>?</vt:lpstr>
      <vt:lpstr>Метапредметные результаты ФГОС</vt:lpstr>
      <vt:lpstr>Презентация PowerPoint</vt:lpstr>
      <vt:lpstr>Метапредметные результаты изучения иностранного языка в начальной школе</vt:lpstr>
      <vt:lpstr>Метапредметные результаты изучения иностранного языка в начальной школе и УУД</vt:lpstr>
      <vt:lpstr>Перечень основных метапредметных умений, достигаемых средствами предмета «Иностранный язык»</vt:lpstr>
      <vt:lpstr>Серия пособий “Метапредметный портфель”  (А.Е. Казеичева)</vt:lpstr>
      <vt:lpstr>Метапредметный портфель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Подробные методические рекомендации</vt:lpstr>
      <vt:lpstr>Презентация PowerPoint</vt:lpstr>
      <vt:lpstr>Презентация PowerPoint</vt:lpstr>
      <vt:lpstr>Разрезной материал</vt:lpstr>
      <vt:lpstr>Презентация PowerPoint</vt:lpstr>
      <vt:lpstr>Подробная карта книги</vt:lpstr>
      <vt:lpstr>Подробные методические рекомендации</vt:lpstr>
      <vt:lpstr>Презентация PowerPoint</vt:lpstr>
      <vt:lpstr>Презентация PowerPoint</vt:lpstr>
      <vt:lpstr>Организация внеурочной деятельности  во 2 классе</vt:lpstr>
      <vt:lpstr>Внеурочная деятельность</vt:lpstr>
      <vt:lpstr>Презентация PowerPoint</vt:lpstr>
      <vt:lpstr>Примеры внеурочных занятий</vt:lpstr>
      <vt:lpstr>Кружок «Англия и Россия» </vt:lpstr>
      <vt:lpstr>Презентация PowerPoint</vt:lpstr>
      <vt:lpstr>научно-исследовательское общество «Окно в мир»</vt:lpstr>
      <vt:lpstr>Клуб «Поем по-английски»</vt:lpstr>
      <vt:lpstr>Клуба путешественников  “Royal Travel Club”</vt:lpstr>
      <vt:lpstr>Отзывы о работе с «Метапредметными портфелями» во внеурочной деятельности</vt:lpstr>
      <vt:lpstr>Онлайн-дневники учителей</vt:lpstr>
      <vt:lpstr>Фотографии из архива апробаторов  Метелкиной Л.В., Быкова В.Ю.</vt:lpstr>
      <vt:lpstr>https://www.englishteachers.ru/forum/index.php?showtopic=3586&amp;page=2 </vt:lpstr>
      <vt:lpstr>Внеурочная деятельность по английскому языку </vt:lpstr>
      <vt:lpstr>Метапредметные умения на АЯ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60</cp:revision>
  <dcterms:modified xsi:type="dcterms:W3CDTF">2017-04-21T12:18:22Z</dcterms:modified>
</cp:coreProperties>
</file>