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0"/>
  </p:notesMasterIdLst>
  <p:sldIdLst>
    <p:sldId id="271" r:id="rId2"/>
    <p:sldId id="272" r:id="rId3"/>
    <p:sldId id="273" r:id="rId4"/>
    <p:sldId id="274" r:id="rId5"/>
    <p:sldId id="256" r:id="rId6"/>
    <p:sldId id="257" r:id="rId7"/>
    <p:sldId id="258" r:id="rId8"/>
    <p:sldId id="259" r:id="rId9"/>
    <p:sldId id="291" r:id="rId10"/>
    <p:sldId id="260" r:id="rId11"/>
    <p:sldId id="261" r:id="rId12"/>
    <p:sldId id="281" r:id="rId13"/>
    <p:sldId id="269" r:id="rId14"/>
    <p:sldId id="276" r:id="rId15"/>
    <p:sldId id="277" r:id="rId16"/>
    <p:sldId id="278" r:id="rId17"/>
    <p:sldId id="267" r:id="rId18"/>
    <p:sldId id="279" r:id="rId19"/>
    <p:sldId id="280" r:id="rId20"/>
    <p:sldId id="290" r:id="rId21"/>
    <p:sldId id="268" r:id="rId22"/>
    <p:sldId id="282" r:id="rId23"/>
    <p:sldId id="283" r:id="rId24"/>
    <p:sldId id="285" r:id="rId25"/>
    <p:sldId id="286" r:id="rId26"/>
    <p:sldId id="287" r:id="rId27"/>
    <p:sldId id="288" r:id="rId28"/>
    <p:sldId id="275" r:id="rId2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C0C4"/>
    <a:srgbClr val="E6DE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94655" autoAdjust="0"/>
  </p:normalViewPr>
  <p:slideViewPr>
    <p:cSldViewPr snapToGrid="0" snapToObjects="1">
      <p:cViewPr>
        <p:scale>
          <a:sx n="100" d="100"/>
          <a:sy n="100" d="100"/>
        </p:scale>
        <p:origin x="-120" y="-6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5DFED5-773F-DA44-BAAE-4C06B4D14792}" type="datetimeFigureOut">
              <a:rPr lang="ru-RU" smtClean="0"/>
              <a:pPr/>
              <a:t>07.12.2017</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5CDDC-F56B-0548-8463-D00997E6BC2A}" type="slidenum">
              <a:rPr lang="ru-RU" smtClean="0"/>
              <a:pPr/>
              <a:t>‹#›</a:t>
            </a:fld>
            <a:endParaRPr lang="ru-RU"/>
          </a:p>
        </p:txBody>
      </p:sp>
    </p:spTree>
    <p:extLst>
      <p:ext uri="{BB962C8B-B14F-4D97-AF65-F5344CB8AC3E}">
        <p14:creationId xmlns:p14="http://schemas.microsoft.com/office/powerpoint/2010/main" val="1142710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Образ слайда 1"/>
          <p:cNvSpPr>
            <a:spLocks noGrp="1" noRot="1" noChangeAspect="1" noTextEdit="1"/>
          </p:cNvSpPr>
          <p:nvPr>
            <p:ph type="sldImg"/>
          </p:nvPr>
        </p:nvSpPr>
        <p:spPr bwMode="auto">
          <a:noFill/>
          <a:ln>
            <a:solidFill>
              <a:srgbClr val="000000"/>
            </a:solidFill>
            <a:miter lim="800000"/>
            <a:headEnd/>
            <a:tailEnd/>
          </a:ln>
        </p:spPr>
      </p:sp>
      <p:sp>
        <p:nvSpPr>
          <p:cNvPr id="9219" name="Заметки 2"/>
          <p:cNvSpPr>
            <a:spLocks noGrp="1"/>
          </p:cNvSpPr>
          <p:nvPr>
            <p:ph type="body" idx="1"/>
          </p:nvPr>
        </p:nvSpPr>
        <p:spPr bwMode="auto">
          <a:noFill/>
        </p:spPr>
        <p:txBody>
          <a:bodyPr/>
          <a:lstStyle/>
          <a:p>
            <a:endParaRPr lang="ru-RU" altLang="ru-RU" smtClean="0"/>
          </a:p>
        </p:txBody>
      </p:sp>
      <p:sp>
        <p:nvSpPr>
          <p:cNvPr id="9220" name="Номер слайда 3"/>
          <p:cNvSpPr>
            <a:spLocks noGrp="1"/>
          </p:cNvSpPr>
          <p:nvPr>
            <p:ph type="sldNum" sz="quarter" idx="5"/>
          </p:nvPr>
        </p:nvSpPr>
        <p:spPr bwMode="auto">
          <a:noFill/>
          <a:ln>
            <a:miter lim="800000"/>
            <a:headEnd/>
            <a:tailEnd/>
          </a:ln>
        </p:spPr>
        <p:txBody>
          <a:bodyPr/>
          <a:lstStyle/>
          <a:p>
            <a:fld id="{4A1AE387-B5AC-4F60-AFCD-935BFD610515}" type="slidenum">
              <a:rPr lang="ru-RU" altLang="ru-RU"/>
              <a:pPr/>
              <a:t>1</a:t>
            </a:fld>
            <a:endParaRPr lang="ru-RU" altLang="ru-RU"/>
          </a:p>
        </p:txBody>
      </p:sp>
    </p:spTree>
    <p:extLst>
      <p:ext uri="{BB962C8B-B14F-4D97-AF65-F5344CB8AC3E}">
        <p14:creationId xmlns:p14="http://schemas.microsoft.com/office/powerpoint/2010/main" val="1739591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Дата 15"/>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10972800" y="6473952"/>
            <a:ext cx="1011936" cy="246888"/>
          </a:xfrm>
        </p:spPr>
        <p:txBody>
          <a:bodyPr/>
          <a:lstStyle/>
          <a:p>
            <a:fld id="{08FCD51D-059B-2147-932A-9D4C6FF30A8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Заголовок и вертикальный текст">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8FCD51D-059B-2147-932A-9D4C6FF30A8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Вертикальный заголовок и текст">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8FCD51D-059B-2147-932A-9D4C6FF30A8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25" name="Дата 24"/>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19" name="Нижний колонтитул 18"/>
          <p:cNvSpPr>
            <a:spLocks noGrp="1"/>
          </p:cNvSpPr>
          <p:nvPr>
            <p:ph type="ftr" sz="quarter" idx="11"/>
          </p:nvPr>
        </p:nvSpPr>
        <p:spPr>
          <a:xfrm>
            <a:off x="4775200" y="76201"/>
            <a:ext cx="3860800" cy="288925"/>
          </a:xfrm>
        </p:spPr>
        <p:txBody>
          <a:bodyPr/>
          <a:lstStyle/>
          <a:p>
            <a:endParaRPr lang="ru-RU"/>
          </a:p>
        </p:txBody>
      </p:sp>
      <p:sp>
        <p:nvSpPr>
          <p:cNvPr id="16" name="Номер слайда 15"/>
          <p:cNvSpPr>
            <a:spLocks noGrp="1"/>
          </p:cNvSpPr>
          <p:nvPr>
            <p:ph type="sldNum" sz="quarter" idx="12"/>
          </p:nvPr>
        </p:nvSpPr>
        <p:spPr>
          <a:xfrm>
            <a:off x="10972800" y="6473952"/>
            <a:ext cx="1011936" cy="246888"/>
          </a:xfrm>
        </p:spPr>
        <p:txBody>
          <a:bodyPr/>
          <a:lstStyle/>
          <a:p>
            <a:fld id="{08FCD51D-059B-2147-932A-9D4C6FF30A8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Дата 18"/>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08FCD51D-059B-2147-932A-9D4C6FF30A81}"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
        <p:nvSpPr>
          <p:cNvPr id="21" name="Дата 20"/>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10" name="Нижний колонтитул 9"/>
          <p:cNvSpPr>
            <a:spLocks noGrp="1"/>
          </p:cNvSpPr>
          <p:nvPr>
            <p:ph type="ftr" sz="quarter" idx="11"/>
          </p:nvPr>
        </p:nvSpPr>
        <p:spPr/>
        <p:txBody>
          <a:bodyPr/>
          <a:lstStyle/>
          <a:p>
            <a:endParaRPr lang="ru-RU"/>
          </a:p>
        </p:txBody>
      </p:sp>
      <p:grpSp>
        <p:nvGrpSpPr>
          <p:cNvPr id="9" name="Группа 8"/>
          <p:cNvGrpSpPr/>
          <p:nvPr userDrawn="1"/>
        </p:nvGrpSpPr>
        <p:grpSpPr>
          <a:xfrm rot="-5400000">
            <a:off x="10772775" y="5438775"/>
            <a:ext cx="1901825" cy="936625"/>
            <a:chOff x="7380312" y="5921375"/>
            <a:chExt cx="1901825" cy="936625"/>
          </a:xfrm>
        </p:grpSpPr>
        <p:sp>
          <p:nvSpPr>
            <p:cNvPr id="11" name="Прямоугольник 10"/>
            <p:cNvSpPr/>
            <p:nvPr/>
          </p:nvSpPr>
          <p:spPr>
            <a:xfrm>
              <a:off x="9144025" y="6686550"/>
              <a:ext cx="138112" cy="138113"/>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12" name="Прямоугольник 11"/>
            <p:cNvSpPr/>
            <p:nvPr/>
          </p:nvSpPr>
          <p:spPr>
            <a:xfrm>
              <a:off x="7380312" y="5921375"/>
              <a:ext cx="936625" cy="936625"/>
            </a:xfrm>
            <a:prstGeom prst="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15" name="Прямоугольник 14"/>
            <p:cNvSpPr/>
            <p:nvPr/>
          </p:nvSpPr>
          <p:spPr>
            <a:xfrm>
              <a:off x="8135962" y="5921375"/>
              <a:ext cx="593725" cy="593725"/>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16" name="Прямоугольник 15"/>
            <p:cNvSpPr/>
            <p:nvPr/>
          </p:nvSpPr>
          <p:spPr>
            <a:xfrm>
              <a:off x="8639200" y="6326188"/>
              <a:ext cx="412750" cy="41116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grpSp>
      <p:grpSp>
        <p:nvGrpSpPr>
          <p:cNvPr id="17" name="Группа 16"/>
          <p:cNvGrpSpPr/>
          <p:nvPr userDrawn="1"/>
        </p:nvGrpSpPr>
        <p:grpSpPr>
          <a:xfrm rot="5400000">
            <a:off x="-482600" y="482600"/>
            <a:ext cx="1901825" cy="936625"/>
            <a:chOff x="7380312" y="5921375"/>
            <a:chExt cx="1901825" cy="936625"/>
          </a:xfrm>
        </p:grpSpPr>
        <p:sp>
          <p:nvSpPr>
            <p:cNvPr id="18" name="Прямоугольник 17"/>
            <p:cNvSpPr/>
            <p:nvPr/>
          </p:nvSpPr>
          <p:spPr>
            <a:xfrm>
              <a:off x="9144025" y="6686550"/>
              <a:ext cx="138112" cy="138113"/>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19" name="Прямоугольник 18"/>
            <p:cNvSpPr/>
            <p:nvPr/>
          </p:nvSpPr>
          <p:spPr>
            <a:xfrm>
              <a:off x="7380312" y="5921375"/>
              <a:ext cx="936625" cy="936625"/>
            </a:xfrm>
            <a:prstGeom prst="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22" name="Прямоугольник 21"/>
            <p:cNvSpPr/>
            <p:nvPr/>
          </p:nvSpPr>
          <p:spPr>
            <a:xfrm>
              <a:off x="8135962" y="5921375"/>
              <a:ext cx="593725" cy="593725"/>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23" name="Прямоугольник 22"/>
            <p:cNvSpPr/>
            <p:nvPr/>
          </p:nvSpPr>
          <p:spPr>
            <a:xfrm>
              <a:off x="8639200" y="6326188"/>
              <a:ext cx="412750" cy="41116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Сравнение">
    <p:spTree>
      <p:nvGrpSpPr>
        <p:cNvPr id="1" name=""/>
        <p:cNvGrpSpPr/>
        <p:nvPr/>
      </p:nvGrpSpPr>
      <p:grpSpPr>
        <a:xfrm>
          <a:off x="0" y="0"/>
          <a:ext cx="0" cy="0"/>
          <a:chOff x="0" y="0"/>
          <a:chExt cx="0" cy="0"/>
        </a:xfrm>
      </p:grpSpPr>
      <p:sp>
        <p:nvSpPr>
          <p:cNvPr id="10" name="Дата 9"/>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10972800" y="6477000"/>
            <a:ext cx="1016000" cy="246888"/>
          </a:xfrm>
        </p:spPr>
        <p:txBody>
          <a:bodyPr/>
          <a:lstStyle/>
          <a:p>
            <a:fld id="{08FCD51D-059B-2147-932A-9D4C6FF30A81}" type="slidenum">
              <a:rPr lang="ru-RU" smtClean="0"/>
              <a:pPr/>
              <a:t>‹#›</a:t>
            </a:fld>
            <a:endParaRPr lang="ru-RU"/>
          </a:p>
        </p:txBody>
      </p:sp>
      <p:sp>
        <p:nvSpPr>
          <p:cNvPr id="11" name="Прямая соединительная линия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sp>
        <p:nvSpPr>
          <p:cNvPr id="12" name="Дата 11"/>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8FCD51D-059B-2147-932A-9D4C6FF30A8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8FCD51D-059B-2147-932A-9D4C6FF30A8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Дата 24"/>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8FCD51D-059B-2147-932A-9D4C6FF30A8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Рисунок с подписью">
    <p:spTree>
      <p:nvGrpSpPr>
        <p:cNvPr id="1" name=""/>
        <p:cNvGrpSpPr/>
        <p:nvPr/>
      </p:nvGrpSpPr>
      <p:grpSpPr>
        <a:xfrm>
          <a:off x="0" y="0"/>
          <a:ext cx="0" cy="0"/>
          <a:chOff x="0" y="0"/>
          <a:chExt cx="0" cy="0"/>
        </a:xfrm>
      </p:grpSpPr>
      <p:sp>
        <p:nvSpPr>
          <p:cNvPr id="7" name="Дата 6"/>
          <p:cNvSpPr>
            <a:spLocks noGrp="1"/>
          </p:cNvSpPr>
          <p:nvPr>
            <p:ph type="dt" sz="half" idx="10"/>
          </p:nvPr>
        </p:nvSpPr>
        <p:spPr/>
        <p:txBody>
          <a:bodyPr/>
          <a:lstStyle/>
          <a:p>
            <a:fld id="{905C7C29-1F75-3749-9778-0E90C09842F8}" type="datetimeFigureOut">
              <a:rPr lang="ru-RU" smtClean="0"/>
              <a:pPr/>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08FCD51D-059B-2147-932A-9D4C6FF30A8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97675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Дата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905C7C29-1F75-3749-9778-0E90C09842F8}" type="datetimeFigureOut">
              <a:rPr lang="ru-RU" smtClean="0"/>
              <a:pPr/>
              <a:t>07.12.2017</a:t>
            </a:fld>
            <a:endParaRPr lang="ru-RU"/>
          </a:p>
        </p:txBody>
      </p:sp>
      <p:sp>
        <p:nvSpPr>
          <p:cNvPr id="28" name="Нижний колонтитул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8FCD51D-059B-2147-932A-9D4C6FF30A81}" type="slidenum">
              <a:rPr lang="ru-RU" smtClean="0"/>
              <a:pPr/>
              <a:t>‹#›</a:t>
            </a:fld>
            <a:endParaRPr lang="ru-RU"/>
          </a:p>
        </p:txBody>
      </p:sp>
      <p:sp>
        <p:nvSpPr>
          <p:cNvPr id="9" name="Прямая соединительная линия 8"/>
          <p:cNvSpPr>
            <a:spLocks noChangeShapeType="1"/>
          </p:cNvSpPr>
          <p:nvPr/>
        </p:nvSpPr>
        <p:spPr bwMode="auto">
          <a:xfrm>
            <a:off x="685800" y="96851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685800" y="96736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nvGrpSpPr>
          <p:cNvPr id="24" name="Группа 23"/>
          <p:cNvGrpSpPr/>
          <p:nvPr userDrawn="1"/>
        </p:nvGrpSpPr>
        <p:grpSpPr>
          <a:xfrm rot="-5400000">
            <a:off x="10772775" y="5438775"/>
            <a:ext cx="1901825" cy="936625"/>
            <a:chOff x="7380312" y="5921375"/>
            <a:chExt cx="1901825" cy="936625"/>
          </a:xfrm>
        </p:grpSpPr>
        <p:sp>
          <p:nvSpPr>
            <p:cNvPr id="25" name="Прямоугольник 24"/>
            <p:cNvSpPr/>
            <p:nvPr/>
          </p:nvSpPr>
          <p:spPr>
            <a:xfrm>
              <a:off x="9144025" y="6686550"/>
              <a:ext cx="138112" cy="138113"/>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26" name="Прямоугольник 25"/>
            <p:cNvSpPr/>
            <p:nvPr/>
          </p:nvSpPr>
          <p:spPr>
            <a:xfrm>
              <a:off x="7380312" y="5921375"/>
              <a:ext cx="936625" cy="936625"/>
            </a:xfrm>
            <a:prstGeom prst="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27" name="Прямоугольник 26"/>
            <p:cNvSpPr/>
            <p:nvPr/>
          </p:nvSpPr>
          <p:spPr>
            <a:xfrm>
              <a:off x="8135962" y="5921375"/>
              <a:ext cx="593725" cy="593725"/>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29" name="Прямоугольник 28"/>
            <p:cNvSpPr/>
            <p:nvPr/>
          </p:nvSpPr>
          <p:spPr>
            <a:xfrm>
              <a:off x="8639200" y="6326188"/>
              <a:ext cx="412750" cy="41116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grpSp>
      <p:grpSp>
        <p:nvGrpSpPr>
          <p:cNvPr id="30" name="Группа 29"/>
          <p:cNvGrpSpPr/>
          <p:nvPr userDrawn="1"/>
        </p:nvGrpSpPr>
        <p:grpSpPr>
          <a:xfrm rot="5400000">
            <a:off x="-482600" y="482600"/>
            <a:ext cx="1901825" cy="936625"/>
            <a:chOff x="7380312" y="5921375"/>
            <a:chExt cx="1901825" cy="936625"/>
          </a:xfrm>
        </p:grpSpPr>
        <p:sp>
          <p:nvSpPr>
            <p:cNvPr id="31" name="Прямоугольник 30"/>
            <p:cNvSpPr/>
            <p:nvPr/>
          </p:nvSpPr>
          <p:spPr>
            <a:xfrm>
              <a:off x="9144025" y="6686550"/>
              <a:ext cx="138112" cy="138113"/>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32" name="Прямоугольник 31"/>
            <p:cNvSpPr/>
            <p:nvPr/>
          </p:nvSpPr>
          <p:spPr>
            <a:xfrm>
              <a:off x="7380312" y="5921375"/>
              <a:ext cx="936625" cy="936625"/>
            </a:xfrm>
            <a:prstGeom prst="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33" name="Прямоугольник 32"/>
            <p:cNvSpPr/>
            <p:nvPr/>
          </p:nvSpPr>
          <p:spPr>
            <a:xfrm>
              <a:off x="8135962" y="5921375"/>
              <a:ext cx="593725" cy="593725"/>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sp>
          <p:nvSpPr>
            <p:cNvPr id="34" name="Прямоугольник 33"/>
            <p:cNvSpPr/>
            <p:nvPr/>
          </p:nvSpPr>
          <p:spPr>
            <a:xfrm>
              <a:off x="8639200" y="6326188"/>
              <a:ext cx="412750" cy="41116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ru-RU">
                <a:effectLst>
                  <a:glow rad="139700">
                    <a:schemeClr val="accent1">
                      <a:satMod val="175000"/>
                      <a:alpha val="40000"/>
                    </a:schemeClr>
                  </a:glow>
                </a:effectLst>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rgbClr val="7030A0"/>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methodological_terms.academic.ru/1025/%D0%9D%D0%90%D0%92%D0%AB%D0%9A"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5" name="Picture 9" descr="Z:\коллаж\6.jpg"/>
          <p:cNvPicPr>
            <a:picLocks noChangeAspect="1" noChangeArrowheads="1"/>
          </p:cNvPicPr>
          <p:nvPr/>
        </p:nvPicPr>
        <p:blipFill>
          <a:blip r:embed="rId3" cstate="print"/>
          <a:srcRect/>
          <a:stretch>
            <a:fillRect/>
          </a:stretch>
        </p:blipFill>
        <p:spPr bwMode="auto">
          <a:xfrm>
            <a:off x="5947397" y="1108459"/>
            <a:ext cx="1732929" cy="2320541"/>
          </a:xfrm>
          <a:prstGeom prst="rect">
            <a:avLst/>
          </a:prstGeom>
          <a:noFill/>
          <a:ln>
            <a:noFill/>
          </a:ln>
          <a:effectLst>
            <a:outerShdw blurRad="635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8" descr="Z:\коллаж\5.jpg"/>
          <p:cNvPicPr>
            <a:picLocks noChangeAspect="1" noChangeArrowheads="1"/>
          </p:cNvPicPr>
          <p:nvPr/>
        </p:nvPicPr>
        <p:blipFill>
          <a:blip r:embed="rId4" cstate="print"/>
          <a:srcRect/>
          <a:stretch>
            <a:fillRect/>
          </a:stretch>
        </p:blipFill>
        <p:spPr bwMode="auto">
          <a:xfrm>
            <a:off x="5145880" y="2554299"/>
            <a:ext cx="1731170" cy="2320541"/>
          </a:xfrm>
          <a:prstGeom prst="rect">
            <a:avLst/>
          </a:prstGeom>
          <a:noFill/>
          <a:ln>
            <a:noFill/>
          </a:ln>
          <a:effectLst>
            <a:outerShdw blurRad="635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ctrTitle" idx="4294967295"/>
          </p:nvPr>
        </p:nvSpPr>
        <p:spPr>
          <a:xfrm>
            <a:off x="1165253" y="231663"/>
            <a:ext cx="10446818" cy="77628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oAutofit/>
          </a:bodyPr>
          <a:lstStyle/>
          <a:p>
            <a:pPr algn="ctr">
              <a:defRPr/>
            </a:pPr>
            <a:r>
              <a:rPr lang="ru-RU" altLang="ru-RU" sz="3300" b="1" spc="100" dirty="0">
                <a:solidFill>
                  <a:srgbClr val="7030A0"/>
                </a:solidFill>
              </a:rPr>
              <a:t>Школа молодого учителя и </a:t>
            </a:r>
            <a:r>
              <a:rPr lang="ru-RU" altLang="ru-RU" sz="3300" b="1" spc="100" dirty="0" smtClean="0">
                <a:solidFill>
                  <a:srgbClr val="7030A0"/>
                </a:solidFill>
              </a:rPr>
              <a:t>серия «</a:t>
            </a:r>
            <a:r>
              <a:rPr lang="en-US" altLang="ru-RU" sz="3300" b="1" spc="100" dirty="0">
                <a:solidFill>
                  <a:srgbClr val="7030A0"/>
                </a:solidFill>
              </a:rPr>
              <a:t>How to…</a:t>
            </a:r>
            <a:r>
              <a:rPr lang="ru-RU" altLang="ru-RU" sz="3300" b="1" spc="100" dirty="0">
                <a:solidFill>
                  <a:srgbClr val="7030A0"/>
                </a:solidFill>
              </a:rPr>
              <a:t>»</a:t>
            </a:r>
            <a:r>
              <a:rPr lang="en-US" altLang="ru-RU" sz="3300" b="1" spc="100" dirty="0">
                <a:solidFill>
                  <a:srgbClr val="7030A0"/>
                </a:solidFill>
              </a:rPr>
              <a:t> </a:t>
            </a:r>
            <a:endParaRPr lang="ru-RU" altLang="ru-RU" sz="3300" b="1" spc="100" dirty="0">
              <a:solidFill>
                <a:srgbClr val="7030A0"/>
              </a:solidFill>
            </a:endParaRPr>
          </a:p>
        </p:txBody>
      </p:sp>
      <p:pic>
        <p:nvPicPr>
          <p:cNvPr id="30" name="Picture 4" descr="Z:\коллаж\1.jpg"/>
          <p:cNvPicPr>
            <a:picLocks noChangeAspect="1" noChangeArrowheads="1"/>
          </p:cNvPicPr>
          <p:nvPr/>
        </p:nvPicPr>
        <p:blipFill>
          <a:blip r:embed="rId5" cstate="print"/>
          <a:srcRect/>
          <a:stretch>
            <a:fillRect/>
          </a:stretch>
        </p:blipFill>
        <p:spPr bwMode="auto">
          <a:xfrm>
            <a:off x="9095960" y="1115916"/>
            <a:ext cx="1732614" cy="2313084"/>
          </a:xfrm>
          <a:prstGeom prst="rect">
            <a:avLst/>
          </a:prstGeom>
          <a:noFill/>
          <a:ln>
            <a:noFill/>
          </a:ln>
          <a:effectLst>
            <a:outerShdw blurRad="635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7" descr="Z:\коллаж\4.jpg"/>
          <p:cNvPicPr>
            <a:picLocks noChangeAspect="1" noChangeArrowheads="1"/>
          </p:cNvPicPr>
          <p:nvPr/>
        </p:nvPicPr>
        <p:blipFill>
          <a:blip r:embed="rId6" cstate="print"/>
          <a:srcRect/>
          <a:stretch>
            <a:fillRect/>
          </a:stretch>
        </p:blipFill>
        <p:spPr bwMode="auto">
          <a:xfrm>
            <a:off x="2665771" y="1115916"/>
            <a:ext cx="1830477" cy="2451199"/>
          </a:xfrm>
          <a:prstGeom prst="rect">
            <a:avLst/>
          </a:prstGeom>
          <a:noFill/>
          <a:ln>
            <a:noFill/>
          </a:ln>
          <a:effectLst>
            <a:outerShdw blurRad="635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Z:\коллаж\2.jpg"/>
          <p:cNvPicPr>
            <a:picLocks noChangeAspect="1" noChangeArrowheads="1"/>
          </p:cNvPicPr>
          <p:nvPr/>
        </p:nvPicPr>
        <p:blipFill>
          <a:blip r:embed="rId7" cstate="print"/>
          <a:srcRect/>
          <a:stretch>
            <a:fillRect/>
          </a:stretch>
        </p:blipFill>
        <p:spPr bwMode="auto">
          <a:xfrm>
            <a:off x="8391110" y="2555779"/>
            <a:ext cx="1755482" cy="2313085"/>
          </a:xfrm>
          <a:prstGeom prst="rect">
            <a:avLst/>
          </a:prstGeom>
          <a:noFill/>
          <a:ln>
            <a:noFill/>
          </a:ln>
          <a:effectLst>
            <a:outerShdw blurRad="635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descr="Z:\коллаж\3.jpg"/>
          <p:cNvPicPr>
            <a:picLocks noChangeAspect="1" noChangeArrowheads="1"/>
          </p:cNvPicPr>
          <p:nvPr/>
        </p:nvPicPr>
        <p:blipFill>
          <a:blip r:embed="rId8" cstate="print"/>
          <a:srcRect/>
          <a:stretch>
            <a:fillRect/>
          </a:stretch>
        </p:blipFill>
        <p:spPr bwMode="auto">
          <a:xfrm>
            <a:off x="7471947" y="4132647"/>
            <a:ext cx="1736134" cy="2328916"/>
          </a:xfrm>
          <a:prstGeom prst="rect">
            <a:avLst/>
          </a:prstGeom>
          <a:noFill/>
          <a:ln>
            <a:noFill/>
          </a:ln>
          <a:effectLst>
            <a:outerShdw blurRad="635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10" descr="Z:\коллаж\7.jpg"/>
          <p:cNvPicPr>
            <a:picLocks noChangeAspect="1" noChangeArrowheads="1"/>
          </p:cNvPicPr>
          <p:nvPr/>
        </p:nvPicPr>
        <p:blipFill>
          <a:blip r:embed="rId9" cstate="print"/>
          <a:srcRect/>
          <a:stretch>
            <a:fillRect/>
          </a:stretch>
        </p:blipFill>
        <p:spPr bwMode="auto">
          <a:xfrm>
            <a:off x="1677318" y="2554299"/>
            <a:ext cx="1836069" cy="2458655"/>
          </a:xfrm>
          <a:prstGeom prst="rect">
            <a:avLst/>
          </a:prstGeom>
          <a:noFill/>
          <a:ln>
            <a:noFill/>
          </a:ln>
          <a:effectLst>
            <a:outerShdw blurRad="635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1" descr="Z:\коллаж\8.jpg"/>
          <p:cNvPicPr>
            <a:picLocks noChangeAspect="1" noChangeArrowheads="1"/>
          </p:cNvPicPr>
          <p:nvPr/>
        </p:nvPicPr>
        <p:blipFill>
          <a:blip r:embed="rId10" cstate="print"/>
          <a:srcRect/>
          <a:stretch>
            <a:fillRect/>
          </a:stretch>
        </p:blipFill>
        <p:spPr bwMode="auto">
          <a:xfrm>
            <a:off x="936625" y="3994534"/>
            <a:ext cx="1836069" cy="2458655"/>
          </a:xfrm>
          <a:prstGeom prst="rect">
            <a:avLst/>
          </a:prstGeom>
          <a:noFill/>
          <a:ln>
            <a:noFill/>
          </a:ln>
          <a:effectLst>
            <a:outerShdw blurRad="635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2" descr="Z:\коллаж\9.jpg"/>
          <p:cNvPicPr>
            <a:picLocks noChangeAspect="1" noChangeArrowheads="1"/>
          </p:cNvPicPr>
          <p:nvPr/>
        </p:nvPicPr>
        <p:blipFill>
          <a:blip r:embed="rId11" cstate="print"/>
          <a:srcRect/>
          <a:stretch>
            <a:fillRect/>
          </a:stretch>
        </p:blipFill>
        <p:spPr bwMode="auto">
          <a:xfrm>
            <a:off x="4185628" y="4132647"/>
            <a:ext cx="1766356" cy="2320542"/>
          </a:xfrm>
          <a:prstGeom prst="rect">
            <a:avLst/>
          </a:prstGeom>
          <a:noFill/>
          <a:ln>
            <a:noFill/>
          </a:ln>
          <a:effectLst>
            <a:outerShdw blurRad="635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9617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026592" y="365126"/>
            <a:ext cx="10896303" cy="838200"/>
          </a:xfrm>
          <a:prstGeom prst="rect">
            <a:avLst/>
          </a:prstGeom>
        </p:spPr>
        <p:txBody>
          <a:bodyPr>
            <a:normAutofit/>
          </a:bodyPr>
          <a:lstStyle/>
          <a:p>
            <a:r>
              <a:rPr lang="en-US" cap="none" dirty="0" smtClean="0"/>
              <a:t>Dealing with grammar: three dimensional framework</a:t>
            </a:r>
            <a:endParaRPr lang="ru-RU" cap="none" dirty="0"/>
          </a:p>
        </p:txBody>
      </p:sp>
      <p:sp>
        <p:nvSpPr>
          <p:cNvPr id="3" name="Объект 2"/>
          <p:cNvSpPr>
            <a:spLocks noGrp="1"/>
          </p:cNvSpPr>
          <p:nvPr>
            <p:ph idx="4294967295"/>
          </p:nvPr>
        </p:nvSpPr>
        <p:spPr>
          <a:xfrm>
            <a:off x="996778" y="1554163"/>
            <a:ext cx="10042698" cy="4525963"/>
          </a:xfrm>
          <a:prstGeom prst="rect">
            <a:avLst/>
          </a:prstGeom>
        </p:spPr>
        <p:txBody>
          <a:bodyPr>
            <a:normAutofit/>
          </a:bodyPr>
          <a:lstStyle/>
          <a:p>
            <a:pPr marL="612000" indent="-612000">
              <a:spcBef>
                <a:spcPts val="1200"/>
              </a:spcBef>
              <a:buClr>
                <a:srgbClr val="7030A0"/>
              </a:buClr>
              <a:buFont typeface="Wingdings" pitchFamily="2" charset="2"/>
              <a:buChar char="q"/>
            </a:pPr>
            <a:r>
              <a:rPr lang="en-US" sz="3000" dirty="0" smtClean="0"/>
              <a:t>Grammar is a complex skill and not just a set of rules</a:t>
            </a:r>
          </a:p>
          <a:p>
            <a:pPr marL="612000" indent="-612000">
              <a:spcBef>
                <a:spcPts val="1200"/>
              </a:spcBef>
              <a:buClr>
                <a:srgbClr val="7030A0"/>
              </a:buClr>
              <a:buFont typeface="Wingdings" pitchFamily="2" charset="2"/>
              <a:buChar char="q"/>
            </a:pPr>
            <a:r>
              <a:rPr lang="en-US" sz="3000" dirty="0" smtClean="0"/>
              <a:t>Grammatical structures are learned from the point of view of three following aspects</a:t>
            </a:r>
          </a:p>
          <a:p>
            <a:pPr marL="612000" indent="-612000">
              <a:spcBef>
                <a:spcPts val="1200"/>
              </a:spcBef>
              <a:buClr>
                <a:srgbClr val="7030A0"/>
              </a:buClr>
              <a:buFont typeface="Wingdings" pitchFamily="2" charset="2"/>
              <a:buChar char="q"/>
            </a:pPr>
            <a:r>
              <a:rPr lang="en-US" sz="3000" dirty="0" err="1" smtClean="0"/>
              <a:t>Morphosyntactic</a:t>
            </a:r>
            <a:r>
              <a:rPr lang="en-US" sz="3000" dirty="0" smtClean="0"/>
              <a:t> (form, structure),</a:t>
            </a:r>
          </a:p>
          <a:p>
            <a:pPr marL="612000" indent="-612000">
              <a:spcBef>
                <a:spcPts val="1200"/>
              </a:spcBef>
              <a:buClr>
                <a:srgbClr val="7030A0"/>
              </a:buClr>
              <a:buFont typeface="Wingdings" pitchFamily="2" charset="2"/>
              <a:buChar char="q"/>
            </a:pPr>
            <a:r>
              <a:rPr lang="en-US" sz="3000" dirty="0" smtClean="0"/>
              <a:t>Semantic  (lexical, grammatical meaning)</a:t>
            </a:r>
          </a:p>
          <a:p>
            <a:pPr marL="612000" indent="-612000">
              <a:spcBef>
                <a:spcPts val="1200"/>
              </a:spcBef>
              <a:buClr>
                <a:srgbClr val="7030A0"/>
              </a:buClr>
              <a:buFont typeface="Wingdings" pitchFamily="2" charset="2"/>
              <a:buChar char="q"/>
            </a:pPr>
            <a:r>
              <a:rPr lang="en-US" sz="3000" dirty="0" smtClean="0"/>
              <a:t>Pragmatic (linguistic discourse context)</a:t>
            </a:r>
            <a:endParaRPr lang="ru-RU" sz="3000" dirty="0"/>
          </a:p>
        </p:txBody>
      </p:sp>
    </p:spTree>
    <p:extLst>
      <p:ext uri="{BB962C8B-B14F-4D97-AF65-F5344CB8AC3E}">
        <p14:creationId xmlns:p14="http://schemas.microsoft.com/office/powerpoint/2010/main" val="1772594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619125"/>
            <a:ext cx="10685982" cy="838200"/>
          </a:xfrm>
          <a:prstGeom prst="rect">
            <a:avLst/>
          </a:prstGeom>
        </p:spPr>
        <p:txBody>
          <a:bodyPr>
            <a:noAutofit/>
          </a:bodyPr>
          <a:lstStyle/>
          <a:p>
            <a:r>
              <a:rPr lang="en-US" spc="100" dirty="0" smtClean="0"/>
              <a:t>Teacher: Important points and tools</a:t>
            </a:r>
            <a:br>
              <a:rPr lang="en-US" spc="100" dirty="0" smtClean="0"/>
            </a:br>
            <a:endParaRPr lang="ru-RU" spc="100" dirty="0"/>
          </a:p>
        </p:txBody>
      </p:sp>
      <p:sp>
        <p:nvSpPr>
          <p:cNvPr id="3" name="Объект 2"/>
          <p:cNvSpPr>
            <a:spLocks noGrp="1"/>
          </p:cNvSpPr>
          <p:nvPr>
            <p:ph idx="4294967295"/>
          </p:nvPr>
        </p:nvSpPr>
        <p:spPr>
          <a:xfrm>
            <a:off x="1302818" y="1554163"/>
            <a:ext cx="10512721" cy="4525963"/>
          </a:xfrm>
          <a:prstGeom prst="rect">
            <a:avLst/>
          </a:prstGeom>
        </p:spPr>
        <p:txBody>
          <a:bodyPr>
            <a:normAutofit/>
          </a:bodyPr>
          <a:lstStyle/>
          <a:p>
            <a:pPr marL="612000" indent="-612000">
              <a:buClr>
                <a:srgbClr val="7030A0"/>
              </a:buClr>
              <a:buFont typeface="Wingdings" pitchFamily="2" charset="2"/>
              <a:buChar char="q"/>
            </a:pPr>
            <a:r>
              <a:rPr lang="en-US" sz="3600" dirty="0" smtClean="0"/>
              <a:t>Assessing the challenge</a:t>
            </a:r>
          </a:p>
          <a:p>
            <a:pPr marL="612000" indent="-612000">
              <a:spcBef>
                <a:spcPts val="1200"/>
              </a:spcBef>
              <a:buClr>
                <a:srgbClr val="7030A0"/>
              </a:buClr>
              <a:buFont typeface="Wingdings" pitchFamily="2" charset="2"/>
              <a:buChar char="q"/>
            </a:pPr>
            <a:r>
              <a:rPr lang="en-US" sz="3600" dirty="0" smtClean="0"/>
              <a:t>Teaching patterns and identifying the inner logics of the language</a:t>
            </a:r>
          </a:p>
          <a:p>
            <a:pPr marL="612000" indent="-612000">
              <a:spcBef>
                <a:spcPts val="1200"/>
              </a:spcBef>
              <a:buClr>
                <a:srgbClr val="7030A0"/>
              </a:buClr>
              <a:buFont typeface="Wingdings" pitchFamily="2" charset="2"/>
              <a:buChar char="q"/>
            </a:pPr>
            <a:r>
              <a:rPr lang="en-US" sz="3600" dirty="0" smtClean="0"/>
              <a:t>Giving appropriate feedback</a:t>
            </a:r>
          </a:p>
          <a:p>
            <a:pPr marL="612000" indent="-612000">
              <a:spcBef>
                <a:spcPts val="1200"/>
              </a:spcBef>
              <a:buClr>
                <a:srgbClr val="7030A0"/>
              </a:buClr>
              <a:buFont typeface="Wingdings" pitchFamily="2" charset="2"/>
              <a:buChar char="q"/>
            </a:pPr>
            <a:r>
              <a:rPr lang="en-US" sz="3600" dirty="0" smtClean="0"/>
              <a:t>Self-assessment and self-education</a:t>
            </a:r>
          </a:p>
          <a:p>
            <a:endParaRPr lang="en-US" sz="3600" dirty="0" smtClean="0"/>
          </a:p>
          <a:p>
            <a:endParaRPr lang="en-US" sz="3600" dirty="0" smtClean="0"/>
          </a:p>
          <a:p>
            <a:endParaRPr lang="ru-RU" sz="3600" dirty="0"/>
          </a:p>
        </p:txBody>
      </p:sp>
    </p:spTree>
    <p:extLst>
      <p:ext uri="{BB962C8B-B14F-4D97-AF65-F5344CB8AC3E}">
        <p14:creationId xmlns:p14="http://schemas.microsoft.com/office/powerpoint/2010/main" val="15883345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383956" y="1293339"/>
            <a:ext cx="10272585" cy="5750011"/>
          </a:xfrm>
          <a:prstGeom prst="rect">
            <a:avLst/>
          </a:prstGeom>
        </p:spPr>
        <p:txBody>
          <a:bodyPr>
            <a:normAutofit fontScale="55000" lnSpcReduction="20000"/>
          </a:bodyPr>
          <a:lstStyle/>
          <a:p>
            <a:pPr marL="468000" indent="-468000">
              <a:lnSpc>
                <a:spcPct val="120000"/>
              </a:lnSpc>
              <a:spcBef>
                <a:spcPts val="0"/>
              </a:spcBef>
              <a:buClr>
                <a:srgbClr val="7030A0"/>
              </a:buClr>
              <a:buSzPct val="100000"/>
              <a:buNone/>
            </a:pPr>
            <a:r>
              <a:rPr lang="en-US" sz="3800" b="1" dirty="0" smtClean="0"/>
              <a:t>Input</a:t>
            </a:r>
            <a:endParaRPr lang="en-US" sz="3800" b="1" dirty="0"/>
          </a:p>
          <a:p>
            <a:pPr marL="468000" indent="-468000">
              <a:lnSpc>
                <a:spcPct val="120000"/>
              </a:lnSpc>
              <a:spcBef>
                <a:spcPts val="600"/>
              </a:spcBef>
              <a:buClr>
                <a:srgbClr val="7030A0"/>
              </a:buClr>
              <a:buSzPct val="100000"/>
              <a:buFont typeface="Wingdings" pitchFamily="2" charset="2"/>
              <a:buChar char="q"/>
            </a:pPr>
            <a:r>
              <a:rPr lang="en-US" sz="3800" dirty="0"/>
              <a:t>Input flooding tasks (</a:t>
            </a:r>
            <a:r>
              <a:rPr lang="en-US" sz="3800" i="1" dirty="0" err="1"/>
              <a:t>Sharwood</a:t>
            </a:r>
            <a:r>
              <a:rPr lang="en-US" sz="3800" i="1" dirty="0"/>
              <a:t> Smith</a:t>
            </a:r>
            <a:r>
              <a:rPr lang="en-US" sz="3800" dirty="0"/>
              <a:t>) selecting the texts where the </a:t>
            </a:r>
            <a:r>
              <a:rPr lang="en-US" sz="3800" dirty="0" smtClean="0"/>
              <a:t>structure</a:t>
            </a:r>
            <a:r>
              <a:rPr lang="ru-RU" sz="3800" dirty="0" smtClean="0"/>
              <a:t/>
            </a:r>
            <a:br>
              <a:rPr lang="ru-RU" sz="3800" dirty="0" smtClean="0"/>
            </a:br>
            <a:r>
              <a:rPr lang="en-US" sz="3800" dirty="0" smtClean="0"/>
              <a:t>is</a:t>
            </a:r>
            <a:r>
              <a:rPr lang="ru-RU" sz="3800" dirty="0" smtClean="0"/>
              <a:t> </a:t>
            </a:r>
            <a:r>
              <a:rPr lang="en-US" sz="3800" dirty="0" smtClean="0"/>
              <a:t>frequent </a:t>
            </a:r>
            <a:r>
              <a:rPr lang="en-US" sz="3800" dirty="0"/>
              <a:t>and  highlighting the structure </a:t>
            </a:r>
          </a:p>
          <a:p>
            <a:pPr marL="468000" indent="-468000">
              <a:lnSpc>
                <a:spcPct val="120000"/>
              </a:lnSpc>
              <a:spcBef>
                <a:spcPts val="600"/>
              </a:spcBef>
              <a:buClr>
                <a:srgbClr val="7030A0"/>
              </a:buClr>
              <a:buSzPct val="100000"/>
              <a:buFont typeface="Wingdings" pitchFamily="2" charset="2"/>
              <a:buChar char="q"/>
            </a:pPr>
            <a:r>
              <a:rPr lang="en-US" sz="3800" dirty="0"/>
              <a:t>Consciousness raising tasks  (indirect method) letting the students figure out rules and make generalizations based on examples. Although detailed instruction with explicit feedback may be the best response to  students’ problems. (</a:t>
            </a:r>
            <a:r>
              <a:rPr lang="en-US" sz="3800" i="1" dirty="0"/>
              <a:t>Carroll and Swain)</a:t>
            </a:r>
          </a:p>
          <a:p>
            <a:pPr marL="468000" indent="-468000">
              <a:lnSpc>
                <a:spcPct val="120000"/>
              </a:lnSpc>
              <a:spcBef>
                <a:spcPts val="600"/>
              </a:spcBef>
              <a:buClr>
                <a:srgbClr val="7030A0"/>
              </a:buClr>
              <a:buSzPct val="100000"/>
              <a:buFont typeface="Wingdings" pitchFamily="2" charset="2"/>
              <a:buChar char="q"/>
            </a:pPr>
            <a:r>
              <a:rPr lang="en-US" sz="3800" dirty="0"/>
              <a:t>The garden path tasks and explanations (</a:t>
            </a:r>
            <a:r>
              <a:rPr lang="en-US" sz="3800" i="1" dirty="0" err="1"/>
              <a:t>Tomasello</a:t>
            </a:r>
            <a:r>
              <a:rPr lang="en-US" sz="3800" i="1" dirty="0"/>
              <a:t> and Herron</a:t>
            </a:r>
            <a:r>
              <a:rPr lang="en-US" sz="3800" i="1" dirty="0" smtClean="0"/>
              <a:t>). </a:t>
            </a:r>
            <a:r>
              <a:rPr lang="en-US" sz="3800" dirty="0"/>
              <a:t>Giving explanations </a:t>
            </a:r>
            <a:r>
              <a:rPr lang="en-US" sz="3800" dirty="0" smtClean="0"/>
              <a:t>in </a:t>
            </a:r>
            <a:r>
              <a:rPr lang="en-US" sz="3800" dirty="0"/>
              <a:t>small portions  to suit the purpose .</a:t>
            </a:r>
          </a:p>
          <a:p>
            <a:pPr marL="468000" indent="-468000">
              <a:lnSpc>
                <a:spcPct val="120000"/>
              </a:lnSpc>
              <a:spcBef>
                <a:spcPts val="600"/>
              </a:spcBef>
              <a:buClr>
                <a:srgbClr val="7030A0"/>
              </a:buClr>
              <a:buSzPct val="100000"/>
              <a:buFont typeface="Wingdings" pitchFamily="2" charset="2"/>
              <a:buChar char="q"/>
            </a:pPr>
            <a:r>
              <a:rPr lang="en-US" sz="3800" dirty="0"/>
              <a:t>Input processing (</a:t>
            </a:r>
            <a:r>
              <a:rPr lang="en-US" sz="3800" i="1" dirty="0"/>
              <a:t>Van Patten</a:t>
            </a:r>
            <a:r>
              <a:rPr lang="en-US" sz="3800" dirty="0"/>
              <a:t>) Engage student’s in meaningfully using structures.</a:t>
            </a:r>
          </a:p>
          <a:p>
            <a:pPr marL="468000" indent="-468000">
              <a:lnSpc>
                <a:spcPct val="120000"/>
              </a:lnSpc>
              <a:spcBef>
                <a:spcPts val="1200"/>
              </a:spcBef>
              <a:buClr>
                <a:srgbClr val="7030A0"/>
              </a:buClr>
              <a:buSzPct val="100000"/>
              <a:buNone/>
            </a:pPr>
            <a:r>
              <a:rPr lang="en-US" sz="3800" b="1" dirty="0"/>
              <a:t>Output </a:t>
            </a:r>
            <a:r>
              <a:rPr lang="en-US" sz="3800" b="1" dirty="0" smtClean="0"/>
              <a:t>production</a:t>
            </a:r>
            <a:endParaRPr lang="en-US" sz="3800" b="1" dirty="0"/>
          </a:p>
          <a:p>
            <a:pPr marL="468000" indent="-468000">
              <a:lnSpc>
                <a:spcPct val="120000"/>
              </a:lnSpc>
              <a:spcBef>
                <a:spcPts val="600"/>
              </a:spcBef>
              <a:buClr>
                <a:srgbClr val="7030A0"/>
              </a:buClr>
              <a:buSzPct val="100000"/>
              <a:buFont typeface="Wingdings" pitchFamily="2" charset="2"/>
              <a:buChar char="q"/>
            </a:pPr>
            <a:r>
              <a:rPr lang="en-US" sz="3800" dirty="0"/>
              <a:t>Game</a:t>
            </a:r>
          </a:p>
          <a:p>
            <a:pPr marL="468000" indent="-468000">
              <a:lnSpc>
                <a:spcPct val="120000"/>
              </a:lnSpc>
              <a:spcBef>
                <a:spcPts val="600"/>
              </a:spcBef>
              <a:buClr>
                <a:srgbClr val="7030A0"/>
              </a:buClr>
              <a:buSzPct val="100000"/>
              <a:buFont typeface="Wingdings" pitchFamily="2" charset="2"/>
              <a:buChar char="q"/>
            </a:pPr>
            <a:r>
              <a:rPr lang="en-US" sz="3800" dirty="0"/>
              <a:t>Collaborative dialogue (</a:t>
            </a:r>
            <a:r>
              <a:rPr lang="en-US" sz="3800" i="1" dirty="0"/>
              <a:t>Donato</a:t>
            </a:r>
            <a:r>
              <a:rPr lang="en-US" sz="3800" dirty="0"/>
              <a:t>)</a:t>
            </a:r>
          </a:p>
          <a:p>
            <a:pPr marL="468000" indent="-468000">
              <a:lnSpc>
                <a:spcPct val="120000"/>
              </a:lnSpc>
              <a:spcBef>
                <a:spcPts val="600"/>
              </a:spcBef>
              <a:buClr>
                <a:srgbClr val="7030A0"/>
              </a:buClr>
              <a:buSzPct val="100000"/>
              <a:buFont typeface="Wingdings" pitchFamily="2" charset="2"/>
              <a:buChar char="q"/>
            </a:pPr>
            <a:r>
              <a:rPr lang="en-US" sz="3800" dirty="0"/>
              <a:t>Role play</a:t>
            </a:r>
          </a:p>
          <a:p>
            <a:endParaRPr lang="ru-RU" dirty="0"/>
          </a:p>
        </p:txBody>
      </p:sp>
      <p:sp>
        <p:nvSpPr>
          <p:cNvPr id="5" name="Заголовок 1"/>
          <p:cNvSpPr>
            <a:spLocks noGrp="1"/>
          </p:cNvSpPr>
          <p:nvPr>
            <p:ph type="title" idx="4294967295"/>
          </p:nvPr>
        </p:nvSpPr>
        <p:spPr>
          <a:xfrm>
            <a:off x="1302818" y="619125"/>
            <a:ext cx="10685982" cy="838200"/>
          </a:xfrm>
          <a:prstGeom prst="rect">
            <a:avLst/>
          </a:prstGeom>
        </p:spPr>
        <p:txBody>
          <a:bodyPr>
            <a:noAutofit/>
          </a:bodyPr>
          <a:lstStyle/>
          <a:p>
            <a:r>
              <a:rPr lang="en-US" b="1" spc="100" dirty="0" smtClean="0"/>
              <a:t>Types of exercises</a:t>
            </a:r>
            <a:r>
              <a:rPr lang="en-US" spc="100" dirty="0" smtClean="0"/>
              <a:t/>
            </a:r>
            <a:br>
              <a:rPr lang="en-US" spc="100" dirty="0" smtClean="0"/>
            </a:br>
            <a:endParaRPr lang="ru-RU" spc="100" dirty="0"/>
          </a:p>
        </p:txBody>
      </p:sp>
    </p:spTree>
    <p:extLst>
      <p:ext uri="{BB962C8B-B14F-4D97-AF65-F5344CB8AC3E}">
        <p14:creationId xmlns:p14="http://schemas.microsoft.com/office/powerpoint/2010/main" val="42802096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365126"/>
            <a:ext cx="10685982" cy="838200"/>
          </a:xfrm>
          <a:prstGeom prst="rect">
            <a:avLst/>
          </a:prstGeom>
        </p:spPr>
        <p:txBody>
          <a:bodyPr/>
          <a:lstStyle/>
          <a:p>
            <a:endParaRPr lang="ru-RU" dirty="0"/>
          </a:p>
        </p:txBody>
      </p:sp>
      <p:pic>
        <p:nvPicPr>
          <p:cNvPr id="1026" name="Picture 2" descr="V:\pubs_new\happy_english.ru\Webinar\2017\081217\HEru6_p65.jpg"/>
          <p:cNvPicPr>
            <a:picLocks noChangeAspect="1" noChangeArrowheads="1"/>
          </p:cNvPicPr>
          <p:nvPr/>
        </p:nvPicPr>
        <p:blipFill>
          <a:blip r:embed="rId2"/>
          <a:srcRect/>
          <a:stretch>
            <a:fillRect/>
          </a:stretch>
        </p:blipFill>
        <p:spPr bwMode="auto">
          <a:xfrm>
            <a:off x="1137079" y="2997"/>
            <a:ext cx="5165498" cy="6855003"/>
          </a:xfrm>
          <a:prstGeom prst="rect">
            <a:avLst/>
          </a:prstGeom>
          <a:noFill/>
        </p:spPr>
      </p:pic>
      <p:pic>
        <p:nvPicPr>
          <p:cNvPr id="1027" name="Picture 3" descr="V:\pubs_new\happy_english.ru\Webinar\2017\081217\HEru6_p66.jpg"/>
          <p:cNvPicPr>
            <a:picLocks noChangeAspect="1" noChangeArrowheads="1"/>
          </p:cNvPicPr>
          <p:nvPr/>
        </p:nvPicPr>
        <p:blipFill>
          <a:blip r:embed="rId3"/>
          <a:srcRect/>
          <a:stretch>
            <a:fillRect/>
          </a:stretch>
        </p:blipFill>
        <p:spPr bwMode="auto">
          <a:xfrm>
            <a:off x="6302577" y="2996"/>
            <a:ext cx="5165498" cy="6855003"/>
          </a:xfrm>
          <a:prstGeom prst="rect">
            <a:avLst/>
          </a:prstGeom>
          <a:noFill/>
        </p:spPr>
      </p:pic>
      <p:sp>
        <p:nvSpPr>
          <p:cNvPr id="6" name="Содержимое 5"/>
          <p:cNvSpPr>
            <a:spLocks noGrp="1"/>
          </p:cNvSpPr>
          <p:nvPr>
            <p:ph idx="4294967295"/>
          </p:nvPr>
        </p:nvSpPr>
        <p:spPr>
          <a:xfrm>
            <a:off x="406400" y="1554163"/>
            <a:ext cx="11582400" cy="4525963"/>
          </a:xfrm>
          <a:prstGeom prst="rect">
            <a:avLst/>
          </a:prstGeom>
        </p:spPr>
        <p:txBody>
          <a:bodyPr>
            <a:normAutofit/>
          </a:bodyPr>
          <a:lstStyle/>
          <a:p>
            <a:endParaRPr lang="ru-RU" dirty="0"/>
          </a:p>
        </p:txBody>
      </p:sp>
      <p:pic>
        <p:nvPicPr>
          <p:cNvPr id="3" name="Picture 2" descr="V:\pubs_new\happy_english.ru\Webinar\2017\081217\HEru6SB_cover.jpg"/>
          <p:cNvPicPr>
            <a:picLocks noChangeAspect="1" noChangeArrowheads="1"/>
          </p:cNvPicPr>
          <p:nvPr/>
        </p:nvPicPr>
        <p:blipFill>
          <a:blip r:embed="rId4"/>
          <a:srcRect/>
          <a:stretch>
            <a:fillRect/>
          </a:stretch>
        </p:blipFill>
        <p:spPr bwMode="auto">
          <a:xfrm>
            <a:off x="-1" y="0"/>
            <a:ext cx="1495425" cy="1960807"/>
          </a:xfrm>
          <a:prstGeom prst="rect">
            <a:avLst/>
          </a:prstGeom>
          <a:noFill/>
        </p:spPr>
      </p:pic>
    </p:spTree>
    <p:extLst>
      <p:ext uri="{BB962C8B-B14F-4D97-AF65-F5344CB8AC3E}">
        <p14:creationId xmlns:p14="http://schemas.microsoft.com/office/powerpoint/2010/main" val="630731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365126"/>
            <a:ext cx="10685982" cy="838200"/>
          </a:xfrm>
          <a:prstGeom prst="rect">
            <a:avLst/>
          </a:prstGeom>
        </p:spPr>
        <p:txBody>
          <a:bodyPr/>
          <a:lstStyle/>
          <a:p>
            <a:endParaRPr lang="ru-RU"/>
          </a:p>
        </p:txBody>
      </p:sp>
      <p:sp>
        <p:nvSpPr>
          <p:cNvPr id="4" name="Содержимое 3"/>
          <p:cNvSpPr>
            <a:spLocks noGrp="1"/>
          </p:cNvSpPr>
          <p:nvPr>
            <p:ph idx="4294967295"/>
          </p:nvPr>
        </p:nvSpPr>
        <p:spPr>
          <a:xfrm>
            <a:off x="406400" y="1554163"/>
            <a:ext cx="11582400" cy="4525963"/>
          </a:xfrm>
          <a:prstGeom prst="rect">
            <a:avLst/>
          </a:prstGeom>
        </p:spPr>
        <p:txBody>
          <a:bodyPr>
            <a:normAutofit/>
          </a:bodyPr>
          <a:lstStyle/>
          <a:p>
            <a:endParaRPr lang="ru-RU" dirty="0"/>
          </a:p>
        </p:txBody>
      </p:sp>
      <p:pic>
        <p:nvPicPr>
          <p:cNvPr id="2050" name="Picture 2" descr="V:\pubs_new\happy_english.ru\Webinar\2017\081217\HEru6_p67.jpg"/>
          <p:cNvPicPr>
            <a:picLocks noChangeAspect="1" noChangeArrowheads="1"/>
          </p:cNvPicPr>
          <p:nvPr/>
        </p:nvPicPr>
        <p:blipFill>
          <a:blip r:embed="rId2"/>
          <a:srcRect/>
          <a:stretch>
            <a:fillRect/>
          </a:stretch>
        </p:blipFill>
        <p:spPr bwMode="auto">
          <a:xfrm>
            <a:off x="1116301" y="0"/>
            <a:ext cx="5167757" cy="6858000"/>
          </a:xfrm>
          <a:prstGeom prst="rect">
            <a:avLst/>
          </a:prstGeom>
          <a:noFill/>
        </p:spPr>
      </p:pic>
      <p:pic>
        <p:nvPicPr>
          <p:cNvPr id="2051" name="Picture 3" descr="V:\pubs_new\happy_english.ru\Webinar\2017\081217\HEru6_p68.jpg"/>
          <p:cNvPicPr>
            <a:picLocks noChangeAspect="1" noChangeArrowheads="1"/>
          </p:cNvPicPr>
          <p:nvPr/>
        </p:nvPicPr>
        <p:blipFill>
          <a:blip r:embed="rId3"/>
          <a:srcRect/>
          <a:stretch>
            <a:fillRect/>
          </a:stretch>
        </p:blipFill>
        <p:spPr bwMode="auto">
          <a:xfrm>
            <a:off x="6284058" y="-3733"/>
            <a:ext cx="5192146" cy="6861734"/>
          </a:xfrm>
          <a:prstGeom prst="rect">
            <a:avLst/>
          </a:prstGeom>
          <a:noFill/>
        </p:spPr>
      </p:pic>
      <p:pic>
        <p:nvPicPr>
          <p:cNvPr id="6" name="Picture 2" descr="V:\pubs_new\happy_english.ru\Webinar\2017\081217\HEru6SB_cover.jpg"/>
          <p:cNvPicPr>
            <a:picLocks noChangeAspect="1" noChangeArrowheads="1"/>
          </p:cNvPicPr>
          <p:nvPr/>
        </p:nvPicPr>
        <p:blipFill>
          <a:blip r:embed="rId4"/>
          <a:srcRect/>
          <a:stretch>
            <a:fillRect/>
          </a:stretch>
        </p:blipFill>
        <p:spPr bwMode="auto">
          <a:xfrm>
            <a:off x="-1" y="0"/>
            <a:ext cx="1495425" cy="1960807"/>
          </a:xfrm>
          <a:prstGeom prst="rect">
            <a:avLst/>
          </a:prstGeom>
          <a:noFill/>
        </p:spPr>
      </p:pic>
    </p:spTree>
    <p:extLst>
      <p:ext uri="{BB962C8B-B14F-4D97-AF65-F5344CB8AC3E}">
        <p14:creationId xmlns:p14="http://schemas.microsoft.com/office/powerpoint/2010/main" val="3864621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V:\pubs_new\happy_english.ru\Webinar\2017\081217\HEru6_p69.jpg"/>
          <p:cNvPicPr>
            <a:picLocks noChangeAspect="1" noChangeArrowheads="1"/>
          </p:cNvPicPr>
          <p:nvPr/>
        </p:nvPicPr>
        <p:blipFill>
          <a:blip r:embed="rId2"/>
          <a:srcRect/>
          <a:stretch>
            <a:fillRect/>
          </a:stretch>
        </p:blipFill>
        <p:spPr bwMode="auto">
          <a:xfrm>
            <a:off x="3245022" y="4763"/>
            <a:ext cx="5192146" cy="6890309"/>
          </a:xfrm>
          <a:prstGeom prst="rect">
            <a:avLst/>
          </a:prstGeom>
          <a:noFill/>
        </p:spPr>
      </p:pic>
      <p:sp>
        <p:nvSpPr>
          <p:cNvPr id="5" name="Содержимое 4"/>
          <p:cNvSpPr>
            <a:spLocks noGrp="1"/>
          </p:cNvSpPr>
          <p:nvPr>
            <p:ph idx="4294967295"/>
          </p:nvPr>
        </p:nvSpPr>
        <p:spPr>
          <a:xfrm>
            <a:off x="406400" y="1554163"/>
            <a:ext cx="11582400" cy="4525963"/>
          </a:xfrm>
          <a:prstGeom prst="rect">
            <a:avLst/>
          </a:prstGeom>
        </p:spPr>
        <p:txBody>
          <a:bodyPr>
            <a:normAutofit/>
          </a:bodyPr>
          <a:lstStyle/>
          <a:p>
            <a:endParaRPr lang="ru-RU" dirty="0"/>
          </a:p>
        </p:txBody>
      </p:sp>
      <p:pic>
        <p:nvPicPr>
          <p:cNvPr id="6" name="Picture 2" descr="V:\pubs_new\happy_english.ru\Webinar\2017\081217\HEru6SB_cover.jpg"/>
          <p:cNvPicPr>
            <a:picLocks noChangeAspect="1" noChangeArrowheads="1"/>
          </p:cNvPicPr>
          <p:nvPr/>
        </p:nvPicPr>
        <p:blipFill>
          <a:blip r:embed="rId3"/>
          <a:srcRect/>
          <a:stretch>
            <a:fillRect/>
          </a:stretch>
        </p:blipFill>
        <p:spPr bwMode="auto">
          <a:xfrm>
            <a:off x="-1" y="0"/>
            <a:ext cx="1495425" cy="1960807"/>
          </a:xfrm>
          <a:prstGeom prst="rect">
            <a:avLst/>
          </a:prstGeom>
          <a:noFill/>
        </p:spPr>
      </p:pic>
    </p:spTree>
    <p:extLst>
      <p:ext uri="{BB962C8B-B14F-4D97-AF65-F5344CB8AC3E}">
        <p14:creationId xmlns:p14="http://schemas.microsoft.com/office/powerpoint/2010/main" val="1260919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365126"/>
            <a:ext cx="10685982" cy="838200"/>
          </a:xfrm>
          <a:prstGeom prst="rect">
            <a:avLst/>
          </a:prstGeom>
        </p:spPr>
        <p:txBody>
          <a:bodyPr/>
          <a:lstStyle/>
          <a:p>
            <a:endParaRPr lang="ru-RU"/>
          </a:p>
        </p:txBody>
      </p:sp>
      <p:sp>
        <p:nvSpPr>
          <p:cNvPr id="3" name="Объект 2"/>
          <p:cNvSpPr>
            <a:spLocks noGrp="1"/>
          </p:cNvSpPr>
          <p:nvPr>
            <p:ph idx="4294967295"/>
          </p:nvPr>
        </p:nvSpPr>
        <p:spPr>
          <a:xfrm>
            <a:off x="406400" y="1554163"/>
            <a:ext cx="11582400" cy="4525963"/>
          </a:xfrm>
          <a:prstGeom prst="rect">
            <a:avLst/>
          </a:prstGeom>
        </p:spPr>
        <p:txBody>
          <a:bodyPr>
            <a:normAutofit/>
          </a:bodyPr>
          <a:lstStyle/>
          <a:p>
            <a:endParaRPr lang="ru-RU" dirty="0"/>
          </a:p>
        </p:txBody>
      </p:sp>
      <p:pic>
        <p:nvPicPr>
          <p:cNvPr id="4098" name="Picture 2" descr="V:\pubs_new\happy_english.ru\Webinar\2017\081217\HEru6_p76-77.jpg"/>
          <p:cNvPicPr>
            <a:picLocks noChangeAspect="1" noChangeArrowheads="1"/>
          </p:cNvPicPr>
          <p:nvPr/>
        </p:nvPicPr>
        <p:blipFill>
          <a:blip r:embed="rId2"/>
          <a:srcRect/>
          <a:stretch>
            <a:fillRect/>
          </a:stretch>
        </p:blipFill>
        <p:spPr bwMode="auto">
          <a:xfrm>
            <a:off x="1094817" y="5791"/>
            <a:ext cx="10384292" cy="6890309"/>
          </a:xfrm>
          <a:prstGeom prst="rect">
            <a:avLst/>
          </a:prstGeom>
          <a:noFill/>
        </p:spPr>
      </p:pic>
      <p:pic>
        <p:nvPicPr>
          <p:cNvPr id="5" name="Picture 2" descr="V:\pubs_new\happy_english.ru\Webinar\2017\081217\HEru6SB_cover.jpg"/>
          <p:cNvPicPr>
            <a:picLocks noChangeAspect="1" noChangeArrowheads="1"/>
          </p:cNvPicPr>
          <p:nvPr/>
        </p:nvPicPr>
        <p:blipFill>
          <a:blip r:embed="rId3"/>
          <a:srcRect/>
          <a:stretch>
            <a:fillRect/>
          </a:stretch>
        </p:blipFill>
        <p:spPr bwMode="auto">
          <a:xfrm>
            <a:off x="-1" y="0"/>
            <a:ext cx="1495425" cy="1960807"/>
          </a:xfrm>
          <a:prstGeom prst="rect">
            <a:avLst/>
          </a:prstGeom>
          <a:noFill/>
        </p:spPr>
      </p:pic>
    </p:spTree>
    <p:extLst>
      <p:ext uri="{BB962C8B-B14F-4D97-AF65-F5344CB8AC3E}">
        <p14:creationId xmlns:p14="http://schemas.microsoft.com/office/powerpoint/2010/main" val="3610409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365126"/>
            <a:ext cx="10685982" cy="838200"/>
          </a:xfrm>
          <a:prstGeom prst="rect">
            <a:avLst/>
          </a:prstGeom>
        </p:spPr>
        <p:txBody>
          <a:bodyPr/>
          <a:lstStyle/>
          <a:p>
            <a:r>
              <a:rPr lang="ru-RU" dirty="0" smtClean="0"/>
              <a:t>Конструкция </a:t>
            </a:r>
            <a:r>
              <a:rPr lang="en-US" dirty="0" smtClean="0"/>
              <a:t>used to</a:t>
            </a:r>
            <a:endParaRPr lang="ru-RU" dirty="0"/>
          </a:p>
        </p:txBody>
      </p:sp>
      <p:pic>
        <p:nvPicPr>
          <p:cNvPr id="5122" name="Picture 2" descr="V:\pubs_new\happy_english.ru\Webinar\2017\081217\Heru7SB_p72.jpg"/>
          <p:cNvPicPr>
            <a:picLocks noChangeAspect="1" noChangeArrowheads="1"/>
          </p:cNvPicPr>
          <p:nvPr/>
        </p:nvPicPr>
        <p:blipFill>
          <a:blip r:embed="rId2"/>
          <a:srcRect/>
          <a:stretch>
            <a:fillRect/>
          </a:stretch>
        </p:blipFill>
        <p:spPr bwMode="auto">
          <a:xfrm>
            <a:off x="6274821" y="5791"/>
            <a:ext cx="5192146" cy="6890309"/>
          </a:xfrm>
          <a:prstGeom prst="rect">
            <a:avLst/>
          </a:prstGeom>
          <a:noFill/>
        </p:spPr>
      </p:pic>
      <p:pic>
        <p:nvPicPr>
          <p:cNvPr id="5123" name="Picture 3" descr="V:\pubs_new\happy_english.ru\Webinar\2017\081217\Heru7SB_p71.jpg"/>
          <p:cNvPicPr>
            <a:picLocks noChangeAspect="1" noChangeArrowheads="1"/>
          </p:cNvPicPr>
          <p:nvPr/>
        </p:nvPicPr>
        <p:blipFill>
          <a:blip r:embed="rId3"/>
          <a:srcRect/>
          <a:stretch>
            <a:fillRect/>
          </a:stretch>
        </p:blipFill>
        <p:spPr bwMode="auto">
          <a:xfrm>
            <a:off x="1082675" y="5791"/>
            <a:ext cx="5192146" cy="6890309"/>
          </a:xfrm>
          <a:prstGeom prst="rect">
            <a:avLst/>
          </a:prstGeom>
          <a:noFill/>
        </p:spPr>
      </p:pic>
      <p:sp>
        <p:nvSpPr>
          <p:cNvPr id="6" name="Содержимое 5"/>
          <p:cNvSpPr>
            <a:spLocks noGrp="1"/>
          </p:cNvSpPr>
          <p:nvPr>
            <p:ph idx="4294967295"/>
          </p:nvPr>
        </p:nvSpPr>
        <p:spPr>
          <a:xfrm>
            <a:off x="406400" y="1554163"/>
            <a:ext cx="11582400" cy="4525963"/>
          </a:xfrm>
          <a:prstGeom prst="rect">
            <a:avLst/>
          </a:prstGeom>
        </p:spPr>
        <p:txBody>
          <a:bodyPr>
            <a:normAutofit/>
          </a:bodyPr>
          <a:lstStyle/>
          <a:p>
            <a:endParaRPr lang="ru-RU" dirty="0"/>
          </a:p>
        </p:txBody>
      </p:sp>
      <p:pic>
        <p:nvPicPr>
          <p:cNvPr id="2050" name="Picture 2" descr="V:\pubs_new\happy_english.ru\Webinar\2017\081217\HEru7SB_cover.jpg"/>
          <p:cNvPicPr>
            <a:picLocks noChangeAspect="1" noChangeArrowheads="1"/>
          </p:cNvPicPr>
          <p:nvPr/>
        </p:nvPicPr>
        <p:blipFill>
          <a:blip r:embed="rId4"/>
          <a:srcRect/>
          <a:stretch>
            <a:fillRect/>
          </a:stretch>
        </p:blipFill>
        <p:spPr bwMode="auto">
          <a:xfrm>
            <a:off x="0" y="0"/>
            <a:ext cx="1469136" cy="1926336"/>
          </a:xfrm>
          <a:prstGeom prst="rect">
            <a:avLst/>
          </a:prstGeom>
          <a:noFill/>
        </p:spPr>
      </p:pic>
    </p:spTree>
    <p:extLst>
      <p:ext uri="{BB962C8B-B14F-4D97-AF65-F5344CB8AC3E}">
        <p14:creationId xmlns:p14="http://schemas.microsoft.com/office/powerpoint/2010/main" val="1702910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365126"/>
            <a:ext cx="10685982" cy="838200"/>
          </a:xfrm>
          <a:prstGeom prst="rect">
            <a:avLst/>
          </a:prstGeom>
        </p:spPr>
        <p:txBody>
          <a:bodyPr/>
          <a:lstStyle/>
          <a:p>
            <a:endParaRPr lang="ru-RU"/>
          </a:p>
        </p:txBody>
      </p:sp>
      <p:pic>
        <p:nvPicPr>
          <p:cNvPr id="6146" name="Picture 2" descr="V:\pubs_new\happy_english.ru\Webinar\2017\081217\Heru7SB_p74.jpg"/>
          <p:cNvPicPr>
            <a:picLocks noChangeAspect="1" noChangeArrowheads="1"/>
          </p:cNvPicPr>
          <p:nvPr/>
        </p:nvPicPr>
        <p:blipFill>
          <a:blip r:embed="rId2"/>
          <a:srcRect/>
          <a:stretch>
            <a:fillRect/>
          </a:stretch>
        </p:blipFill>
        <p:spPr bwMode="auto">
          <a:xfrm>
            <a:off x="6261916" y="-3734"/>
            <a:ext cx="5192146" cy="6890309"/>
          </a:xfrm>
          <a:prstGeom prst="rect">
            <a:avLst/>
          </a:prstGeom>
          <a:noFill/>
        </p:spPr>
      </p:pic>
      <p:pic>
        <p:nvPicPr>
          <p:cNvPr id="6147" name="Picture 3" descr="V:\pubs_new\happy_english.ru\Webinar\2017\081217\Heru7SB_p73.jpg"/>
          <p:cNvPicPr>
            <a:picLocks noChangeAspect="1" noChangeArrowheads="1"/>
          </p:cNvPicPr>
          <p:nvPr/>
        </p:nvPicPr>
        <p:blipFill>
          <a:blip r:embed="rId3"/>
          <a:srcRect/>
          <a:stretch>
            <a:fillRect/>
          </a:stretch>
        </p:blipFill>
        <p:spPr bwMode="auto">
          <a:xfrm>
            <a:off x="1069770" y="-3734"/>
            <a:ext cx="5192146" cy="6890309"/>
          </a:xfrm>
          <a:prstGeom prst="rect">
            <a:avLst/>
          </a:prstGeom>
          <a:noFill/>
        </p:spPr>
      </p:pic>
      <p:sp>
        <p:nvSpPr>
          <p:cNvPr id="6" name="Содержимое 5"/>
          <p:cNvSpPr>
            <a:spLocks noGrp="1"/>
          </p:cNvSpPr>
          <p:nvPr>
            <p:ph idx="4294967295"/>
          </p:nvPr>
        </p:nvSpPr>
        <p:spPr>
          <a:xfrm>
            <a:off x="406400" y="1554163"/>
            <a:ext cx="11582400" cy="4525963"/>
          </a:xfrm>
          <a:prstGeom prst="rect">
            <a:avLst/>
          </a:prstGeom>
        </p:spPr>
        <p:txBody>
          <a:bodyPr>
            <a:normAutofit/>
          </a:bodyPr>
          <a:lstStyle/>
          <a:p>
            <a:endParaRPr lang="ru-RU" dirty="0"/>
          </a:p>
        </p:txBody>
      </p:sp>
      <p:pic>
        <p:nvPicPr>
          <p:cNvPr id="7" name="Picture 2" descr="V:\pubs_new\happy_english.ru\Webinar\2017\081217\HEru7SB_cover.jpg"/>
          <p:cNvPicPr>
            <a:picLocks noChangeAspect="1" noChangeArrowheads="1"/>
          </p:cNvPicPr>
          <p:nvPr/>
        </p:nvPicPr>
        <p:blipFill>
          <a:blip r:embed="rId4"/>
          <a:srcRect/>
          <a:stretch>
            <a:fillRect/>
          </a:stretch>
        </p:blipFill>
        <p:spPr bwMode="auto">
          <a:xfrm>
            <a:off x="0" y="0"/>
            <a:ext cx="1469136" cy="1926336"/>
          </a:xfrm>
          <a:prstGeom prst="rect">
            <a:avLst/>
          </a:prstGeom>
          <a:noFill/>
        </p:spPr>
      </p:pic>
    </p:spTree>
    <p:extLst>
      <p:ext uri="{BB962C8B-B14F-4D97-AF65-F5344CB8AC3E}">
        <p14:creationId xmlns:p14="http://schemas.microsoft.com/office/powerpoint/2010/main" val="2618837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V:\pubs_new\happy_english.ru\Webinar\2017\081217\Heru7SB_p75.jpg"/>
          <p:cNvPicPr>
            <a:picLocks noChangeAspect="1" noChangeArrowheads="1"/>
          </p:cNvPicPr>
          <p:nvPr/>
        </p:nvPicPr>
        <p:blipFill>
          <a:blip r:embed="rId2"/>
          <a:srcRect/>
          <a:stretch>
            <a:fillRect/>
          </a:stretch>
        </p:blipFill>
        <p:spPr bwMode="auto">
          <a:xfrm>
            <a:off x="3526052" y="-13259"/>
            <a:ext cx="5192146" cy="6890309"/>
          </a:xfrm>
          <a:prstGeom prst="rect">
            <a:avLst/>
          </a:prstGeom>
          <a:noFill/>
        </p:spPr>
      </p:pic>
      <p:sp>
        <p:nvSpPr>
          <p:cNvPr id="5" name="Содержимое 4"/>
          <p:cNvSpPr>
            <a:spLocks noGrp="1"/>
          </p:cNvSpPr>
          <p:nvPr>
            <p:ph idx="4294967295"/>
          </p:nvPr>
        </p:nvSpPr>
        <p:spPr>
          <a:xfrm>
            <a:off x="406400" y="1554163"/>
            <a:ext cx="11582400" cy="4525963"/>
          </a:xfrm>
          <a:prstGeom prst="rect">
            <a:avLst/>
          </a:prstGeom>
        </p:spPr>
        <p:txBody>
          <a:bodyPr>
            <a:normAutofit/>
          </a:bodyPr>
          <a:lstStyle/>
          <a:p>
            <a:endParaRPr lang="ru-RU" dirty="0"/>
          </a:p>
        </p:txBody>
      </p:sp>
      <p:pic>
        <p:nvPicPr>
          <p:cNvPr id="6" name="Picture 2" descr="V:\pubs_new\happy_english.ru\Webinar\2017\081217\HEru7SB_cover.jpg"/>
          <p:cNvPicPr>
            <a:picLocks noChangeAspect="1" noChangeArrowheads="1"/>
          </p:cNvPicPr>
          <p:nvPr/>
        </p:nvPicPr>
        <p:blipFill>
          <a:blip r:embed="rId3"/>
          <a:srcRect/>
          <a:stretch>
            <a:fillRect/>
          </a:stretch>
        </p:blipFill>
        <p:spPr bwMode="auto">
          <a:xfrm>
            <a:off x="0" y="0"/>
            <a:ext cx="1469136" cy="1926336"/>
          </a:xfrm>
          <a:prstGeom prst="rect">
            <a:avLst/>
          </a:prstGeom>
          <a:noFill/>
        </p:spPr>
      </p:pic>
    </p:spTree>
    <p:extLst>
      <p:ext uri="{BB962C8B-B14F-4D97-AF65-F5344CB8AC3E}">
        <p14:creationId xmlns:p14="http://schemas.microsoft.com/office/powerpoint/2010/main" val="1702394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6" descr="Z:\коллаж\11.jpg"/>
          <p:cNvPicPr>
            <a:picLocks noChangeAspect="1" noChangeArrowheads="1"/>
          </p:cNvPicPr>
          <p:nvPr/>
        </p:nvPicPr>
        <p:blipFill>
          <a:blip r:embed="rId2" cstate="print"/>
          <a:srcRect/>
          <a:stretch>
            <a:fillRect/>
          </a:stretch>
        </p:blipFill>
        <p:spPr bwMode="auto">
          <a:xfrm>
            <a:off x="1643017" y="817304"/>
            <a:ext cx="9144000" cy="6040697"/>
          </a:xfrm>
          <a:prstGeom prst="rect">
            <a:avLst/>
          </a:prstGeom>
          <a:noFill/>
          <a:ln w="9525">
            <a:noFill/>
            <a:miter lim="800000"/>
            <a:headEnd/>
            <a:tailEnd/>
          </a:ln>
        </p:spPr>
      </p:pic>
      <p:sp>
        <p:nvSpPr>
          <p:cNvPr id="17" name="Заголовок 1"/>
          <p:cNvSpPr>
            <a:spLocks noGrp="1"/>
          </p:cNvSpPr>
          <p:nvPr>
            <p:ph type="title" idx="4294967295"/>
          </p:nvPr>
        </p:nvSpPr>
        <p:spPr>
          <a:xfrm>
            <a:off x="-228600" y="178025"/>
            <a:ext cx="11582400" cy="8412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oAutofit/>
          </a:bodyPr>
          <a:lstStyle/>
          <a:p>
            <a:pPr algn="r">
              <a:defRPr/>
            </a:pPr>
            <a:r>
              <a:rPr lang="ru-RU" sz="2400" b="1" spc="140" dirty="0" smtClean="0">
                <a:solidFill>
                  <a:srgbClr val="7030A0"/>
                </a:solidFill>
              </a:rPr>
              <a:t>Учебное  пособие  «Как  научиться  читать  по-английски»</a:t>
            </a:r>
            <a:r>
              <a:rPr lang="ru-RU" sz="2400" b="1" spc="140" dirty="0">
                <a:solidFill>
                  <a:srgbClr val="7030A0"/>
                </a:solidFill>
              </a:rPr>
              <a:t/>
            </a:r>
            <a:br>
              <a:rPr lang="ru-RU" sz="2400" b="1" spc="140" dirty="0">
                <a:solidFill>
                  <a:srgbClr val="7030A0"/>
                </a:solidFill>
              </a:rPr>
            </a:br>
            <a:endParaRPr lang="ru-RU" sz="2400" b="1" spc="140" dirty="0">
              <a:solidFill>
                <a:srgbClr val="7030A0"/>
              </a:solidFill>
            </a:endParaRPr>
          </a:p>
        </p:txBody>
      </p:sp>
    </p:spTree>
    <p:extLst>
      <p:ext uri="{BB962C8B-B14F-4D97-AF65-F5344CB8AC3E}">
        <p14:creationId xmlns:p14="http://schemas.microsoft.com/office/powerpoint/2010/main" val="302387671"/>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406400" y="1554163"/>
            <a:ext cx="11582400" cy="4525963"/>
          </a:xfrm>
          <a:prstGeom prst="rect">
            <a:avLst/>
          </a:prstGeom>
        </p:spPr>
        <p:txBody>
          <a:bodyPr>
            <a:normAutofit/>
          </a:bodyPr>
          <a:lstStyle/>
          <a:p>
            <a:r>
              <a:rPr lang="ru-RU" dirty="0" err="1" smtClean="0"/>
              <a:t>Стр</a:t>
            </a:r>
            <a:r>
              <a:rPr lang="ru-RU" dirty="0" smtClean="0"/>
              <a:t> 138</a:t>
            </a:r>
            <a:endParaRPr lang="ru-RU" dirty="0"/>
          </a:p>
        </p:txBody>
      </p:sp>
      <p:pic>
        <p:nvPicPr>
          <p:cNvPr id="3074" name="Picture 2" descr="V:\pubs_new\happy_english.ru\Webinar\2017\081217\Heru7SB_p138-139.jpg"/>
          <p:cNvPicPr>
            <a:picLocks noChangeAspect="1" noChangeArrowheads="1"/>
          </p:cNvPicPr>
          <p:nvPr/>
        </p:nvPicPr>
        <p:blipFill>
          <a:blip r:embed="rId2"/>
          <a:srcRect/>
          <a:stretch>
            <a:fillRect/>
          </a:stretch>
        </p:blipFill>
        <p:spPr bwMode="auto">
          <a:xfrm>
            <a:off x="1081087" y="-3734"/>
            <a:ext cx="10384292" cy="6890309"/>
          </a:xfrm>
          <a:prstGeom prst="rect">
            <a:avLst/>
          </a:prstGeom>
          <a:noFill/>
        </p:spPr>
      </p:pic>
      <p:pic>
        <p:nvPicPr>
          <p:cNvPr id="4" name="Picture 2" descr="V:\pubs_new\happy_english.ru\Webinar\2017\081217\HEru7SB_cover.jpg"/>
          <p:cNvPicPr>
            <a:picLocks noChangeAspect="1" noChangeArrowheads="1"/>
          </p:cNvPicPr>
          <p:nvPr/>
        </p:nvPicPr>
        <p:blipFill>
          <a:blip r:embed="rId3"/>
          <a:srcRect/>
          <a:stretch>
            <a:fillRect/>
          </a:stretch>
        </p:blipFill>
        <p:spPr bwMode="auto">
          <a:xfrm>
            <a:off x="0" y="0"/>
            <a:ext cx="1469136" cy="1926336"/>
          </a:xfrm>
          <a:prstGeom prst="rect">
            <a:avLst/>
          </a:prstGeom>
          <a:noFill/>
        </p:spPr>
      </p:pic>
    </p:spTree>
    <p:extLst>
      <p:ext uri="{BB962C8B-B14F-4D97-AF65-F5344CB8AC3E}">
        <p14:creationId xmlns:p14="http://schemas.microsoft.com/office/powerpoint/2010/main" val="5062329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V:\pubs_new\happy_english.ru\Webinar\2017\081217\Heru7SB_p140.jpg"/>
          <p:cNvPicPr>
            <a:picLocks noChangeAspect="1" noChangeArrowheads="1"/>
          </p:cNvPicPr>
          <p:nvPr/>
        </p:nvPicPr>
        <p:blipFill>
          <a:blip r:embed="rId2"/>
          <a:srcRect/>
          <a:stretch>
            <a:fillRect/>
          </a:stretch>
        </p:blipFill>
        <p:spPr bwMode="auto">
          <a:xfrm>
            <a:off x="1069086" y="-3734"/>
            <a:ext cx="5192146" cy="6890309"/>
          </a:xfrm>
          <a:prstGeom prst="rect">
            <a:avLst/>
          </a:prstGeom>
          <a:noFill/>
        </p:spPr>
      </p:pic>
      <p:sp>
        <p:nvSpPr>
          <p:cNvPr id="6" name="Содержимое 5"/>
          <p:cNvSpPr>
            <a:spLocks noGrp="1"/>
          </p:cNvSpPr>
          <p:nvPr>
            <p:ph idx="4294967295"/>
          </p:nvPr>
        </p:nvSpPr>
        <p:spPr>
          <a:xfrm>
            <a:off x="406400" y="1554163"/>
            <a:ext cx="11582400" cy="4525963"/>
          </a:xfrm>
          <a:prstGeom prst="rect">
            <a:avLst/>
          </a:prstGeom>
        </p:spPr>
        <p:txBody>
          <a:bodyPr>
            <a:normAutofit/>
          </a:bodyPr>
          <a:lstStyle/>
          <a:p>
            <a:endParaRPr lang="ru-RU" dirty="0"/>
          </a:p>
        </p:txBody>
      </p:sp>
      <p:pic>
        <p:nvPicPr>
          <p:cNvPr id="7" name="Picture 2" descr="V:\pubs_new\happy_english.ru\Webinar\2017\081217\HEru7SB_cover.jpg"/>
          <p:cNvPicPr>
            <a:picLocks noChangeAspect="1" noChangeArrowheads="1"/>
          </p:cNvPicPr>
          <p:nvPr/>
        </p:nvPicPr>
        <p:blipFill>
          <a:blip r:embed="rId3"/>
          <a:srcRect/>
          <a:stretch>
            <a:fillRect/>
          </a:stretch>
        </p:blipFill>
        <p:spPr bwMode="auto">
          <a:xfrm>
            <a:off x="0" y="0"/>
            <a:ext cx="1469136" cy="1926336"/>
          </a:xfrm>
          <a:prstGeom prst="rect">
            <a:avLst/>
          </a:prstGeom>
          <a:noFill/>
        </p:spPr>
      </p:pic>
      <p:pic>
        <p:nvPicPr>
          <p:cNvPr id="8" name="Picture 2" descr="V:\pubs_new\happy_english.ru\Webinar\2017\081217\Heru7SB_p141.jpg"/>
          <p:cNvPicPr>
            <a:picLocks noChangeAspect="1" noChangeArrowheads="1"/>
          </p:cNvPicPr>
          <p:nvPr/>
        </p:nvPicPr>
        <p:blipFill>
          <a:blip r:embed="rId4"/>
          <a:srcRect/>
          <a:stretch>
            <a:fillRect/>
          </a:stretch>
        </p:blipFill>
        <p:spPr bwMode="auto">
          <a:xfrm>
            <a:off x="6261232" y="0"/>
            <a:ext cx="5192146" cy="6890309"/>
          </a:xfrm>
          <a:prstGeom prst="rect">
            <a:avLst/>
          </a:prstGeom>
          <a:noFill/>
        </p:spPr>
      </p:pic>
    </p:spTree>
    <p:extLst>
      <p:ext uri="{BB962C8B-B14F-4D97-AF65-F5344CB8AC3E}">
        <p14:creationId xmlns:p14="http://schemas.microsoft.com/office/powerpoint/2010/main" val="20236465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365126"/>
            <a:ext cx="10685982" cy="838200"/>
          </a:xfrm>
          <a:prstGeom prst="rect">
            <a:avLst/>
          </a:prstGeom>
        </p:spPr>
        <p:txBody>
          <a:bodyPr/>
          <a:lstStyle/>
          <a:p>
            <a:endParaRPr lang="ru-RU"/>
          </a:p>
        </p:txBody>
      </p:sp>
      <p:pic>
        <p:nvPicPr>
          <p:cNvPr id="9219" name="Picture 3" descr="V:\pubs_new\happy_english.ru\Webinar\2017\081217\Heru7SB_p142.jpg"/>
          <p:cNvPicPr>
            <a:picLocks noChangeAspect="1" noChangeArrowheads="1"/>
          </p:cNvPicPr>
          <p:nvPr/>
        </p:nvPicPr>
        <p:blipFill>
          <a:blip r:embed="rId2"/>
          <a:srcRect/>
          <a:stretch>
            <a:fillRect/>
          </a:stretch>
        </p:blipFill>
        <p:spPr bwMode="auto">
          <a:xfrm>
            <a:off x="1055168" y="0"/>
            <a:ext cx="5192146" cy="6890309"/>
          </a:xfrm>
          <a:prstGeom prst="rect">
            <a:avLst/>
          </a:prstGeom>
          <a:noFill/>
        </p:spPr>
      </p:pic>
      <p:sp>
        <p:nvSpPr>
          <p:cNvPr id="6" name="Содержимое 5"/>
          <p:cNvSpPr>
            <a:spLocks noGrp="1"/>
          </p:cNvSpPr>
          <p:nvPr>
            <p:ph idx="4294967295"/>
          </p:nvPr>
        </p:nvSpPr>
        <p:spPr>
          <a:xfrm>
            <a:off x="406400" y="1554163"/>
            <a:ext cx="11582400" cy="4525963"/>
          </a:xfrm>
          <a:prstGeom prst="rect">
            <a:avLst/>
          </a:prstGeom>
        </p:spPr>
        <p:txBody>
          <a:bodyPr>
            <a:normAutofit fontScale="25000" lnSpcReduction="20000"/>
          </a:bodyPr>
          <a:lstStyle/>
          <a:p>
            <a:endParaRPr lang="ru-RU" dirty="0"/>
          </a:p>
        </p:txBody>
      </p:sp>
      <p:pic>
        <p:nvPicPr>
          <p:cNvPr id="7" name="Picture 2" descr="V:\pubs_new\happy_english.ru\Webinar\2017\081217\HEru7SB_cover.jpg"/>
          <p:cNvPicPr>
            <a:picLocks noChangeAspect="1" noChangeArrowheads="1"/>
          </p:cNvPicPr>
          <p:nvPr/>
        </p:nvPicPr>
        <p:blipFill>
          <a:blip r:embed="rId3"/>
          <a:srcRect/>
          <a:stretch>
            <a:fillRect/>
          </a:stretch>
        </p:blipFill>
        <p:spPr bwMode="auto">
          <a:xfrm>
            <a:off x="0" y="0"/>
            <a:ext cx="1469136" cy="1926336"/>
          </a:xfrm>
          <a:prstGeom prst="rect">
            <a:avLst/>
          </a:prstGeom>
          <a:noFill/>
        </p:spPr>
      </p:pic>
      <p:pic>
        <p:nvPicPr>
          <p:cNvPr id="8" name="Picture 2" descr="V:\pubs_new\happy_english.ru\Webinar\2017\081217\Heru7SB_p143.jpg"/>
          <p:cNvPicPr>
            <a:picLocks noChangeAspect="1" noChangeArrowheads="1"/>
          </p:cNvPicPr>
          <p:nvPr/>
        </p:nvPicPr>
        <p:blipFill>
          <a:blip r:embed="rId4"/>
          <a:srcRect/>
          <a:stretch>
            <a:fillRect/>
          </a:stretch>
        </p:blipFill>
        <p:spPr bwMode="auto">
          <a:xfrm>
            <a:off x="6247314" y="-4318"/>
            <a:ext cx="5192146" cy="6890309"/>
          </a:xfrm>
          <a:prstGeom prst="rect">
            <a:avLst/>
          </a:prstGeom>
          <a:noFill/>
        </p:spPr>
      </p:pic>
    </p:spTree>
    <p:extLst>
      <p:ext uri="{BB962C8B-B14F-4D97-AF65-F5344CB8AC3E}">
        <p14:creationId xmlns:p14="http://schemas.microsoft.com/office/powerpoint/2010/main" val="4151742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365126"/>
            <a:ext cx="10685982" cy="838200"/>
          </a:xfrm>
          <a:prstGeom prst="rect">
            <a:avLst/>
          </a:prstGeom>
        </p:spPr>
        <p:txBody>
          <a:bodyPr/>
          <a:lstStyle/>
          <a:p>
            <a:endParaRPr lang="ru-RU"/>
          </a:p>
        </p:txBody>
      </p:sp>
      <p:pic>
        <p:nvPicPr>
          <p:cNvPr id="10243" name="Picture 3" descr="V:\pubs_new\happy_english.ru\Webinar\2017\081217\Heru7SB_p144.jpg"/>
          <p:cNvPicPr>
            <a:picLocks noChangeAspect="1" noChangeArrowheads="1"/>
          </p:cNvPicPr>
          <p:nvPr/>
        </p:nvPicPr>
        <p:blipFill>
          <a:blip r:embed="rId2"/>
          <a:srcRect/>
          <a:stretch>
            <a:fillRect/>
          </a:stretch>
        </p:blipFill>
        <p:spPr bwMode="auto">
          <a:xfrm>
            <a:off x="1132549" y="-4318"/>
            <a:ext cx="5192146" cy="6890309"/>
          </a:xfrm>
          <a:prstGeom prst="rect">
            <a:avLst/>
          </a:prstGeom>
          <a:noFill/>
        </p:spPr>
      </p:pic>
      <p:sp>
        <p:nvSpPr>
          <p:cNvPr id="6" name="Содержимое 5"/>
          <p:cNvSpPr>
            <a:spLocks noGrp="1"/>
          </p:cNvSpPr>
          <p:nvPr>
            <p:ph idx="4294967295"/>
          </p:nvPr>
        </p:nvSpPr>
        <p:spPr>
          <a:xfrm>
            <a:off x="406400" y="1554163"/>
            <a:ext cx="11582400" cy="4525963"/>
          </a:xfrm>
          <a:prstGeom prst="rect">
            <a:avLst/>
          </a:prstGeom>
        </p:spPr>
        <p:txBody>
          <a:bodyPr>
            <a:normAutofit fontScale="25000" lnSpcReduction="20000"/>
          </a:bodyPr>
          <a:lstStyle/>
          <a:p>
            <a:endParaRPr lang="ru-RU" dirty="0"/>
          </a:p>
        </p:txBody>
      </p:sp>
      <p:pic>
        <p:nvPicPr>
          <p:cNvPr id="7" name="Picture 2" descr="V:\pubs_new\happy_english.ru\Webinar\2017\081217\HEru7SB_cover.jpg"/>
          <p:cNvPicPr>
            <a:picLocks noChangeAspect="1" noChangeArrowheads="1"/>
          </p:cNvPicPr>
          <p:nvPr/>
        </p:nvPicPr>
        <p:blipFill>
          <a:blip r:embed="rId3"/>
          <a:srcRect/>
          <a:stretch>
            <a:fillRect/>
          </a:stretch>
        </p:blipFill>
        <p:spPr bwMode="auto">
          <a:xfrm>
            <a:off x="0" y="0"/>
            <a:ext cx="1469136" cy="1926336"/>
          </a:xfrm>
          <a:prstGeom prst="rect">
            <a:avLst/>
          </a:prstGeom>
          <a:noFill/>
        </p:spPr>
      </p:pic>
      <p:pic>
        <p:nvPicPr>
          <p:cNvPr id="8" name="Picture 3" descr="V:\pubs_new\happy_english.ru\Webinar\2017\081217\Heru7SB_p145.jpg"/>
          <p:cNvPicPr>
            <a:picLocks noChangeAspect="1" noChangeArrowheads="1"/>
          </p:cNvPicPr>
          <p:nvPr/>
        </p:nvPicPr>
        <p:blipFill>
          <a:blip r:embed="rId4"/>
          <a:srcRect/>
          <a:stretch>
            <a:fillRect/>
          </a:stretch>
        </p:blipFill>
        <p:spPr bwMode="auto">
          <a:xfrm>
            <a:off x="6071930" y="0"/>
            <a:ext cx="5192146" cy="6890309"/>
          </a:xfrm>
          <a:prstGeom prst="rect">
            <a:avLst/>
          </a:prstGeom>
          <a:noFill/>
        </p:spPr>
      </p:pic>
    </p:spTree>
    <p:extLst>
      <p:ext uri="{BB962C8B-B14F-4D97-AF65-F5344CB8AC3E}">
        <p14:creationId xmlns:p14="http://schemas.microsoft.com/office/powerpoint/2010/main" val="33198822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V:\pubs_new\happy_english.ru\Webinar\2017\081217\Heru7SB_p146.jpg"/>
          <p:cNvPicPr>
            <a:picLocks noChangeAspect="1" noChangeArrowheads="1"/>
          </p:cNvPicPr>
          <p:nvPr/>
        </p:nvPicPr>
        <p:blipFill>
          <a:blip r:embed="rId2"/>
          <a:srcRect/>
          <a:stretch>
            <a:fillRect/>
          </a:stretch>
        </p:blipFill>
        <p:spPr bwMode="auto">
          <a:xfrm>
            <a:off x="1127434" y="3861"/>
            <a:ext cx="5192146" cy="6890309"/>
          </a:xfrm>
          <a:prstGeom prst="rect">
            <a:avLst/>
          </a:prstGeom>
          <a:noFill/>
        </p:spPr>
      </p:pic>
      <p:sp>
        <p:nvSpPr>
          <p:cNvPr id="6" name="Содержимое 5"/>
          <p:cNvSpPr>
            <a:spLocks noGrp="1"/>
          </p:cNvSpPr>
          <p:nvPr>
            <p:ph idx="4294967295"/>
          </p:nvPr>
        </p:nvSpPr>
        <p:spPr>
          <a:xfrm>
            <a:off x="406400" y="1554163"/>
            <a:ext cx="11582400" cy="4525963"/>
          </a:xfrm>
          <a:prstGeom prst="rect">
            <a:avLst/>
          </a:prstGeom>
        </p:spPr>
        <p:txBody>
          <a:bodyPr/>
          <a:lstStyle/>
          <a:p>
            <a:endParaRPr lang="ru-RU" dirty="0"/>
          </a:p>
        </p:txBody>
      </p:sp>
      <p:pic>
        <p:nvPicPr>
          <p:cNvPr id="7" name="Picture 3" descr="V:\pubs_new\happy_english.ru\Webinar\2017\081217\Heru7SB_p147.jpg"/>
          <p:cNvPicPr>
            <a:picLocks noChangeAspect="1" noChangeArrowheads="1"/>
          </p:cNvPicPr>
          <p:nvPr/>
        </p:nvPicPr>
        <p:blipFill>
          <a:blip r:embed="rId3"/>
          <a:srcRect/>
          <a:stretch>
            <a:fillRect/>
          </a:stretch>
        </p:blipFill>
        <p:spPr bwMode="auto">
          <a:xfrm>
            <a:off x="6289547" y="-3734"/>
            <a:ext cx="5192146" cy="6890309"/>
          </a:xfrm>
          <a:prstGeom prst="rect">
            <a:avLst/>
          </a:prstGeom>
          <a:noFill/>
        </p:spPr>
      </p:pic>
      <p:pic>
        <p:nvPicPr>
          <p:cNvPr id="8" name="Picture 2" descr="V:\pubs_new\happy_english.ru\Webinar\2017\081217\HEru7SB_cover.jpg"/>
          <p:cNvPicPr>
            <a:picLocks noChangeAspect="1" noChangeArrowheads="1"/>
          </p:cNvPicPr>
          <p:nvPr/>
        </p:nvPicPr>
        <p:blipFill>
          <a:blip r:embed="rId4"/>
          <a:srcRect/>
          <a:stretch>
            <a:fillRect/>
          </a:stretch>
        </p:blipFill>
        <p:spPr bwMode="auto">
          <a:xfrm>
            <a:off x="0" y="0"/>
            <a:ext cx="1469136" cy="1926336"/>
          </a:xfrm>
          <a:prstGeom prst="rect">
            <a:avLst/>
          </a:prstGeom>
          <a:noFill/>
        </p:spPr>
      </p:pic>
    </p:spTree>
    <p:extLst>
      <p:ext uri="{BB962C8B-B14F-4D97-AF65-F5344CB8AC3E}">
        <p14:creationId xmlns:p14="http://schemas.microsoft.com/office/powerpoint/2010/main" val="41473714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365126"/>
            <a:ext cx="10685982" cy="838200"/>
          </a:xfrm>
          <a:prstGeom prst="rect">
            <a:avLst/>
          </a:prstGeom>
        </p:spPr>
        <p:txBody>
          <a:bodyPr/>
          <a:lstStyle/>
          <a:p>
            <a:endParaRPr lang="ru-RU"/>
          </a:p>
        </p:txBody>
      </p:sp>
      <p:pic>
        <p:nvPicPr>
          <p:cNvPr id="12290" name="Picture 2" descr="V:\pubs_new\happy_english.ru\Webinar\2017\081217\Heru7SB_p148.jpg"/>
          <p:cNvPicPr>
            <a:picLocks noChangeAspect="1" noChangeArrowheads="1"/>
          </p:cNvPicPr>
          <p:nvPr/>
        </p:nvPicPr>
        <p:blipFill>
          <a:blip r:embed="rId2"/>
          <a:srcRect/>
          <a:stretch>
            <a:fillRect/>
          </a:stretch>
        </p:blipFill>
        <p:spPr bwMode="auto">
          <a:xfrm>
            <a:off x="1021201" y="-3734"/>
            <a:ext cx="5192146" cy="6890309"/>
          </a:xfrm>
          <a:prstGeom prst="rect">
            <a:avLst/>
          </a:prstGeom>
          <a:noFill/>
        </p:spPr>
      </p:pic>
      <p:sp>
        <p:nvSpPr>
          <p:cNvPr id="6" name="Содержимое 5"/>
          <p:cNvSpPr>
            <a:spLocks noGrp="1"/>
          </p:cNvSpPr>
          <p:nvPr>
            <p:ph idx="4294967295"/>
          </p:nvPr>
        </p:nvSpPr>
        <p:spPr>
          <a:xfrm>
            <a:off x="406400" y="1554163"/>
            <a:ext cx="11582400" cy="4525963"/>
          </a:xfrm>
          <a:prstGeom prst="rect">
            <a:avLst/>
          </a:prstGeom>
        </p:spPr>
        <p:txBody>
          <a:bodyPr/>
          <a:lstStyle/>
          <a:p>
            <a:endParaRPr lang="ru-RU"/>
          </a:p>
        </p:txBody>
      </p:sp>
      <p:pic>
        <p:nvPicPr>
          <p:cNvPr id="7" name="Picture 3" descr="V:\pubs_new\happy_english.ru\Webinar\2017\081217\Heru7SB_p149.jpg"/>
          <p:cNvPicPr>
            <a:picLocks noChangeAspect="1" noChangeArrowheads="1"/>
          </p:cNvPicPr>
          <p:nvPr/>
        </p:nvPicPr>
        <p:blipFill>
          <a:blip r:embed="rId3"/>
          <a:srcRect/>
          <a:stretch>
            <a:fillRect/>
          </a:stretch>
        </p:blipFill>
        <p:spPr bwMode="auto">
          <a:xfrm>
            <a:off x="6221241" y="-3734"/>
            <a:ext cx="5192146" cy="6890309"/>
          </a:xfrm>
          <a:prstGeom prst="rect">
            <a:avLst/>
          </a:prstGeom>
          <a:noFill/>
        </p:spPr>
      </p:pic>
      <p:pic>
        <p:nvPicPr>
          <p:cNvPr id="8" name="Picture 2" descr="V:\pubs_new\happy_english.ru\Webinar\2017\081217\HEru7SB_cover.jpg"/>
          <p:cNvPicPr>
            <a:picLocks noChangeAspect="1" noChangeArrowheads="1"/>
          </p:cNvPicPr>
          <p:nvPr/>
        </p:nvPicPr>
        <p:blipFill>
          <a:blip r:embed="rId4"/>
          <a:srcRect/>
          <a:stretch>
            <a:fillRect/>
          </a:stretch>
        </p:blipFill>
        <p:spPr bwMode="auto">
          <a:xfrm>
            <a:off x="0" y="0"/>
            <a:ext cx="1469136" cy="1926336"/>
          </a:xfrm>
          <a:prstGeom prst="rect">
            <a:avLst/>
          </a:prstGeom>
          <a:noFill/>
        </p:spPr>
      </p:pic>
    </p:spTree>
    <p:extLst>
      <p:ext uri="{BB962C8B-B14F-4D97-AF65-F5344CB8AC3E}">
        <p14:creationId xmlns:p14="http://schemas.microsoft.com/office/powerpoint/2010/main" val="28574819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365126"/>
            <a:ext cx="10685982" cy="838200"/>
          </a:xfrm>
          <a:prstGeom prst="rect">
            <a:avLst/>
          </a:prstGeom>
        </p:spPr>
        <p:txBody>
          <a:bodyPr/>
          <a:lstStyle/>
          <a:p>
            <a:endParaRPr lang="ru-RU"/>
          </a:p>
        </p:txBody>
      </p:sp>
      <p:pic>
        <p:nvPicPr>
          <p:cNvPr id="4098" name="Picture 2" descr="V:\pubs_new\happy_english.ru\Webinar\2017\081217\Heru7SB_p150.jpg"/>
          <p:cNvPicPr>
            <a:picLocks noChangeAspect="1" noChangeArrowheads="1"/>
          </p:cNvPicPr>
          <p:nvPr/>
        </p:nvPicPr>
        <p:blipFill>
          <a:blip r:embed="rId2"/>
          <a:srcRect/>
          <a:stretch>
            <a:fillRect/>
          </a:stretch>
        </p:blipFill>
        <p:spPr bwMode="auto">
          <a:xfrm>
            <a:off x="921818" y="5791"/>
            <a:ext cx="5192146" cy="6890309"/>
          </a:xfrm>
          <a:prstGeom prst="rect">
            <a:avLst/>
          </a:prstGeom>
          <a:noFill/>
        </p:spPr>
      </p:pic>
      <p:pic>
        <p:nvPicPr>
          <p:cNvPr id="6" name="Picture 3" descr="V:\pubs_new\happy_english.ru\Webinar\2017\081217\Heru7SB_p151.jpg"/>
          <p:cNvPicPr>
            <a:picLocks noChangeAspect="1" noChangeArrowheads="1"/>
          </p:cNvPicPr>
          <p:nvPr/>
        </p:nvPicPr>
        <p:blipFill>
          <a:blip r:embed="rId3"/>
          <a:srcRect/>
          <a:stretch>
            <a:fillRect/>
          </a:stretch>
        </p:blipFill>
        <p:spPr bwMode="auto">
          <a:xfrm>
            <a:off x="6097493" y="-3734"/>
            <a:ext cx="5192146" cy="6890309"/>
          </a:xfrm>
          <a:prstGeom prst="rect">
            <a:avLst/>
          </a:prstGeom>
          <a:noFill/>
        </p:spPr>
      </p:pic>
      <p:pic>
        <p:nvPicPr>
          <p:cNvPr id="7" name="Picture 2" descr="V:\pubs_new\happy_english.ru\Webinar\2017\081217\HEru7SB_cover.jpg"/>
          <p:cNvPicPr>
            <a:picLocks noChangeAspect="1" noChangeArrowheads="1"/>
          </p:cNvPicPr>
          <p:nvPr/>
        </p:nvPicPr>
        <p:blipFill>
          <a:blip r:embed="rId4"/>
          <a:srcRect/>
          <a:stretch>
            <a:fillRect/>
          </a:stretch>
        </p:blipFill>
        <p:spPr bwMode="auto">
          <a:xfrm>
            <a:off x="0" y="0"/>
            <a:ext cx="1469136" cy="1926336"/>
          </a:xfrm>
          <a:prstGeom prst="rect">
            <a:avLst/>
          </a:prstGeom>
          <a:noFill/>
        </p:spPr>
      </p:pic>
    </p:spTree>
    <p:extLst>
      <p:ext uri="{BB962C8B-B14F-4D97-AF65-F5344CB8AC3E}">
        <p14:creationId xmlns:p14="http://schemas.microsoft.com/office/powerpoint/2010/main" val="7684899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4294967295"/>
          </p:nvPr>
        </p:nvSpPr>
        <p:spPr>
          <a:xfrm>
            <a:off x="406400" y="1554163"/>
            <a:ext cx="11582400" cy="4525963"/>
          </a:xfrm>
          <a:prstGeom prst="rect">
            <a:avLst/>
          </a:prstGeom>
        </p:spPr>
        <p:txBody>
          <a:bodyPr/>
          <a:lstStyle/>
          <a:p>
            <a:endParaRPr lang="ru-RU" dirty="0"/>
          </a:p>
        </p:txBody>
      </p:sp>
      <p:pic>
        <p:nvPicPr>
          <p:cNvPr id="5122" name="Picture 2" descr="V:\pubs_new\happy_english.ru\Webinar\2017\081217\Heru7SB_p152-153.jpg"/>
          <p:cNvPicPr>
            <a:picLocks noChangeAspect="1" noChangeArrowheads="1"/>
          </p:cNvPicPr>
          <p:nvPr/>
        </p:nvPicPr>
        <p:blipFill>
          <a:blip r:embed="rId2"/>
          <a:srcRect/>
          <a:stretch>
            <a:fillRect/>
          </a:stretch>
        </p:blipFill>
        <p:spPr bwMode="auto">
          <a:xfrm>
            <a:off x="1138237" y="-3734"/>
            <a:ext cx="10384292" cy="6890309"/>
          </a:xfrm>
          <a:prstGeom prst="rect">
            <a:avLst/>
          </a:prstGeom>
          <a:noFill/>
        </p:spPr>
      </p:pic>
      <p:pic>
        <p:nvPicPr>
          <p:cNvPr id="7" name="Picture 2" descr="V:\pubs_new\happy_english.ru\Webinar\2017\081217\HEru7SB_cover.jpg"/>
          <p:cNvPicPr>
            <a:picLocks noChangeAspect="1" noChangeArrowheads="1"/>
          </p:cNvPicPr>
          <p:nvPr/>
        </p:nvPicPr>
        <p:blipFill>
          <a:blip r:embed="rId3"/>
          <a:srcRect/>
          <a:stretch>
            <a:fillRect/>
          </a:stretch>
        </p:blipFill>
        <p:spPr bwMode="auto">
          <a:xfrm>
            <a:off x="0" y="0"/>
            <a:ext cx="1469136" cy="1926336"/>
          </a:xfrm>
          <a:prstGeom prst="rect">
            <a:avLst/>
          </a:prstGeom>
          <a:noFill/>
        </p:spPr>
      </p:pic>
    </p:spTree>
    <p:extLst>
      <p:ext uri="{BB962C8B-B14F-4D97-AF65-F5344CB8AC3E}">
        <p14:creationId xmlns:p14="http://schemas.microsoft.com/office/powerpoint/2010/main" val="28074011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Рисунок 3"/>
          <p:cNvPicPr>
            <a:picLocks noChangeAspect="1"/>
          </p:cNvPicPr>
          <p:nvPr/>
        </p:nvPicPr>
        <p:blipFill>
          <a:blip r:embed="rId2" cstate="print"/>
          <a:srcRect/>
          <a:stretch>
            <a:fillRect/>
          </a:stretch>
        </p:blipFill>
        <p:spPr bwMode="auto">
          <a:xfrm>
            <a:off x="2063552" y="1197404"/>
            <a:ext cx="4011624" cy="5660596"/>
          </a:xfrm>
          <a:prstGeom prst="rect">
            <a:avLst/>
          </a:prstGeom>
          <a:noFill/>
          <a:ln w="9525">
            <a:noFill/>
            <a:miter lim="800000"/>
            <a:headEnd/>
            <a:tailEnd/>
          </a:ln>
        </p:spPr>
      </p:pic>
      <p:pic>
        <p:nvPicPr>
          <p:cNvPr id="47107" name="Рисунок 1"/>
          <p:cNvPicPr>
            <a:picLocks noChangeAspect="1"/>
          </p:cNvPicPr>
          <p:nvPr/>
        </p:nvPicPr>
        <p:blipFill>
          <a:blip r:embed="rId3" cstate="print"/>
          <a:srcRect/>
          <a:stretch>
            <a:fillRect/>
          </a:stretch>
        </p:blipFill>
        <p:spPr bwMode="auto">
          <a:xfrm>
            <a:off x="5735960" y="1195660"/>
            <a:ext cx="4320480" cy="5662341"/>
          </a:xfrm>
          <a:prstGeom prst="rect">
            <a:avLst/>
          </a:prstGeom>
          <a:noFill/>
          <a:ln w="9525">
            <a:noFill/>
            <a:miter lim="800000"/>
            <a:headEnd/>
            <a:tailEnd/>
          </a:ln>
        </p:spPr>
      </p:pic>
      <p:sp>
        <p:nvSpPr>
          <p:cNvPr id="47109" name="Rectangle 2"/>
          <p:cNvSpPr>
            <a:spLocks noGrp="1" noChangeArrowheads="1"/>
          </p:cNvSpPr>
          <p:nvPr>
            <p:ph type="title" idx="4294967295"/>
          </p:nvPr>
        </p:nvSpPr>
        <p:spPr>
          <a:xfrm>
            <a:off x="1403548" y="463979"/>
            <a:ext cx="9791699" cy="990600"/>
          </a:xfrm>
          <a:prstGeom prst="rect">
            <a:avLst/>
          </a:prstGeom>
        </p:spPr>
        <p:txBody>
          <a:bodyPr>
            <a:normAutofit/>
          </a:bodyPr>
          <a:lstStyle/>
          <a:p>
            <a:pPr algn="ctr" eaLnBrk="1" hangingPunct="1"/>
            <a:r>
              <a:rPr lang="ru-RU" altLang="ru-RU" b="1" spc="100" dirty="0"/>
              <a:t>Использование </a:t>
            </a:r>
            <a:r>
              <a:rPr lang="en-US" altLang="ru-RU" b="1" spc="100" dirty="0" smtClean="0"/>
              <a:t> </a:t>
            </a:r>
            <a:r>
              <a:rPr lang="ru-RU" altLang="ru-RU" b="1" spc="100" dirty="0" smtClean="0"/>
              <a:t>игр</a:t>
            </a:r>
            <a:r>
              <a:rPr lang="en-US" altLang="ru-RU" b="1" spc="100" dirty="0" smtClean="0"/>
              <a:t>. </a:t>
            </a:r>
            <a:r>
              <a:rPr lang="ru-RU" altLang="ru-RU" b="1" spc="100" dirty="0" smtClean="0"/>
              <a:t>Игра </a:t>
            </a:r>
            <a:r>
              <a:rPr lang="en-US" altLang="ru-RU" b="1" spc="100" dirty="0" smtClean="0"/>
              <a:t> </a:t>
            </a:r>
            <a:r>
              <a:rPr lang="ru-RU" altLang="ru-RU" b="1" spc="100" dirty="0" err="1" smtClean="0"/>
              <a:t>Дрэгги</a:t>
            </a:r>
            <a:endParaRPr lang="ru-RU" altLang="ru-RU" b="1" spc="100" dirty="0"/>
          </a:p>
        </p:txBody>
      </p:sp>
      <p:pic>
        <p:nvPicPr>
          <p:cNvPr id="9" name="Рисунок 1"/>
          <p:cNvPicPr>
            <a:picLocks noChangeAspect="1"/>
          </p:cNvPicPr>
          <p:nvPr/>
        </p:nvPicPr>
        <p:blipFill>
          <a:blip r:embed="rId3" cstate="print"/>
          <a:srcRect/>
          <a:stretch>
            <a:fillRect/>
          </a:stretch>
        </p:blipFill>
        <p:spPr bwMode="auto">
          <a:xfrm>
            <a:off x="6096000" y="1195660"/>
            <a:ext cx="4320480" cy="5662341"/>
          </a:xfrm>
          <a:prstGeom prst="rect">
            <a:avLst/>
          </a:prstGeom>
          <a:noFill/>
          <a:ln w="9525">
            <a:noFill/>
            <a:miter lim="800000"/>
            <a:headEnd/>
            <a:tailEnd/>
          </a:ln>
        </p:spPr>
      </p:pic>
    </p:spTree>
    <p:extLst>
      <p:ext uri="{BB962C8B-B14F-4D97-AF65-F5344CB8AC3E}">
        <p14:creationId xmlns:p14="http://schemas.microsoft.com/office/powerpoint/2010/main" val="1617486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448417" y="581025"/>
            <a:ext cx="10285409" cy="8412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oAutofit/>
          </a:bodyPr>
          <a:lstStyle/>
          <a:p>
            <a:pPr algn="r">
              <a:defRPr/>
            </a:pPr>
            <a:r>
              <a:rPr lang="ru-RU" sz="2800" b="1" spc="100" dirty="0">
                <a:solidFill>
                  <a:srgbClr val="7030A0"/>
                </a:solidFill>
              </a:rPr>
              <a:t>Как научиться читать по-английски</a:t>
            </a:r>
            <a:br>
              <a:rPr lang="ru-RU" sz="2800" b="1" spc="100" dirty="0">
                <a:solidFill>
                  <a:srgbClr val="7030A0"/>
                </a:solidFill>
              </a:rPr>
            </a:br>
            <a:r>
              <a:rPr lang="ru-RU" sz="2800" b="1" cap="none" spc="100" dirty="0" smtClean="0">
                <a:solidFill>
                  <a:srgbClr val="7030A0"/>
                </a:solidFill>
              </a:rPr>
              <a:t>учебное пособие</a:t>
            </a:r>
            <a:endParaRPr lang="ru-RU" sz="2800" b="1" spc="100" dirty="0">
              <a:solidFill>
                <a:srgbClr val="7030A0"/>
              </a:solidFill>
            </a:endParaRPr>
          </a:p>
        </p:txBody>
      </p:sp>
      <p:sp>
        <p:nvSpPr>
          <p:cNvPr id="6" name="Содержимое 5"/>
          <p:cNvSpPr>
            <a:spLocks noGrp="1"/>
          </p:cNvSpPr>
          <p:nvPr>
            <p:ph sz="half" idx="4294967295"/>
          </p:nvPr>
        </p:nvSpPr>
        <p:spPr>
          <a:xfrm>
            <a:off x="1620000" y="1889448"/>
            <a:ext cx="8970703" cy="4968552"/>
          </a:xfrm>
          <a:prstGeom prst="rect">
            <a:avLst/>
          </a:prstGeom>
        </p:spPr>
        <p:txBody>
          <a:bodyPr>
            <a:normAutofit fontScale="92500" lnSpcReduction="10000"/>
          </a:bodyPr>
          <a:lstStyle/>
          <a:p>
            <a:pPr marL="468000" indent="-468000">
              <a:buClr>
                <a:srgbClr val="7030A0"/>
              </a:buClr>
              <a:buSzPct val="100000"/>
              <a:buFont typeface="Wingdings" pitchFamily="2" charset="2"/>
              <a:buChar char="q"/>
            </a:pPr>
            <a:r>
              <a:rPr lang="ru-RU" altLang="ru-RU" sz="2400" dirty="0">
                <a:solidFill>
                  <a:schemeClr val="tx1">
                    <a:lumMod val="95000"/>
                    <a:lumOff val="5000"/>
                  </a:schemeClr>
                </a:solidFill>
              </a:rPr>
              <a:t>Пособие предназначено для обучения чтению младших школьников.</a:t>
            </a:r>
          </a:p>
          <a:p>
            <a:pPr marL="468000" indent="-468000">
              <a:buClr>
                <a:srgbClr val="7030A0"/>
              </a:buClr>
              <a:buSzPct val="100000"/>
              <a:buFont typeface="Wingdings" pitchFamily="2" charset="2"/>
              <a:buChar char="q"/>
            </a:pPr>
            <a:r>
              <a:rPr lang="ru-RU" altLang="ru-RU" sz="2400" dirty="0">
                <a:solidFill>
                  <a:schemeClr val="tx1">
                    <a:lumMod val="95000"/>
                    <a:lumOff val="5000"/>
                  </a:schemeClr>
                </a:solidFill>
              </a:rPr>
              <a:t>Система апробирована  в школах России  и  дает </a:t>
            </a:r>
            <a:r>
              <a:rPr lang="ru-RU" altLang="ru-RU" sz="2400" dirty="0" smtClean="0">
                <a:solidFill>
                  <a:schemeClr val="tx1">
                    <a:lumMod val="95000"/>
                    <a:lumOff val="5000"/>
                  </a:schemeClr>
                </a:solidFill>
              </a:rPr>
              <a:t>впечатляющие </a:t>
            </a:r>
            <a:r>
              <a:rPr lang="ru-RU" altLang="ru-RU" sz="2400" dirty="0">
                <a:solidFill>
                  <a:schemeClr val="tx1">
                    <a:lumMod val="95000"/>
                    <a:lumOff val="5000"/>
                  </a:schemeClr>
                </a:solidFill>
              </a:rPr>
              <a:t>результаты </a:t>
            </a:r>
          </a:p>
          <a:p>
            <a:pPr marL="468000" indent="-468000">
              <a:buClr>
                <a:srgbClr val="7030A0"/>
              </a:buClr>
              <a:buSzPct val="100000"/>
              <a:buFont typeface="Wingdings" pitchFamily="2" charset="2"/>
              <a:buChar char="q"/>
            </a:pPr>
            <a:r>
              <a:rPr lang="ru-RU" altLang="ru-RU" sz="2400" dirty="0">
                <a:solidFill>
                  <a:schemeClr val="tx1">
                    <a:lumMod val="95000"/>
                    <a:lumOff val="5000"/>
                  </a:schemeClr>
                </a:solidFill>
              </a:rPr>
              <a:t>Уникальная авторская методика включает в себя</a:t>
            </a:r>
            <a:r>
              <a:rPr lang="en-US" altLang="ru-RU" sz="2400" dirty="0">
                <a:solidFill>
                  <a:schemeClr val="tx1">
                    <a:lumMod val="95000"/>
                    <a:lumOff val="5000"/>
                  </a:schemeClr>
                </a:solidFill>
              </a:rPr>
              <a:t> </a:t>
            </a:r>
            <a:endParaRPr lang="ru-RU" altLang="ru-RU" sz="2400" dirty="0">
              <a:solidFill>
                <a:schemeClr val="tx1">
                  <a:lumMod val="95000"/>
                  <a:lumOff val="5000"/>
                </a:schemeClr>
              </a:solidFill>
            </a:endParaRPr>
          </a:p>
          <a:p>
            <a:pPr marL="468000" indent="-468000">
              <a:buClr>
                <a:srgbClr val="7030A0"/>
              </a:buClr>
              <a:buSzPct val="100000"/>
              <a:buFont typeface="Wingdings" pitchFamily="2" charset="2"/>
              <a:buChar char="q"/>
            </a:pPr>
            <a:r>
              <a:rPr lang="ru-RU" altLang="ru-RU" sz="2400" dirty="0" smtClean="0">
                <a:solidFill>
                  <a:schemeClr val="tx1">
                    <a:lumMod val="95000"/>
                    <a:lumOff val="5000"/>
                  </a:schemeClr>
                </a:solidFill>
              </a:rPr>
              <a:t>Доступные </a:t>
            </a:r>
            <a:r>
              <a:rPr lang="ru-RU" altLang="ru-RU" sz="2400" dirty="0">
                <a:solidFill>
                  <a:schemeClr val="tx1">
                    <a:lumMod val="95000"/>
                    <a:lumOff val="5000"/>
                  </a:schemeClr>
                </a:solidFill>
              </a:rPr>
              <a:t>объяснения и систему упражнений, </a:t>
            </a:r>
            <a:r>
              <a:rPr lang="ru-RU" altLang="ru-RU" sz="2400" dirty="0" smtClean="0">
                <a:solidFill>
                  <a:schemeClr val="tx1">
                    <a:lumMod val="95000"/>
                    <a:lumOff val="5000"/>
                  </a:schemeClr>
                </a:solidFill>
              </a:rPr>
              <a:t>обучающую </a:t>
            </a:r>
            <a:r>
              <a:rPr lang="ru-RU" altLang="ru-RU" sz="2400" dirty="0">
                <a:solidFill>
                  <a:schemeClr val="tx1">
                    <a:lumMod val="95000"/>
                    <a:lumOff val="5000"/>
                  </a:schemeClr>
                </a:solidFill>
              </a:rPr>
              <a:t>детей читать осмысленно и закладывающую основу автономии школьников</a:t>
            </a:r>
          </a:p>
          <a:p>
            <a:pPr marL="468000" indent="-468000">
              <a:buClr>
                <a:srgbClr val="7030A0"/>
              </a:buClr>
              <a:buSzPct val="100000"/>
              <a:buFont typeface="Wingdings" pitchFamily="2" charset="2"/>
              <a:buChar char="q"/>
            </a:pPr>
            <a:r>
              <a:rPr lang="ru-RU" altLang="ru-RU" sz="2400" dirty="0">
                <a:solidFill>
                  <a:schemeClr val="tx1">
                    <a:lumMod val="95000"/>
                    <a:lumOff val="5000"/>
                  </a:schemeClr>
                </a:solidFill>
              </a:rPr>
              <a:t>Страноведческие комментарии, в занимательной форме знакомящие  с бытом, реалиями, культурой, традициями Великобритании</a:t>
            </a:r>
          </a:p>
          <a:p>
            <a:pPr marL="468000" indent="-468000">
              <a:buClr>
                <a:srgbClr val="7030A0"/>
              </a:buClr>
              <a:buSzPct val="100000"/>
              <a:buFont typeface="Wingdings" pitchFamily="2" charset="2"/>
              <a:buChar char="q"/>
            </a:pPr>
            <a:r>
              <a:rPr lang="ru-RU" altLang="ru-RU" sz="2400" dirty="0">
                <a:solidFill>
                  <a:schemeClr val="tx1">
                    <a:lumMod val="95000"/>
                    <a:lumOff val="5000"/>
                  </a:schemeClr>
                </a:solidFill>
              </a:rPr>
              <a:t>Авторские стихи, песни, игры </a:t>
            </a:r>
          </a:p>
          <a:p>
            <a:pPr marL="468000" indent="-468000">
              <a:buClr>
                <a:srgbClr val="7030A0"/>
              </a:buClr>
              <a:buSzPct val="100000"/>
              <a:buFont typeface="Wingdings" pitchFamily="2" charset="2"/>
              <a:buChar char="q"/>
            </a:pPr>
            <a:r>
              <a:rPr lang="ru-RU" altLang="ru-RU" sz="2400" dirty="0" err="1">
                <a:solidFill>
                  <a:schemeClr val="tx1">
                    <a:lumMod val="95000"/>
                    <a:lumOff val="5000"/>
                  </a:schemeClr>
                </a:solidFill>
              </a:rPr>
              <a:t>Аудиоприложение</a:t>
            </a:r>
            <a:r>
              <a:rPr lang="ru-RU" altLang="ru-RU" sz="2400" dirty="0">
                <a:solidFill>
                  <a:schemeClr val="tx1">
                    <a:lumMod val="95000"/>
                    <a:lumOff val="5000"/>
                  </a:schemeClr>
                </a:solidFill>
              </a:rPr>
              <a:t> в исполнении профессиональных английских дикторов</a:t>
            </a:r>
          </a:p>
          <a:p>
            <a:endParaRPr lang="ru-RU" dirty="0"/>
          </a:p>
        </p:txBody>
      </p:sp>
      <p:pic>
        <p:nvPicPr>
          <p:cNvPr id="11268" name="Picture 16" descr="Z:\коллаж\11.jpg"/>
          <p:cNvPicPr>
            <a:picLocks noChangeAspect="1" noChangeArrowheads="1"/>
          </p:cNvPicPr>
          <p:nvPr/>
        </p:nvPicPr>
        <p:blipFill>
          <a:blip r:embed="rId2" cstate="print"/>
          <a:srcRect/>
          <a:stretch>
            <a:fillRect/>
          </a:stretch>
        </p:blipFill>
        <p:spPr bwMode="auto">
          <a:xfrm>
            <a:off x="1294669" y="0"/>
            <a:ext cx="2585181" cy="1755972"/>
          </a:xfrm>
          <a:prstGeom prst="rect">
            <a:avLst/>
          </a:prstGeom>
          <a:noFill/>
          <a:ln w="9525">
            <a:noFill/>
            <a:miter lim="800000"/>
            <a:headEnd/>
            <a:tailEnd/>
          </a:ln>
        </p:spPr>
      </p:pic>
    </p:spTree>
    <p:extLst>
      <p:ext uri="{BB962C8B-B14F-4D97-AF65-F5344CB8AC3E}">
        <p14:creationId xmlns:p14="http://schemas.microsoft.com/office/powerpoint/2010/main" val="3367712339"/>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477796"/>
            <a:ext cx="11582400" cy="67163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ormAutofit/>
          </a:bodyPr>
          <a:lstStyle/>
          <a:p>
            <a:pPr algn="r">
              <a:defRPr/>
            </a:pPr>
            <a:r>
              <a:rPr lang="ru-RU" sz="3200" b="1" spc="100" dirty="0">
                <a:solidFill>
                  <a:srgbClr val="7030A0"/>
                </a:solidFill>
              </a:rPr>
              <a:t>Как </a:t>
            </a:r>
            <a:r>
              <a:rPr lang="ru-RU" sz="3200" b="1" spc="100" dirty="0" smtClean="0">
                <a:solidFill>
                  <a:srgbClr val="7030A0"/>
                </a:solidFill>
              </a:rPr>
              <a:t> использовать  пособие</a:t>
            </a:r>
            <a:endParaRPr lang="ru-RU" sz="3200" b="1" spc="100" dirty="0">
              <a:solidFill>
                <a:srgbClr val="7030A0"/>
              </a:solidFill>
            </a:endParaRPr>
          </a:p>
        </p:txBody>
      </p:sp>
      <p:sp>
        <p:nvSpPr>
          <p:cNvPr id="9" name="Прямоугольник 8"/>
          <p:cNvSpPr/>
          <p:nvPr/>
        </p:nvSpPr>
        <p:spPr>
          <a:xfrm>
            <a:off x="1619999" y="1448474"/>
            <a:ext cx="8956291" cy="4555093"/>
          </a:xfrm>
          <a:prstGeom prst="rect">
            <a:avLst/>
          </a:prstGeom>
        </p:spPr>
        <p:txBody>
          <a:bodyPr wrap="square">
            <a:spAutoFit/>
          </a:bodyPr>
          <a:lstStyle/>
          <a:p>
            <a:pPr marL="468000" indent="-468000" eaLnBrk="1" hangingPunct="1">
              <a:spcBef>
                <a:spcPts val="1200"/>
              </a:spcBef>
              <a:buClr>
                <a:srgbClr val="7030A0"/>
              </a:buClr>
              <a:buFont typeface="Wingdings" pitchFamily="2" charset="2"/>
              <a:buChar char="q"/>
            </a:pPr>
            <a:r>
              <a:rPr lang="ru-RU" altLang="ru-RU" sz="2400" dirty="0" smtClean="0">
                <a:solidFill>
                  <a:schemeClr val="tx1">
                    <a:lumMod val="95000"/>
                    <a:lumOff val="5000"/>
                  </a:schemeClr>
                </a:solidFill>
                <a:latin typeface="Pragmatica Book" pitchFamily="34" charset="0"/>
              </a:rPr>
              <a:t>В </a:t>
            </a:r>
            <a:r>
              <a:rPr lang="ru-RU" altLang="ru-RU" sz="2400" dirty="0">
                <a:solidFill>
                  <a:schemeClr val="tx1">
                    <a:lumMod val="95000"/>
                    <a:lumOff val="5000"/>
                  </a:schemeClr>
                </a:solidFill>
                <a:latin typeface="Pragmatica Book" pitchFamily="34" charset="0"/>
              </a:rPr>
              <a:t>начале обучения последовательно параллельно </a:t>
            </a:r>
            <a:r>
              <a:rPr lang="ru-RU" altLang="ru-RU" sz="2400" dirty="0" smtClean="0">
                <a:solidFill>
                  <a:schemeClr val="tx1">
                    <a:lumMod val="95000"/>
                    <a:lumOff val="5000"/>
                  </a:schemeClr>
                </a:solidFill>
                <a:latin typeface="Pragmatica Book" pitchFamily="34" charset="0"/>
              </a:rPr>
              <a:t/>
            </a:r>
            <a:br>
              <a:rPr lang="ru-RU" altLang="ru-RU" sz="2400" dirty="0" smtClean="0">
                <a:solidFill>
                  <a:schemeClr val="tx1">
                    <a:lumMod val="95000"/>
                    <a:lumOff val="5000"/>
                  </a:schemeClr>
                </a:solidFill>
                <a:latin typeface="Pragmatica Book" pitchFamily="34" charset="0"/>
              </a:rPr>
            </a:br>
            <a:r>
              <a:rPr lang="ru-RU" altLang="ru-RU" sz="2400" dirty="0" smtClean="0">
                <a:solidFill>
                  <a:schemeClr val="tx1">
                    <a:lumMod val="95000"/>
                    <a:lumOff val="5000"/>
                  </a:schemeClr>
                </a:solidFill>
                <a:latin typeface="Pragmatica Book" pitchFamily="34" charset="0"/>
              </a:rPr>
              <a:t>с  любым </a:t>
            </a:r>
            <a:r>
              <a:rPr lang="ru-RU" altLang="ru-RU" sz="2400" dirty="0">
                <a:solidFill>
                  <a:schemeClr val="tx1">
                    <a:lumMod val="95000"/>
                    <a:lumOff val="5000"/>
                  </a:schemeClr>
                </a:solidFill>
                <a:latin typeface="Pragmatica Book" pitchFamily="34" charset="0"/>
              </a:rPr>
              <a:t>учебником  в течение15 минут урока.</a:t>
            </a:r>
          </a:p>
          <a:p>
            <a:pPr marL="468000" indent="-468000" eaLnBrk="1" hangingPunct="1">
              <a:spcBef>
                <a:spcPts val="1200"/>
              </a:spcBef>
              <a:buClr>
                <a:srgbClr val="7030A0"/>
              </a:buClr>
              <a:buFont typeface="Wingdings" pitchFamily="2" charset="2"/>
              <a:buChar char="q"/>
            </a:pPr>
            <a:r>
              <a:rPr lang="ru-RU" altLang="ru-RU" sz="2400" dirty="0">
                <a:solidFill>
                  <a:schemeClr val="tx1">
                    <a:lumMod val="95000"/>
                    <a:lumOff val="5000"/>
                  </a:schemeClr>
                </a:solidFill>
                <a:latin typeface="Pragmatica Book" pitchFamily="34" charset="0"/>
              </a:rPr>
              <a:t>В процессе подготовки к обучению английскому языку </a:t>
            </a:r>
            <a:r>
              <a:rPr lang="ru-RU" altLang="ru-RU" sz="2400" dirty="0" smtClean="0">
                <a:solidFill>
                  <a:schemeClr val="tx1">
                    <a:lumMod val="95000"/>
                    <a:lumOff val="5000"/>
                  </a:schemeClr>
                </a:solidFill>
                <a:latin typeface="Pragmatica Book" pitchFamily="34" charset="0"/>
              </a:rPr>
              <a:t/>
            </a:r>
            <a:br>
              <a:rPr lang="ru-RU" altLang="ru-RU" sz="2400" dirty="0" smtClean="0">
                <a:solidFill>
                  <a:schemeClr val="tx1">
                    <a:lumMod val="95000"/>
                    <a:lumOff val="5000"/>
                  </a:schemeClr>
                </a:solidFill>
                <a:latin typeface="Pragmatica Book" pitchFamily="34" charset="0"/>
              </a:rPr>
            </a:br>
            <a:r>
              <a:rPr lang="ru-RU" altLang="ru-RU" sz="2400" dirty="0" smtClean="0">
                <a:solidFill>
                  <a:schemeClr val="tx1">
                    <a:lumMod val="95000"/>
                    <a:lumOff val="5000"/>
                  </a:schemeClr>
                </a:solidFill>
                <a:latin typeface="Pragmatica Book" pitchFamily="34" charset="0"/>
              </a:rPr>
              <a:t>в </a:t>
            </a:r>
            <a:r>
              <a:rPr lang="ru-RU" altLang="ru-RU" sz="2400" dirty="0">
                <a:solidFill>
                  <a:schemeClr val="tx1">
                    <a:lumMod val="95000"/>
                    <a:lumOff val="5000"/>
                  </a:schemeClr>
                </a:solidFill>
                <a:latin typeface="Pragmatica Book" pitchFamily="34" charset="0"/>
              </a:rPr>
              <a:t>1 классе.</a:t>
            </a:r>
          </a:p>
          <a:p>
            <a:pPr marL="468000" indent="-468000" eaLnBrk="1" hangingPunct="1">
              <a:spcBef>
                <a:spcPts val="1200"/>
              </a:spcBef>
              <a:buClr>
                <a:srgbClr val="7030A0"/>
              </a:buClr>
              <a:buFont typeface="Wingdings" pitchFamily="2" charset="2"/>
              <a:buChar char="q"/>
            </a:pPr>
            <a:r>
              <a:rPr lang="ru-RU" altLang="ru-RU" sz="2400" dirty="0">
                <a:solidFill>
                  <a:schemeClr val="tx1">
                    <a:lumMod val="95000"/>
                    <a:lumOff val="5000"/>
                  </a:schemeClr>
                </a:solidFill>
                <a:latin typeface="Pragmatica Book" pitchFamily="34" charset="0"/>
              </a:rPr>
              <a:t>В 3-4 классе выборочная работа в зависимости от </a:t>
            </a:r>
            <a:r>
              <a:rPr lang="ru-RU" altLang="ru-RU" sz="2400" dirty="0" err="1" smtClean="0">
                <a:solidFill>
                  <a:schemeClr val="tx1">
                    <a:lumMod val="95000"/>
                    <a:lumOff val="5000"/>
                  </a:schemeClr>
                </a:solidFill>
                <a:latin typeface="Pragmatica Book" pitchFamily="34" charset="0"/>
              </a:rPr>
              <a:t>инди-видуальных</a:t>
            </a:r>
            <a:r>
              <a:rPr lang="ru-RU" altLang="ru-RU" sz="2400" dirty="0" smtClean="0">
                <a:solidFill>
                  <a:schemeClr val="tx1">
                    <a:lumMod val="95000"/>
                    <a:lumOff val="5000"/>
                  </a:schemeClr>
                </a:solidFill>
                <a:latin typeface="Pragmatica Book" pitchFamily="34" charset="0"/>
              </a:rPr>
              <a:t> </a:t>
            </a:r>
            <a:r>
              <a:rPr lang="ru-RU" altLang="ru-RU" sz="2400" dirty="0">
                <a:solidFill>
                  <a:schemeClr val="tx1">
                    <a:lumMod val="95000"/>
                    <a:lumOff val="5000"/>
                  </a:schemeClr>
                </a:solidFill>
                <a:latin typeface="Pragmatica Book" pitchFamily="34" charset="0"/>
              </a:rPr>
              <a:t>потребностей ученика или класса.</a:t>
            </a:r>
          </a:p>
          <a:p>
            <a:pPr marL="468000" indent="-468000" eaLnBrk="1" hangingPunct="1">
              <a:spcBef>
                <a:spcPts val="1200"/>
              </a:spcBef>
              <a:buClr>
                <a:srgbClr val="7030A0"/>
              </a:buClr>
              <a:buFont typeface="Wingdings" pitchFamily="2" charset="2"/>
              <a:buChar char="q"/>
            </a:pPr>
            <a:r>
              <a:rPr lang="ru-RU" altLang="ru-RU" sz="2400" dirty="0" smtClean="0">
                <a:solidFill>
                  <a:schemeClr val="tx1">
                    <a:lumMod val="95000"/>
                    <a:lumOff val="5000"/>
                  </a:schemeClr>
                </a:solidFill>
                <a:latin typeface="Pragmatica Book" pitchFamily="34" charset="0"/>
              </a:rPr>
              <a:t>Для </a:t>
            </a:r>
            <a:r>
              <a:rPr lang="ru-RU" altLang="ru-RU" sz="2400" dirty="0">
                <a:solidFill>
                  <a:schemeClr val="tx1">
                    <a:lumMod val="95000"/>
                    <a:lumOff val="5000"/>
                  </a:schemeClr>
                </a:solidFill>
                <a:latin typeface="Pragmatica Book" pitchFamily="34" charset="0"/>
              </a:rPr>
              <a:t>самостоятельного использования дома </a:t>
            </a:r>
            <a:r>
              <a:rPr lang="ru-RU" altLang="ru-RU" sz="2400" dirty="0" smtClean="0">
                <a:solidFill>
                  <a:schemeClr val="tx1">
                    <a:lumMod val="95000"/>
                    <a:lumOff val="5000"/>
                  </a:schemeClr>
                </a:solidFill>
                <a:latin typeface="Pragmatica Book" pitchFamily="34" charset="0"/>
              </a:rPr>
              <a:t>с роди-</a:t>
            </a:r>
            <a:r>
              <a:rPr lang="ru-RU" altLang="ru-RU" sz="2400" dirty="0" err="1" smtClean="0">
                <a:solidFill>
                  <a:schemeClr val="tx1">
                    <a:lumMod val="95000"/>
                    <a:lumOff val="5000"/>
                  </a:schemeClr>
                </a:solidFill>
                <a:latin typeface="Pragmatica Book" pitchFamily="34" charset="0"/>
              </a:rPr>
              <a:t>телями</a:t>
            </a:r>
            <a:endParaRPr lang="ru-RU" altLang="ru-RU" sz="2400" dirty="0">
              <a:solidFill>
                <a:schemeClr val="tx1">
                  <a:lumMod val="95000"/>
                  <a:lumOff val="5000"/>
                </a:schemeClr>
              </a:solidFill>
              <a:latin typeface="Pragmatica Book" pitchFamily="34" charset="0"/>
            </a:endParaRPr>
          </a:p>
          <a:p>
            <a:pPr marL="468000" indent="-468000" eaLnBrk="1" hangingPunct="1">
              <a:spcBef>
                <a:spcPts val="1200"/>
              </a:spcBef>
              <a:buClr>
                <a:srgbClr val="7030A0"/>
              </a:buClr>
              <a:buFont typeface="Wingdings" pitchFamily="2" charset="2"/>
              <a:buChar char="q"/>
            </a:pPr>
            <a:r>
              <a:rPr lang="ru-RU" altLang="ru-RU" sz="2400" dirty="0">
                <a:solidFill>
                  <a:schemeClr val="tx1">
                    <a:lumMod val="95000"/>
                    <a:lumOff val="5000"/>
                  </a:schemeClr>
                </a:solidFill>
                <a:latin typeface="Pragmatica Book" pitchFamily="34" charset="0"/>
              </a:rPr>
              <a:t>Для занятий с репетитором</a:t>
            </a:r>
          </a:p>
          <a:p>
            <a:pPr marL="468000" indent="-468000" eaLnBrk="1" hangingPunct="1">
              <a:spcBef>
                <a:spcPts val="1200"/>
              </a:spcBef>
              <a:buClr>
                <a:srgbClr val="7030A0"/>
              </a:buClr>
              <a:buFont typeface="Wingdings" pitchFamily="2" charset="2"/>
              <a:buChar char="q"/>
            </a:pPr>
            <a:r>
              <a:rPr lang="ru-RU" altLang="ru-RU" sz="2400" dirty="0">
                <a:solidFill>
                  <a:schemeClr val="tx1">
                    <a:lumMod val="95000"/>
                    <a:lumOff val="5000"/>
                  </a:schemeClr>
                </a:solidFill>
                <a:latin typeface="Pragmatica Book" pitchFamily="34" charset="0"/>
              </a:rPr>
              <a:t>Кружки, внеурочная деятельность</a:t>
            </a:r>
            <a:endParaRPr lang="ru-RU" sz="2400" dirty="0">
              <a:solidFill>
                <a:schemeClr val="tx1">
                  <a:lumMod val="95000"/>
                  <a:lumOff val="5000"/>
                </a:schemeClr>
              </a:solidFill>
            </a:endParaRPr>
          </a:p>
        </p:txBody>
      </p:sp>
    </p:spTree>
    <p:extLst>
      <p:ext uri="{BB962C8B-B14F-4D97-AF65-F5344CB8AC3E}">
        <p14:creationId xmlns:p14="http://schemas.microsoft.com/office/powerpoint/2010/main" val="3570910475"/>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idx="4294967295"/>
          </p:nvPr>
        </p:nvSpPr>
        <p:spPr>
          <a:xfrm>
            <a:off x="536575" y="476250"/>
            <a:ext cx="11277600" cy="5619750"/>
          </a:xfrm>
          <a:prstGeom prst="rect">
            <a:avLst/>
          </a:prstGeom>
        </p:spPr>
        <p:txBody>
          <a:bodyPr>
            <a:noAutofit/>
          </a:bodyPr>
          <a:lstStyle/>
          <a:p>
            <a:pPr algn="ctr"/>
            <a:r>
              <a:rPr lang="ru-RU" sz="5400" b="1" spc="150" dirty="0">
                <a:solidFill>
                  <a:srgbClr val="7030A0"/>
                </a:solidFill>
              </a:rPr>
              <a:t>Формируем </a:t>
            </a:r>
            <a:r>
              <a:rPr lang="ru-RU" sz="5400" b="1" spc="150" dirty="0" smtClean="0">
                <a:solidFill>
                  <a:srgbClr val="7030A0"/>
                </a:solidFill>
              </a:rPr>
              <a:t>навыки</a:t>
            </a:r>
            <a:r>
              <a:rPr lang="ru-RU" sz="5400" b="1" spc="150" dirty="0">
                <a:solidFill>
                  <a:srgbClr val="7030A0"/>
                </a:solidFill>
              </a:rPr>
              <a:t>.</a:t>
            </a:r>
            <a:r>
              <a:rPr lang="ru-RU" sz="5400" b="1" spc="150" dirty="0" smtClean="0">
                <a:solidFill>
                  <a:srgbClr val="7030A0"/>
                </a:solidFill>
              </a:rPr>
              <a:t> </a:t>
            </a:r>
            <a:br>
              <a:rPr lang="ru-RU" sz="5400" b="1" spc="150" dirty="0" smtClean="0">
                <a:solidFill>
                  <a:srgbClr val="7030A0"/>
                </a:solidFill>
              </a:rPr>
            </a:br>
            <a:r>
              <a:rPr lang="ru-RU" sz="5400" b="1" spc="150" dirty="0" smtClean="0">
                <a:solidFill>
                  <a:srgbClr val="7030A0"/>
                </a:solidFill>
              </a:rPr>
              <a:t>Обучение </a:t>
            </a:r>
            <a:r>
              <a:rPr lang="ru-RU" sz="5400" b="1" spc="150" dirty="0">
                <a:solidFill>
                  <a:srgbClr val="7030A0"/>
                </a:solidFill>
              </a:rPr>
              <a:t>основным </a:t>
            </a:r>
            <a:r>
              <a:rPr lang="ru-RU" sz="5400" b="1" spc="150" dirty="0" smtClean="0">
                <a:solidFill>
                  <a:srgbClr val="7030A0"/>
                </a:solidFill>
              </a:rPr>
              <a:t/>
            </a:r>
            <a:br>
              <a:rPr lang="ru-RU" sz="5400" b="1" spc="150" dirty="0" smtClean="0">
                <a:solidFill>
                  <a:srgbClr val="7030A0"/>
                </a:solidFill>
              </a:rPr>
            </a:br>
            <a:r>
              <a:rPr lang="ru-RU" sz="5400" b="1" spc="150" dirty="0" smtClean="0">
                <a:solidFill>
                  <a:srgbClr val="7030A0"/>
                </a:solidFill>
              </a:rPr>
              <a:t>грамматическим </a:t>
            </a:r>
            <a:br>
              <a:rPr lang="ru-RU" sz="5400" b="1" spc="150" dirty="0" smtClean="0">
                <a:solidFill>
                  <a:srgbClr val="7030A0"/>
                </a:solidFill>
              </a:rPr>
            </a:br>
            <a:r>
              <a:rPr lang="ru-RU" sz="5400" b="1" spc="150" dirty="0" smtClean="0">
                <a:solidFill>
                  <a:srgbClr val="7030A0"/>
                </a:solidFill>
              </a:rPr>
              <a:t>явлениям</a:t>
            </a:r>
            <a:r>
              <a:rPr lang="ru-RU" sz="5400" b="1" spc="100" dirty="0" smtClean="0">
                <a:solidFill>
                  <a:srgbClr val="7030A0"/>
                </a:solidFill>
              </a:rPr>
              <a:t/>
            </a:r>
            <a:br>
              <a:rPr lang="ru-RU" sz="5400" b="1" spc="100" dirty="0" smtClean="0">
                <a:solidFill>
                  <a:srgbClr val="7030A0"/>
                </a:solidFill>
              </a:rPr>
            </a:br>
            <a:r>
              <a:rPr lang="en-US" sz="2400" b="1" spc="100" dirty="0" smtClean="0">
                <a:solidFill>
                  <a:srgbClr val="7030A0"/>
                </a:solidFill>
              </a:rPr>
              <a:t/>
            </a:r>
            <a:br>
              <a:rPr lang="en-US" sz="2400" b="1" spc="100" dirty="0" smtClean="0">
                <a:solidFill>
                  <a:srgbClr val="7030A0"/>
                </a:solidFill>
              </a:rPr>
            </a:br>
            <a:r>
              <a:rPr lang="ru-RU" sz="4000" i="1" cap="none" spc="100" dirty="0" smtClean="0"/>
              <a:t>Марианна Юрьевна Кауфман</a:t>
            </a:r>
            <a:br>
              <a:rPr lang="ru-RU" sz="4000" i="1" cap="none" spc="100" dirty="0" smtClean="0"/>
            </a:br>
            <a:r>
              <a:rPr lang="ru-RU" sz="4000" i="1" cap="none" spc="100" dirty="0" smtClean="0"/>
              <a:t>автор курса «</a:t>
            </a:r>
            <a:r>
              <a:rPr lang="en-US" sz="4000" i="1" cap="none" spc="100" dirty="0" smtClean="0"/>
              <a:t>Happy English.ru</a:t>
            </a:r>
            <a:r>
              <a:rPr lang="ru-RU" sz="4000" i="1" cap="none" spc="100" dirty="0" smtClean="0"/>
              <a:t>»</a:t>
            </a:r>
            <a:r>
              <a:rPr lang="en-US" sz="4000" i="1" cap="none" spc="100" dirty="0" smtClean="0"/>
              <a:t/>
            </a:r>
            <a:br>
              <a:rPr lang="en-US" sz="4000" i="1" cap="none" spc="100" dirty="0" smtClean="0"/>
            </a:br>
            <a:r>
              <a:rPr lang="en-US" sz="4000" i="1" cap="none" spc="100" dirty="0" smtClean="0"/>
              <a:t>Master of Arts in Sociolinguistics</a:t>
            </a:r>
            <a:endParaRPr lang="ru-RU" sz="4000" i="1" spc="100" dirty="0">
              <a:solidFill>
                <a:srgbClr val="7030A0"/>
              </a:solidFill>
            </a:endParaRPr>
          </a:p>
        </p:txBody>
      </p:sp>
    </p:spTree>
    <p:extLst>
      <p:ext uri="{BB962C8B-B14F-4D97-AF65-F5344CB8AC3E}">
        <p14:creationId xmlns:p14="http://schemas.microsoft.com/office/powerpoint/2010/main" val="396676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723604" y="374820"/>
            <a:ext cx="10265196" cy="838200"/>
          </a:xfrm>
          <a:prstGeom prst="rect">
            <a:avLst/>
          </a:prstGeom>
        </p:spPr>
        <p:txBody>
          <a:bodyPr/>
          <a:lstStyle/>
          <a:p>
            <a:r>
              <a:rPr lang="ru-RU" spc="100" dirty="0" smtClean="0">
                <a:solidFill>
                  <a:srgbClr val="7030A0"/>
                </a:solidFill>
              </a:rPr>
              <a:t>Определение  навыка</a:t>
            </a:r>
            <a:endParaRPr lang="ru-RU" spc="100" dirty="0">
              <a:solidFill>
                <a:srgbClr val="7030A0"/>
              </a:solidFill>
            </a:endParaRPr>
          </a:p>
        </p:txBody>
      </p:sp>
      <p:sp>
        <p:nvSpPr>
          <p:cNvPr id="3" name="Объект 2"/>
          <p:cNvSpPr>
            <a:spLocks noGrp="1"/>
          </p:cNvSpPr>
          <p:nvPr>
            <p:ph idx="4294967295"/>
          </p:nvPr>
        </p:nvSpPr>
        <p:spPr>
          <a:xfrm>
            <a:off x="1390032" y="1554163"/>
            <a:ext cx="9811368" cy="5303837"/>
          </a:xfrm>
          <a:prstGeom prst="rect">
            <a:avLst/>
          </a:prstGeom>
        </p:spPr>
        <p:txBody>
          <a:bodyPr>
            <a:normAutofit fontScale="77500" lnSpcReduction="20000"/>
          </a:bodyPr>
          <a:lstStyle/>
          <a:p>
            <a:pPr marL="468000" indent="-468000">
              <a:lnSpc>
                <a:spcPct val="120000"/>
              </a:lnSpc>
              <a:spcBef>
                <a:spcPts val="600"/>
              </a:spcBef>
              <a:buClr>
                <a:srgbClr val="7030A0"/>
              </a:buClr>
              <a:buSzPct val="100000"/>
              <a:buFont typeface="Wingdings" pitchFamily="2" charset="2"/>
              <a:buChar char="q"/>
            </a:pPr>
            <a:r>
              <a:rPr lang="ru-RU" sz="3100" b="1" u="sng" dirty="0">
                <a:solidFill>
                  <a:srgbClr val="7030A0"/>
                </a:solidFill>
                <a:hlinkClick r:id="rId2"/>
              </a:rPr>
              <a:t>НАВЫК</a:t>
            </a:r>
            <a:r>
              <a:rPr lang="ru-RU" sz="3100" dirty="0"/>
              <a:t> </a:t>
            </a:r>
            <a:r>
              <a:rPr lang="ru-RU" sz="3100" dirty="0" smtClean="0"/>
              <a:t>—</a:t>
            </a:r>
            <a:r>
              <a:rPr lang="en-US" sz="3100" dirty="0" smtClean="0"/>
              <a:t> </a:t>
            </a:r>
            <a:r>
              <a:rPr lang="ru-RU" sz="3100" dirty="0" smtClean="0"/>
              <a:t>действие</a:t>
            </a:r>
            <a:r>
              <a:rPr lang="ru-RU" sz="3100" dirty="0"/>
              <a:t>, достигшее уровня автоматизма </a:t>
            </a:r>
            <a:r>
              <a:rPr lang="ru-RU" sz="3100" dirty="0" smtClean="0"/>
              <a:t/>
            </a:r>
            <a:br>
              <a:rPr lang="ru-RU" sz="3100" dirty="0" smtClean="0"/>
            </a:br>
            <a:r>
              <a:rPr lang="ru-RU" sz="3100" dirty="0" smtClean="0"/>
              <a:t>и </a:t>
            </a:r>
            <a:r>
              <a:rPr lang="ru-RU" sz="3100" dirty="0"/>
              <a:t>характеризующееся цельностью, отсутствием поэлементного осознания. Функционирует в речевой деятельности, </a:t>
            </a:r>
            <a:r>
              <a:rPr lang="ru-RU" sz="3100" dirty="0" err="1" smtClean="0"/>
              <a:t>включа-ющей</a:t>
            </a:r>
            <a:r>
              <a:rPr lang="ru-RU" sz="3100" dirty="0" smtClean="0"/>
              <a:t> </a:t>
            </a:r>
            <a:r>
              <a:rPr lang="ru-RU" sz="3100" dirty="0"/>
              <a:t>речевые действия и речевые операции. Операции, доведенные </a:t>
            </a:r>
            <a:r>
              <a:rPr lang="ru-RU" sz="3100" dirty="0" smtClean="0"/>
              <a:t>до </a:t>
            </a:r>
            <a:r>
              <a:rPr lang="ru-RU" sz="3100" dirty="0"/>
              <a:t>уровня совершенства… </a:t>
            </a:r>
            <a:r>
              <a:rPr lang="ru-RU" sz="3100" i="1" dirty="0" smtClean="0"/>
              <a:t>Новый </a:t>
            </a:r>
            <a:r>
              <a:rPr lang="ru-RU" sz="3100" i="1" dirty="0"/>
              <a:t>словарь методических терминов и понятий (теория и практика обучения языкам</a:t>
            </a:r>
            <a:r>
              <a:rPr lang="ru-RU" sz="3100" i="1" dirty="0" smtClean="0"/>
              <a:t>)</a:t>
            </a:r>
            <a:endParaRPr lang="en-US" sz="3100" i="1" dirty="0"/>
          </a:p>
          <a:p>
            <a:pPr marL="468000" indent="-468000">
              <a:lnSpc>
                <a:spcPct val="120000"/>
              </a:lnSpc>
              <a:spcBef>
                <a:spcPts val="600"/>
              </a:spcBef>
              <a:buClr>
                <a:srgbClr val="7030A0"/>
              </a:buClr>
              <a:buSzPct val="100000"/>
              <a:buFont typeface="Wingdings" pitchFamily="2" charset="2"/>
              <a:buChar char="q"/>
            </a:pPr>
            <a:r>
              <a:rPr lang="ru-RU" sz="3100" dirty="0" smtClean="0"/>
              <a:t>Полноценное </a:t>
            </a:r>
            <a:r>
              <a:rPr lang="ru-RU" sz="3100" dirty="0"/>
              <a:t>действие более высокого порядка не может сложиться без опоры на предшествующие формы того же действия и в конечном счете на его исходную форму. Последняя представляет собой действие, выполняемое </a:t>
            </a:r>
            <a:r>
              <a:rPr lang="ru-RU" sz="3100" dirty="0" smtClean="0"/>
              <a:t>в </a:t>
            </a:r>
            <a:r>
              <a:rPr lang="ru-RU" sz="3100" dirty="0"/>
              <a:t>полном составе своих операций </a:t>
            </a:r>
            <a:r>
              <a:rPr lang="ru-RU" sz="3100" dirty="0" smtClean="0"/>
              <a:t/>
            </a:r>
            <a:br>
              <a:rPr lang="ru-RU" sz="3100" dirty="0" smtClean="0"/>
            </a:br>
            <a:r>
              <a:rPr lang="ru-RU" sz="3100" dirty="0" smtClean="0"/>
              <a:t>как </a:t>
            </a:r>
            <a:r>
              <a:rPr lang="ru-RU" sz="3100" dirty="0"/>
              <a:t>внешний, чувственно воспринимаемый материальный процесс</a:t>
            </a:r>
            <a:r>
              <a:rPr lang="ru-RU" sz="3100" dirty="0" smtClean="0"/>
              <a:t>. </a:t>
            </a:r>
            <a:r>
              <a:rPr lang="ru-RU" sz="3100" i="1" dirty="0" smtClean="0"/>
              <a:t>(П.Я. Гальперин)</a:t>
            </a:r>
            <a:r>
              <a:rPr lang="ru-RU" i="1" dirty="0"/>
              <a:t/>
            </a:r>
            <a:br>
              <a:rPr lang="ru-RU" i="1" dirty="0"/>
            </a:br>
            <a:endParaRPr lang="ru-RU" i="1" dirty="0"/>
          </a:p>
        </p:txBody>
      </p:sp>
    </p:spTree>
    <p:extLst>
      <p:ext uri="{BB962C8B-B14F-4D97-AF65-F5344CB8AC3E}">
        <p14:creationId xmlns:p14="http://schemas.microsoft.com/office/powerpoint/2010/main" val="1157115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81332" y="407516"/>
            <a:ext cx="11210668" cy="838200"/>
          </a:xfrm>
          <a:prstGeom prst="rect">
            <a:avLst/>
          </a:prstGeom>
        </p:spPr>
        <p:txBody>
          <a:bodyPr>
            <a:noAutofit/>
          </a:bodyPr>
          <a:lstStyle/>
          <a:p>
            <a:r>
              <a:rPr lang="ru-RU" sz="3000" cap="none" dirty="0" smtClean="0"/>
              <a:t>Процесс формирования умственного действия П. Я. Гальперина</a:t>
            </a:r>
            <a:endParaRPr lang="ru-RU" sz="3000" cap="none" dirty="0"/>
          </a:p>
        </p:txBody>
      </p:sp>
      <p:sp>
        <p:nvSpPr>
          <p:cNvPr id="3" name="Объект 2"/>
          <p:cNvSpPr>
            <a:spLocks noGrp="1"/>
          </p:cNvSpPr>
          <p:nvPr>
            <p:ph idx="4294967295"/>
          </p:nvPr>
        </p:nvSpPr>
        <p:spPr>
          <a:xfrm>
            <a:off x="969296" y="1266569"/>
            <a:ext cx="11041471" cy="5591431"/>
          </a:xfrm>
          <a:prstGeom prst="rect">
            <a:avLst/>
          </a:prstGeom>
        </p:spPr>
        <p:txBody>
          <a:bodyPr>
            <a:noAutofit/>
          </a:bodyPr>
          <a:lstStyle/>
          <a:p>
            <a:pPr lvl="0">
              <a:buClr>
                <a:srgbClr val="7030A0"/>
              </a:buClr>
              <a:buSzPct val="100000"/>
              <a:buFont typeface="Wingdings" pitchFamily="2" charset="2"/>
              <a:buChar char="q"/>
            </a:pPr>
            <a:r>
              <a:rPr lang="ru-RU" sz="1700" dirty="0" smtClean="0"/>
              <a:t>Этап </a:t>
            </a:r>
            <a:r>
              <a:rPr lang="ru-RU" sz="1700" dirty="0"/>
              <a:t>мотивации (создание личностного отношения к усвоению действий).</a:t>
            </a:r>
          </a:p>
          <a:p>
            <a:pPr lvl="0">
              <a:buClr>
                <a:srgbClr val="7030A0"/>
              </a:buClr>
              <a:buSzPct val="100000"/>
              <a:buFont typeface="Wingdings" pitchFamily="2" charset="2"/>
              <a:buChar char="q"/>
            </a:pPr>
            <a:r>
              <a:rPr lang="ru-RU" sz="1700" dirty="0"/>
              <a:t>Формирование ориентировочной основы будущего действия. Ключевым моментом второго этапа является ознакомление на практике с составом будущего действия и итоговыми требованиями </a:t>
            </a:r>
            <a:r>
              <a:rPr lang="en-US" sz="1700" dirty="0" smtClean="0"/>
              <a:t/>
            </a:r>
            <a:br>
              <a:rPr lang="en-US" sz="1700" dirty="0" smtClean="0"/>
            </a:br>
            <a:r>
              <a:rPr lang="ru-RU" sz="1700" dirty="0" smtClean="0"/>
              <a:t>к </a:t>
            </a:r>
            <a:r>
              <a:rPr lang="ru-RU" sz="1700" dirty="0"/>
              <a:t>действию</a:t>
            </a:r>
          </a:p>
          <a:p>
            <a:pPr lvl="0">
              <a:buClr>
                <a:srgbClr val="7030A0"/>
              </a:buClr>
              <a:buSzPct val="100000"/>
              <a:buFont typeface="Wingdings" pitchFamily="2" charset="2"/>
              <a:buChar char="q"/>
            </a:pPr>
            <a:r>
              <a:rPr lang="ru-RU" sz="1700" dirty="0"/>
              <a:t>Этап материальных (с реальными предметами) или материализованных (с предметами-заместителями) действий. На данном этапе происходит практическое освоение действия </a:t>
            </a:r>
            <a:r>
              <a:rPr lang="ru-RU" sz="1700" dirty="0" smtClean="0"/>
              <a:t/>
            </a:r>
            <a:br>
              <a:rPr lang="ru-RU" sz="1700" dirty="0" smtClean="0"/>
            </a:br>
            <a:r>
              <a:rPr lang="ru-RU" sz="1700" dirty="0" smtClean="0"/>
              <a:t>с </a:t>
            </a:r>
            <a:r>
              <a:rPr lang="ru-RU" sz="1700" dirty="0"/>
              <a:t>использованием предметов.</a:t>
            </a:r>
          </a:p>
          <a:p>
            <a:pPr lvl="0">
              <a:buClr>
                <a:srgbClr val="7030A0"/>
              </a:buClr>
              <a:buSzPct val="100000"/>
              <a:buFont typeface="Wingdings" pitchFamily="2" charset="2"/>
              <a:buChar char="q"/>
            </a:pPr>
            <a:r>
              <a:rPr lang="ru-RU" sz="1700" dirty="0"/>
              <a:t>Этап </a:t>
            </a:r>
            <a:r>
              <a:rPr lang="ru-RU" sz="1700" dirty="0" smtClean="0"/>
              <a:t>внешне речевых </a:t>
            </a:r>
            <a:r>
              <a:rPr lang="ru-RU" sz="1700" dirty="0"/>
              <a:t>действий. На этом этапе действие продолжает осваиваться уже без опоры </a:t>
            </a:r>
            <a:r>
              <a:rPr lang="ru-RU" sz="1700" dirty="0" smtClean="0"/>
              <a:t/>
            </a:r>
            <a:br>
              <a:rPr lang="ru-RU" sz="1700" dirty="0" smtClean="0"/>
            </a:br>
            <a:r>
              <a:rPr lang="ru-RU" sz="1700" dirty="0" smtClean="0"/>
              <a:t>на </a:t>
            </a:r>
            <a:r>
              <a:rPr lang="ru-RU" sz="1700" dirty="0"/>
              <a:t>реальные предметы. Начинается процесс  </a:t>
            </a:r>
            <a:r>
              <a:rPr lang="ru-RU" sz="1700" dirty="0" smtClean="0"/>
              <a:t>перенесения  внешнего действия во внутренний план.  </a:t>
            </a:r>
            <a:br>
              <a:rPr lang="ru-RU" sz="1700" dirty="0" smtClean="0"/>
            </a:br>
            <a:r>
              <a:rPr lang="ru-RU" sz="1700" dirty="0" smtClean="0"/>
              <a:t>При этом перенос </a:t>
            </a:r>
            <a:r>
              <a:rPr lang="ru-RU" sz="1700" dirty="0"/>
              <a:t>действия в речевой план означает не просто его озвучивание, но его речевое выполнение.</a:t>
            </a:r>
          </a:p>
          <a:p>
            <a:pPr lvl="0">
              <a:buClr>
                <a:srgbClr val="7030A0"/>
              </a:buClr>
              <a:buSzPct val="100000"/>
              <a:buFont typeface="Wingdings" pitchFamily="2" charset="2"/>
              <a:buChar char="q"/>
            </a:pPr>
            <a:r>
              <a:rPr lang="ru-RU" sz="1700" dirty="0"/>
              <a:t>Этап внешней речи про себя. На </a:t>
            </a:r>
            <a:r>
              <a:rPr lang="ru-RU" sz="1700" dirty="0" smtClean="0"/>
              <a:t>этом </a:t>
            </a:r>
            <a:r>
              <a:rPr lang="ru-RU" sz="1700" dirty="0"/>
              <a:t>этапе выполнение действия уже не требует внешней речи — процесс выполнения действия полностью переносится во внутреннюю речь (речь «про себя»).</a:t>
            </a:r>
          </a:p>
          <a:p>
            <a:pPr lvl="0">
              <a:buClr>
                <a:srgbClr val="7030A0"/>
              </a:buClr>
              <a:buSzPct val="100000"/>
              <a:buFont typeface="Wingdings" pitchFamily="2" charset="2"/>
              <a:buChar char="q"/>
            </a:pPr>
            <a:r>
              <a:rPr lang="ru-RU" sz="1700" dirty="0"/>
              <a:t>Этап умственных действий. На последнем этапе процесса формирования умственных действий завершается его переход во внутренний план (действие для своего выполнения уже не требует </a:t>
            </a:r>
            <a:r>
              <a:rPr lang="ru-RU" sz="1700" dirty="0" smtClean="0"/>
              <a:t/>
            </a:r>
            <a:br>
              <a:rPr lang="ru-RU" sz="1700" dirty="0" smtClean="0"/>
            </a:br>
            <a:r>
              <a:rPr lang="ru-RU" sz="1700" dirty="0" smtClean="0"/>
              <a:t>речевой </a:t>
            </a:r>
            <a:r>
              <a:rPr lang="ru-RU" sz="1700" dirty="0"/>
              <a:t>основы). При этом действие подвергается существенным преобразованиям: оно </a:t>
            </a:r>
            <a:r>
              <a:rPr lang="ru-RU" sz="1700" dirty="0" smtClean="0"/>
              <a:t/>
            </a:r>
            <a:br>
              <a:rPr lang="ru-RU" sz="1700" dirty="0" smtClean="0"/>
            </a:br>
            <a:r>
              <a:rPr lang="ru-RU" sz="1700" dirty="0" smtClean="0"/>
              <a:t>сокращается и </a:t>
            </a:r>
            <a:r>
              <a:rPr lang="ru-RU" sz="1700" dirty="0"/>
              <a:t>уходит из сферы </a:t>
            </a:r>
            <a:r>
              <a:rPr lang="ru-RU" sz="1700" dirty="0" smtClean="0"/>
              <a:t>сознания то есть автоматизируется.</a:t>
            </a:r>
            <a:r>
              <a:rPr lang="ru-RU" sz="1700" dirty="0"/>
              <a:t> Усвоить действие </a:t>
            </a:r>
            <a:r>
              <a:rPr lang="ru-RU" sz="1700" dirty="0" smtClean="0"/>
              <a:t>– </a:t>
            </a:r>
            <a:r>
              <a:rPr lang="ru-RU" sz="1700" dirty="0"/>
              <a:t>значит </a:t>
            </a:r>
            <a:r>
              <a:rPr lang="ru-RU" sz="1700" dirty="0" smtClean="0"/>
              <a:t/>
            </a:r>
            <a:br>
              <a:rPr lang="ru-RU" sz="1700" dirty="0" smtClean="0"/>
            </a:br>
            <a:r>
              <a:rPr lang="ru-RU" sz="1700" dirty="0" smtClean="0"/>
              <a:t>не </a:t>
            </a:r>
            <a:r>
              <a:rPr lang="ru-RU" sz="1700" dirty="0"/>
              <a:t>просто </a:t>
            </a:r>
            <a:r>
              <a:rPr lang="ru-RU" sz="1700" dirty="0" smtClean="0"/>
              <a:t>вспомнить</a:t>
            </a:r>
            <a:r>
              <a:rPr lang="ru-RU" sz="1700" dirty="0"/>
              <a:t>, как оно было показано, а суметь повторить его с </a:t>
            </a:r>
            <a:r>
              <a:rPr lang="ru-RU" sz="1700" i="1" dirty="0"/>
              <a:t>новым материалом</a:t>
            </a:r>
            <a:r>
              <a:rPr lang="ru-RU" sz="1700" dirty="0"/>
              <a:t> </a:t>
            </a:r>
            <a:r>
              <a:rPr lang="ru-RU" sz="1700" dirty="0" smtClean="0"/>
              <a:t/>
            </a:r>
            <a:br>
              <a:rPr lang="ru-RU" sz="1700" dirty="0" smtClean="0"/>
            </a:br>
            <a:r>
              <a:rPr lang="ru-RU" sz="1700" dirty="0" smtClean="0"/>
              <a:t>и </a:t>
            </a:r>
            <a:r>
              <a:rPr lang="ru-RU" sz="1700" dirty="0"/>
              <a:t>заново получить </a:t>
            </a:r>
            <a:r>
              <a:rPr lang="ru-RU" sz="1700" dirty="0" smtClean="0"/>
              <a:t>из </a:t>
            </a:r>
            <a:r>
              <a:rPr lang="ru-RU" sz="1700" dirty="0"/>
              <a:t>этого материала </a:t>
            </a:r>
            <a:r>
              <a:rPr lang="ru-RU" sz="1700" i="1" dirty="0"/>
              <a:t>указанный продукт</a:t>
            </a:r>
            <a:r>
              <a:rPr lang="ru-RU" sz="1700" dirty="0"/>
              <a:t>. </a:t>
            </a:r>
          </a:p>
        </p:txBody>
      </p:sp>
    </p:spTree>
    <p:extLst>
      <p:ext uri="{BB962C8B-B14F-4D97-AF65-F5344CB8AC3E}">
        <p14:creationId xmlns:p14="http://schemas.microsoft.com/office/powerpoint/2010/main" val="869407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02818" y="365126"/>
            <a:ext cx="10685982" cy="838200"/>
          </a:xfrm>
          <a:prstGeom prst="rect">
            <a:avLst/>
          </a:prstGeom>
        </p:spPr>
        <p:txBody>
          <a:bodyPr>
            <a:normAutofit/>
          </a:bodyPr>
          <a:lstStyle/>
          <a:p>
            <a:r>
              <a:rPr lang="ru-RU" spc="100" dirty="0" smtClean="0"/>
              <a:t>ориентировочная основа действия</a:t>
            </a:r>
            <a:endParaRPr lang="ru-RU" spc="100" dirty="0"/>
          </a:p>
        </p:txBody>
      </p:sp>
      <p:sp>
        <p:nvSpPr>
          <p:cNvPr id="3" name="Объект 2"/>
          <p:cNvSpPr>
            <a:spLocks noGrp="1"/>
          </p:cNvSpPr>
          <p:nvPr>
            <p:ph idx="4294967295"/>
          </p:nvPr>
        </p:nvSpPr>
        <p:spPr>
          <a:xfrm>
            <a:off x="1302818" y="1565276"/>
            <a:ext cx="10089082" cy="5303837"/>
          </a:xfrm>
          <a:prstGeom prst="rect">
            <a:avLst/>
          </a:prstGeom>
        </p:spPr>
        <p:txBody>
          <a:bodyPr>
            <a:noAutofit/>
          </a:bodyPr>
          <a:lstStyle/>
          <a:p>
            <a:pPr marL="468000" indent="-468000">
              <a:buClr>
                <a:srgbClr val="7030A0"/>
              </a:buClr>
              <a:buSzPct val="100000"/>
              <a:buFont typeface="Wingdings" pitchFamily="2" charset="2"/>
              <a:buChar char="q"/>
            </a:pPr>
            <a:r>
              <a:rPr lang="ru-RU" sz="2400" dirty="0" smtClean="0"/>
              <a:t>Всякое </a:t>
            </a:r>
            <a:r>
              <a:rPr lang="ru-RU" sz="2400" dirty="0"/>
              <a:t>обучение новому действию, </a:t>
            </a:r>
            <a:r>
              <a:rPr lang="ru-RU" sz="2400" dirty="0" smtClean="0"/>
              <a:t> в том числе , и индуктивным путем, предполагает ознакомление </a:t>
            </a:r>
            <a:r>
              <a:rPr lang="ru-RU" sz="2400" dirty="0"/>
              <a:t>с </a:t>
            </a:r>
            <a:r>
              <a:rPr lang="ru-RU" sz="2400" dirty="0" smtClean="0"/>
              <a:t>заданием. Действие </a:t>
            </a:r>
            <a:r>
              <a:rPr lang="ru-RU" sz="2400" dirty="0"/>
              <a:t>сначала разбивается на такие операции, которые посильны </a:t>
            </a:r>
            <a:r>
              <a:rPr lang="ru-RU" sz="2400" dirty="0" smtClean="0"/>
              <a:t/>
            </a:r>
            <a:br>
              <a:rPr lang="ru-RU" sz="2400" dirty="0" smtClean="0"/>
            </a:br>
            <a:r>
              <a:rPr lang="ru-RU" sz="2400" dirty="0" smtClean="0"/>
              <a:t>для </a:t>
            </a:r>
            <a:r>
              <a:rPr lang="ru-RU" sz="2400" dirty="0"/>
              <a:t>учащегося, приспособлены к его возрастным, когнитивным </a:t>
            </a:r>
            <a:r>
              <a:rPr lang="ru-RU" sz="2400" dirty="0" smtClean="0"/>
              <a:t/>
            </a:r>
            <a:br>
              <a:rPr lang="ru-RU" sz="2400" dirty="0" smtClean="0"/>
            </a:br>
            <a:r>
              <a:rPr lang="ru-RU" sz="2400" dirty="0" smtClean="0"/>
              <a:t>и </a:t>
            </a:r>
            <a:r>
              <a:rPr lang="ru-RU" sz="2400" dirty="0"/>
              <a:t>прочим </a:t>
            </a:r>
            <a:r>
              <a:rPr lang="ru-RU" sz="2400" dirty="0" smtClean="0"/>
              <a:t>особенностям</a:t>
            </a:r>
            <a:r>
              <a:rPr lang="ru-RU" sz="2400" dirty="0"/>
              <a:t> </a:t>
            </a:r>
          </a:p>
          <a:p>
            <a:pPr marL="468000" indent="-468000">
              <a:spcBef>
                <a:spcPts val="1200"/>
              </a:spcBef>
              <a:buClr>
                <a:srgbClr val="7030A0"/>
              </a:buClr>
              <a:buSzPct val="100000"/>
              <a:buFont typeface="Wingdings" pitchFamily="2" charset="2"/>
              <a:buChar char="q"/>
            </a:pPr>
            <a:r>
              <a:rPr lang="ru-RU" sz="2400" dirty="0" smtClean="0"/>
              <a:t>Такое деление составляет </a:t>
            </a:r>
            <a:r>
              <a:rPr lang="ru-RU" sz="2400" dirty="0"/>
              <a:t>то, что  называется </a:t>
            </a:r>
            <a:r>
              <a:rPr lang="ru-RU" sz="2400" i="1" dirty="0"/>
              <a:t>ориентировочной основой действия</a:t>
            </a:r>
            <a:r>
              <a:rPr lang="ru-RU" sz="2400" dirty="0"/>
              <a:t>. </a:t>
            </a:r>
            <a:r>
              <a:rPr lang="ru-RU" sz="2400" dirty="0" smtClean="0"/>
              <a:t>Его образование </a:t>
            </a:r>
            <a:r>
              <a:rPr lang="ru-RU" sz="2400" dirty="0"/>
              <a:t>есть главная задача </a:t>
            </a:r>
            <a:r>
              <a:rPr lang="en-US" sz="2400" dirty="0" smtClean="0"/>
              <a:t/>
            </a:r>
            <a:br>
              <a:rPr lang="en-US" sz="2400" dirty="0" smtClean="0"/>
            </a:br>
            <a:r>
              <a:rPr lang="ru-RU" sz="2400" dirty="0" smtClean="0"/>
              <a:t>и </a:t>
            </a:r>
            <a:r>
              <a:rPr lang="ru-RU" sz="2400" dirty="0"/>
              <a:t>главное содержание первого этапа формирования действия. </a:t>
            </a:r>
            <a:r>
              <a:rPr lang="en-US" sz="2400" dirty="0" smtClean="0"/>
              <a:t/>
            </a:r>
            <a:br>
              <a:rPr lang="en-US" sz="2400" dirty="0" smtClean="0"/>
            </a:br>
            <a:r>
              <a:rPr lang="ru-RU" sz="2400" dirty="0" smtClean="0"/>
              <a:t>(</a:t>
            </a:r>
            <a:r>
              <a:rPr lang="ru-RU" sz="2400" i="1" dirty="0" smtClean="0"/>
              <a:t>Н</a:t>
            </a:r>
            <a:r>
              <a:rPr lang="ru-RU" sz="2400" i="1" dirty="0"/>
              <a:t>. С. Пантина и А. Н. </a:t>
            </a:r>
            <a:r>
              <a:rPr lang="ru-RU" sz="2400" i="1" dirty="0" smtClean="0"/>
              <a:t>Дубровина</a:t>
            </a:r>
            <a:r>
              <a:rPr lang="ru-RU" sz="2400" dirty="0" smtClean="0"/>
              <a:t>). Оказалось, что каждый из  представленных ниже типов в решающей степени определяет ход и результат обучения</a:t>
            </a:r>
            <a:r>
              <a:rPr lang="ru-RU" sz="2000" dirty="0" smtClean="0"/>
              <a:t>.</a:t>
            </a:r>
            <a:br>
              <a:rPr lang="ru-RU" sz="2000" dirty="0" smtClean="0"/>
            </a:br>
            <a:r>
              <a:rPr lang="ru-RU" sz="2000" dirty="0"/>
              <a:t> </a:t>
            </a:r>
          </a:p>
        </p:txBody>
      </p:sp>
    </p:spTree>
    <p:extLst>
      <p:ext uri="{BB962C8B-B14F-4D97-AF65-F5344CB8AC3E}">
        <p14:creationId xmlns:p14="http://schemas.microsoft.com/office/powerpoint/2010/main" val="554691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302818" y="1400175"/>
            <a:ext cx="9803332" cy="5386090"/>
          </a:xfrm>
          <a:prstGeom prst="rect">
            <a:avLst/>
          </a:prstGeom>
        </p:spPr>
        <p:txBody>
          <a:bodyPr wrap="square">
            <a:spAutoFit/>
          </a:bodyPr>
          <a:lstStyle/>
          <a:p>
            <a:pPr marL="342900" indent="-342900">
              <a:buClr>
                <a:srgbClr val="7030A0"/>
              </a:buClr>
              <a:buSzPct val="100000"/>
              <a:buFont typeface="+mj-lt"/>
              <a:buAutoNum type="arabicPeriod"/>
            </a:pPr>
            <a:r>
              <a:rPr lang="ru-RU" dirty="0" smtClean="0"/>
              <a:t>Только образцы действия и его продукта. Никаких указаний, как правильно выполнить это действие, не дается. Учащиеся сами устанавливают взаимосвязи, выводят правила. Задание выполнено, но действие не перерастает в навык. В этом случае </a:t>
            </a:r>
            <a:r>
              <a:rPr lang="en-US" dirty="0" smtClean="0"/>
              <a:t/>
            </a:r>
            <a:br>
              <a:rPr lang="en-US" dirty="0" smtClean="0"/>
            </a:br>
            <a:r>
              <a:rPr lang="ru-RU" dirty="0" smtClean="0"/>
              <a:t>не удается достичь успешного переноса на новые задания. Достигается точность выполнения задания, но действие остается очень неустойчивым к изменению условий. </a:t>
            </a:r>
            <a:endParaRPr lang="en-US" dirty="0" smtClean="0"/>
          </a:p>
          <a:p>
            <a:pPr marL="342900" indent="-342900">
              <a:spcBef>
                <a:spcPts val="1200"/>
              </a:spcBef>
              <a:buClr>
                <a:srgbClr val="7030A0"/>
              </a:buClr>
              <a:buSzPct val="100000"/>
              <a:buFont typeface="+mj-lt"/>
              <a:buAutoNum type="arabicPeriod"/>
            </a:pPr>
            <a:r>
              <a:rPr lang="ru-RU" dirty="0" smtClean="0"/>
              <a:t>Образцы действия и его продукты и инструкции по выполнению действия с новым материалом. Ошибок меньше, экономится время. Учащиеся анализируют структуру </a:t>
            </a:r>
            <a:r>
              <a:rPr lang="en-US" dirty="0" smtClean="0"/>
              <a:t/>
            </a:r>
            <a:br>
              <a:rPr lang="en-US" dirty="0" smtClean="0"/>
            </a:br>
            <a:r>
              <a:rPr lang="ru-RU" dirty="0" smtClean="0"/>
              <a:t>и способны воспроизвести ее в изменившихся условиях, однако успешность такого переноса зависит от  схожести новых элементов задания с уже усвоенными. </a:t>
            </a:r>
            <a:endParaRPr lang="en-US" dirty="0" smtClean="0"/>
          </a:p>
          <a:p>
            <a:pPr marL="342900" indent="-342900">
              <a:spcBef>
                <a:spcPts val="1200"/>
              </a:spcBef>
              <a:buClr>
                <a:srgbClr val="7030A0"/>
              </a:buClr>
              <a:buSzPct val="100000"/>
              <a:buFont typeface="+mj-lt"/>
              <a:buAutoNum type="arabicPeriod"/>
            </a:pPr>
            <a:r>
              <a:rPr lang="ru-RU" dirty="0" smtClean="0"/>
              <a:t>Главным становится обучение анализу заданий с учетом выделения опорных точек,  </a:t>
            </a:r>
            <a:r>
              <a:rPr lang="en-US" dirty="0" smtClean="0"/>
              <a:t/>
            </a:r>
            <a:br>
              <a:rPr lang="en-US" dirty="0" smtClean="0"/>
            </a:br>
            <a:r>
              <a:rPr lang="ru-RU" dirty="0" smtClean="0"/>
              <a:t>в результате чего происходит формирование действия, отвечающего данному заданию. Такое обучение требует больше времени, но когда после нескольких первых заданий достаточно осваивается предварительный анализ условий каждого из них, последующие задания сразу выполняются правильно и вполне самостоятельно. Сформированные действия обладают высокой устойчивостью к изменению условий </a:t>
            </a:r>
            <a:r>
              <a:rPr lang="en-US" dirty="0" smtClean="0"/>
              <a:t/>
            </a:r>
            <a:br>
              <a:rPr lang="en-US" dirty="0" smtClean="0"/>
            </a:br>
            <a:r>
              <a:rPr lang="ru-RU" dirty="0" smtClean="0"/>
              <a:t>и легко переносятся на другие задания.</a:t>
            </a:r>
            <a:br>
              <a:rPr lang="ru-RU" dirty="0" smtClean="0"/>
            </a:br>
            <a:endParaRPr lang="ru-RU" dirty="0"/>
          </a:p>
        </p:txBody>
      </p:sp>
      <p:sp>
        <p:nvSpPr>
          <p:cNvPr id="4" name="Заголовок 1"/>
          <p:cNvSpPr txBox="1">
            <a:spLocks/>
          </p:cNvSpPr>
          <p:nvPr/>
        </p:nvSpPr>
        <p:spPr>
          <a:xfrm>
            <a:off x="1302818" y="393701"/>
            <a:ext cx="10685982" cy="838200"/>
          </a:xfrm>
          <a:prstGeom prst="rect">
            <a:avLst/>
          </a:prstGeom>
        </p:spPr>
        <p:txBody>
          <a:bodyPr vert="horz"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3600" b="0" i="0" u="none" strike="noStrike" kern="1200" cap="all" spc="100" normalizeH="0" baseline="0" noProof="0" dirty="0" smtClean="0">
                <a:ln>
                  <a:noFill/>
                </a:ln>
                <a:solidFill>
                  <a:srgbClr val="7030A0"/>
                </a:solidFill>
                <a:effectLst>
                  <a:reflection blurRad="12700" stA="48000" endA="300" endPos="55000" dir="5400000" sy="-90000" algn="bl" rotWithShape="0"/>
                </a:effectLst>
                <a:uLnTx/>
                <a:uFillTx/>
                <a:latin typeface="+mj-lt"/>
                <a:ea typeface="+mj-ea"/>
                <a:cs typeface="+mj-cs"/>
              </a:rPr>
              <a:t>Три типа ориентировочной основы действия</a:t>
            </a:r>
            <a:endParaRPr kumimoji="0" lang="ru-RU" sz="3600" b="0" i="0" u="none" strike="noStrike" kern="1200" cap="all" spc="100" normalizeH="0" baseline="0" noProof="0" dirty="0">
              <a:ln>
                <a:noFill/>
              </a:ln>
              <a:solidFill>
                <a:srgbClr val="7030A0"/>
              </a:solidFill>
              <a:effectLst>
                <a:reflection blurRad="12700" stA="48000" endA="300" endPos="55000" dir="5400000" sy="-90000" algn="bl" rotWithShape="0"/>
              </a:effectLst>
              <a:uLnTx/>
              <a:uFillTx/>
              <a:latin typeface="+mj-lt"/>
              <a:ea typeface="+mj-ea"/>
              <a:cs typeface="+mj-cs"/>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1193</TotalTime>
  <Words>321</Words>
  <Application>Microsoft Office PowerPoint</Application>
  <PresentationFormat>Произвольный</PresentationFormat>
  <Paragraphs>61</Paragraphs>
  <Slides>28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Трек</vt:lpstr>
      <vt:lpstr>Школа молодого учителя и серия «How to…» </vt:lpstr>
      <vt:lpstr>Учебное  пособие  «Как  научиться  читать  по-английски» </vt:lpstr>
      <vt:lpstr>Как научиться читать по-английски учебное пособие</vt:lpstr>
      <vt:lpstr>Как  использовать  пособие</vt:lpstr>
      <vt:lpstr>Формируем навыки.  Обучение основным  грамматическим  явлениям  Марианна Юрьевна Кауфман автор курса «Happy English.ru» Master of Arts in Sociolinguistics</vt:lpstr>
      <vt:lpstr>Определение  навыка</vt:lpstr>
      <vt:lpstr>Процесс формирования умственного действия П. Я. Гальперина</vt:lpstr>
      <vt:lpstr>ориентировочная основа действия</vt:lpstr>
      <vt:lpstr>Презентация PowerPoint</vt:lpstr>
      <vt:lpstr>Dealing with grammar: three dimensional framework</vt:lpstr>
      <vt:lpstr>Teacher: Important points and tools </vt:lpstr>
      <vt:lpstr>Types of exercises </vt:lpstr>
      <vt:lpstr>Презентация PowerPoint</vt:lpstr>
      <vt:lpstr>Презентация PowerPoint</vt:lpstr>
      <vt:lpstr>Презентация PowerPoint</vt:lpstr>
      <vt:lpstr>Презентация PowerPoint</vt:lpstr>
      <vt:lpstr>Конструкция used to</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Использование  игр. Игра  Дрэгги</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Microsoft Office</dc:creator>
  <cp:lastModifiedBy>Светлана В. Ширина</cp:lastModifiedBy>
  <cp:revision>64</cp:revision>
  <dcterms:created xsi:type="dcterms:W3CDTF">2017-12-05T11:31:55Z</dcterms:created>
  <dcterms:modified xsi:type="dcterms:W3CDTF">2017-12-07T07:40:55Z</dcterms:modified>
</cp:coreProperties>
</file>