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4"/>
  </p:notesMasterIdLst>
  <p:sldIdLst>
    <p:sldId id="256" r:id="rId2"/>
    <p:sldId id="353" r:id="rId3"/>
    <p:sldId id="510" r:id="rId4"/>
    <p:sldId id="330" r:id="rId5"/>
    <p:sldId id="565" r:id="rId6"/>
    <p:sldId id="566" r:id="rId7"/>
    <p:sldId id="567" r:id="rId8"/>
    <p:sldId id="539" r:id="rId9"/>
    <p:sldId id="541" r:id="rId10"/>
    <p:sldId id="550" r:id="rId11"/>
    <p:sldId id="568" r:id="rId12"/>
    <p:sldId id="570" r:id="rId13"/>
    <p:sldId id="571" r:id="rId14"/>
    <p:sldId id="569" r:id="rId15"/>
    <p:sldId id="552" r:id="rId16"/>
    <p:sldId id="576" r:id="rId17"/>
    <p:sldId id="572" r:id="rId18"/>
    <p:sldId id="574" r:id="rId19"/>
    <p:sldId id="372" r:id="rId20"/>
    <p:sldId id="559" r:id="rId21"/>
    <p:sldId id="333" r:id="rId22"/>
    <p:sldId id="348" r:id="rId23"/>
    <p:sldId id="558" r:id="rId24"/>
    <p:sldId id="500" r:id="rId25"/>
    <p:sldId id="453" r:id="rId26"/>
    <p:sldId id="455" r:id="rId27"/>
    <p:sldId id="506" r:id="rId28"/>
    <p:sldId id="524" r:id="rId29"/>
    <p:sldId id="525" r:id="rId30"/>
    <p:sldId id="560" r:id="rId31"/>
    <p:sldId id="561" r:id="rId32"/>
    <p:sldId id="526" r:id="rId33"/>
    <p:sldId id="527" r:id="rId34"/>
    <p:sldId id="528" r:id="rId35"/>
    <p:sldId id="529" r:id="rId36"/>
    <p:sldId id="530" r:id="rId37"/>
    <p:sldId id="563" r:id="rId38"/>
    <p:sldId id="546" r:id="rId39"/>
    <p:sldId id="564" r:id="rId40"/>
    <p:sldId id="545" r:id="rId41"/>
    <p:sldId id="575" r:id="rId42"/>
    <p:sldId id="533" r:id="rId4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36A2"/>
    <a:srgbClr val="B23BAD"/>
    <a:srgbClr val="A141B0"/>
    <a:srgbClr val="AE48BD"/>
    <a:srgbClr val="C152D0"/>
    <a:srgbClr val="EB66F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81" autoAdjust="0"/>
    <p:restoredTop sz="94643"/>
  </p:normalViewPr>
  <p:slideViewPr>
    <p:cSldViewPr snapToGrid="0" snapToObjects="1">
      <p:cViewPr>
        <p:scale>
          <a:sx n="95" d="100"/>
          <a:sy n="95" d="100"/>
        </p:scale>
        <p:origin x="-1544" y="-80"/>
      </p:cViewPr>
      <p:guideLst>
        <p:guide orient="horz" pos="2160"/>
        <p:guide pos="2880"/>
      </p:guideLst>
    </p:cSldViewPr>
  </p:slideViewPr>
  <p:notesTextViewPr>
    <p:cViewPr>
      <p:scale>
        <a:sx n="100" d="100"/>
        <a:sy n="100" d="100"/>
      </p:scale>
      <p:origin x="0" y="0"/>
    </p:cViewPr>
  </p:notesTextViewPr>
  <p:sorterViewPr>
    <p:cViewPr>
      <p:scale>
        <a:sx n="60" d="100"/>
        <a:sy n="60" d="100"/>
      </p:scale>
      <p:origin x="0" y="3952"/>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3F9BC4-F418-4993-ADF2-6765C58FA88B}" type="datetimeFigureOut">
              <a:rPr lang="ru-RU" smtClean="0"/>
              <a:pPr/>
              <a:t>09.07.17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74E3E0-B9F8-4EB1-96D9-6865409D7C53}" type="slidenum">
              <a:rPr lang="ru-RU" smtClean="0"/>
              <a:pPr/>
              <a:t>‹#›</a:t>
            </a:fld>
            <a:endParaRPr lang="ru-RU"/>
          </a:p>
        </p:txBody>
      </p:sp>
    </p:spTree>
    <p:extLst>
      <p:ext uri="{BB962C8B-B14F-4D97-AF65-F5344CB8AC3E}">
        <p14:creationId xmlns:p14="http://schemas.microsoft.com/office/powerpoint/2010/main" val="3386749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074E3E0-B9F8-4EB1-96D9-6865409D7C53}" type="slidenum">
              <a:rPr lang="ru-RU" smtClean="0"/>
              <a:pPr/>
              <a:t>15</a:t>
            </a:fld>
            <a:endParaRPr lang="ru-RU"/>
          </a:p>
        </p:txBody>
      </p:sp>
    </p:spTree>
    <p:extLst>
      <p:ext uri="{BB962C8B-B14F-4D97-AF65-F5344CB8AC3E}">
        <p14:creationId xmlns:p14="http://schemas.microsoft.com/office/powerpoint/2010/main" val="685142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3E82EF7-75C4-704C-92EF-94CD23E30AA8}" type="datetimeFigureOut">
              <a:rPr lang="en-US" smtClean="0"/>
              <a:pPr/>
              <a:t>09.07.17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F04497-DA91-8A4F-8ABE-3CF79025D3FE}" type="slidenum">
              <a:rPr lang="en-US" smtClean="0"/>
              <a:pPr/>
              <a:t>‹#›</a:t>
            </a:fld>
            <a:endParaRPr lang="en-US"/>
          </a:p>
        </p:txBody>
      </p:sp>
    </p:spTree>
    <p:extLst>
      <p:ext uri="{BB962C8B-B14F-4D97-AF65-F5344CB8AC3E}">
        <p14:creationId xmlns:p14="http://schemas.microsoft.com/office/powerpoint/2010/main" val="54518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E82EF7-75C4-704C-92EF-94CD23E30AA8}" type="datetimeFigureOut">
              <a:rPr lang="en-US" smtClean="0"/>
              <a:pPr/>
              <a:t>09.07.17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F04497-DA91-8A4F-8ABE-3CF79025D3FE}" type="slidenum">
              <a:rPr lang="en-US" smtClean="0"/>
              <a:pPr/>
              <a:t>‹#›</a:t>
            </a:fld>
            <a:endParaRPr lang="en-US"/>
          </a:p>
        </p:txBody>
      </p:sp>
    </p:spTree>
    <p:extLst>
      <p:ext uri="{BB962C8B-B14F-4D97-AF65-F5344CB8AC3E}">
        <p14:creationId xmlns:p14="http://schemas.microsoft.com/office/powerpoint/2010/main" val="36059076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E82EF7-75C4-704C-92EF-94CD23E30AA8}" type="datetimeFigureOut">
              <a:rPr lang="en-US" smtClean="0"/>
              <a:pPr/>
              <a:t>09.07.17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F04497-DA91-8A4F-8ABE-3CF79025D3FE}" type="slidenum">
              <a:rPr lang="en-US" smtClean="0"/>
              <a:pPr/>
              <a:t>‹#›</a:t>
            </a:fld>
            <a:endParaRPr lang="en-US"/>
          </a:p>
        </p:txBody>
      </p:sp>
    </p:spTree>
    <p:extLst>
      <p:ext uri="{BB962C8B-B14F-4D97-AF65-F5344CB8AC3E}">
        <p14:creationId xmlns:p14="http://schemas.microsoft.com/office/powerpoint/2010/main" val="31264314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Заголовок и объект">
    <p:bg>
      <p:bgPr>
        <a:solidFill>
          <a:schemeClr val="tx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mtClean="0"/>
              <a:t>Click to edit Master title style</a:t>
            </a:r>
            <a:endParaRPr lang="ru-RU" dirty="0"/>
          </a:p>
        </p:txBody>
      </p:sp>
      <p:sp>
        <p:nvSpPr>
          <p:cNvPr id="4" name="Дата 3"/>
          <p:cNvSpPr>
            <a:spLocks noGrp="1"/>
          </p:cNvSpPr>
          <p:nvPr>
            <p:ph type="dt" sz="half" idx="10"/>
          </p:nvPr>
        </p:nvSpPr>
        <p:spPr/>
        <p:txBody>
          <a:bodyPr/>
          <a:lstStyle/>
          <a:p>
            <a:fld id="{1647E987-D8BE-4C16-BA0A-8AE34A89A4ED}" type="datetimeFigureOut">
              <a:rPr lang="ru-RU" smtClean="0"/>
              <a:pPr/>
              <a:t>09.07.17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6635D04-8E0B-4471-B07F-F546153C8282}" type="slidenum">
              <a:rPr lang="ru-RU" smtClean="0"/>
              <a:pPr/>
              <a:t>‹#›</a:t>
            </a:fld>
            <a:endParaRPr lang="ru-RU"/>
          </a:p>
        </p:txBody>
      </p:sp>
    </p:spTree>
    <p:extLst>
      <p:ext uri="{BB962C8B-B14F-4D97-AF65-F5344CB8AC3E}">
        <p14:creationId xmlns:p14="http://schemas.microsoft.com/office/powerpoint/2010/main" val="863385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E82EF7-75C4-704C-92EF-94CD23E30AA8}" type="datetimeFigureOut">
              <a:rPr lang="en-US" smtClean="0"/>
              <a:pPr/>
              <a:t>09.07.17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F04497-DA91-8A4F-8ABE-3CF79025D3FE}" type="slidenum">
              <a:rPr lang="en-US" smtClean="0"/>
              <a:pPr/>
              <a:t>‹#›</a:t>
            </a:fld>
            <a:endParaRPr lang="en-US"/>
          </a:p>
        </p:txBody>
      </p:sp>
    </p:spTree>
    <p:extLst>
      <p:ext uri="{BB962C8B-B14F-4D97-AF65-F5344CB8AC3E}">
        <p14:creationId xmlns:p14="http://schemas.microsoft.com/office/powerpoint/2010/main" val="331593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E82EF7-75C4-704C-92EF-94CD23E30AA8}" type="datetimeFigureOut">
              <a:rPr lang="en-US" smtClean="0"/>
              <a:pPr/>
              <a:t>09.07.17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F04497-DA91-8A4F-8ABE-3CF79025D3FE}" type="slidenum">
              <a:rPr lang="en-US" smtClean="0"/>
              <a:pPr/>
              <a:t>‹#›</a:t>
            </a:fld>
            <a:endParaRPr lang="en-US"/>
          </a:p>
        </p:txBody>
      </p:sp>
    </p:spTree>
    <p:extLst>
      <p:ext uri="{BB962C8B-B14F-4D97-AF65-F5344CB8AC3E}">
        <p14:creationId xmlns:p14="http://schemas.microsoft.com/office/powerpoint/2010/main" val="2404466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3E82EF7-75C4-704C-92EF-94CD23E30AA8}" type="datetimeFigureOut">
              <a:rPr lang="en-US" smtClean="0"/>
              <a:pPr/>
              <a:t>09.07.17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F04497-DA91-8A4F-8ABE-3CF79025D3FE}" type="slidenum">
              <a:rPr lang="en-US" smtClean="0"/>
              <a:pPr/>
              <a:t>‹#›</a:t>
            </a:fld>
            <a:endParaRPr lang="en-US"/>
          </a:p>
        </p:txBody>
      </p:sp>
    </p:spTree>
    <p:extLst>
      <p:ext uri="{BB962C8B-B14F-4D97-AF65-F5344CB8AC3E}">
        <p14:creationId xmlns:p14="http://schemas.microsoft.com/office/powerpoint/2010/main" val="1678553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E82EF7-75C4-704C-92EF-94CD23E30AA8}" type="datetimeFigureOut">
              <a:rPr lang="en-US" smtClean="0"/>
              <a:pPr/>
              <a:t>09.07.17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F04497-DA91-8A4F-8ABE-3CF79025D3FE}" type="slidenum">
              <a:rPr lang="en-US" smtClean="0"/>
              <a:pPr/>
              <a:t>‹#›</a:t>
            </a:fld>
            <a:endParaRPr lang="en-US"/>
          </a:p>
        </p:txBody>
      </p:sp>
    </p:spTree>
    <p:extLst>
      <p:ext uri="{BB962C8B-B14F-4D97-AF65-F5344CB8AC3E}">
        <p14:creationId xmlns:p14="http://schemas.microsoft.com/office/powerpoint/2010/main" val="258970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3E82EF7-75C4-704C-92EF-94CD23E30AA8}" type="datetimeFigureOut">
              <a:rPr lang="en-US" smtClean="0"/>
              <a:pPr/>
              <a:t>09.07.17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F04497-DA91-8A4F-8ABE-3CF79025D3FE}" type="slidenum">
              <a:rPr lang="en-US" smtClean="0"/>
              <a:pPr/>
              <a:t>‹#›</a:t>
            </a:fld>
            <a:endParaRPr lang="en-US"/>
          </a:p>
        </p:txBody>
      </p:sp>
    </p:spTree>
    <p:extLst>
      <p:ext uri="{BB962C8B-B14F-4D97-AF65-F5344CB8AC3E}">
        <p14:creationId xmlns:p14="http://schemas.microsoft.com/office/powerpoint/2010/main" val="1917040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E82EF7-75C4-704C-92EF-94CD23E30AA8}" type="datetimeFigureOut">
              <a:rPr lang="en-US" smtClean="0"/>
              <a:pPr/>
              <a:t>09.07.17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F04497-DA91-8A4F-8ABE-3CF79025D3FE}" type="slidenum">
              <a:rPr lang="en-US" smtClean="0"/>
              <a:pPr/>
              <a:t>‹#›</a:t>
            </a:fld>
            <a:endParaRPr lang="en-US"/>
          </a:p>
        </p:txBody>
      </p:sp>
    </p:spTree>
    <p:extLst>
      <p:ext uri="{BB962C8B-B14F-4D97-AF65-F5344CB8AC3E}">
        <p14:creationId xmlns:p14="http://schemas.microsoft.com/office/powerpoint/2010/main" val="2517762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E82EF7-75C4-704C-92EF-94CD23E30AA8}" type="datetimeFigureOut">
              <a:rPr lang="en-US" smtClean="0"/>
              <a:pPr/>
              <a:t>09.07.17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F04497-DA91-8A4F-8ABE-3CF79025D3FE}" type="slidenum">
              <a:rPr lang="en-US" smtClean="0"/>
              <a:pPr/>
              <a:t>‹#›</a:t>
            </a:fld>
            <a:endParaRPr lang="en-US"/>
          </a:p>
        </p:txBody>
      </p:sp>
    </p:spTree>
    <p:extLst>
      <p:ext uri="{BB962C8B-B14F-4D97-AF65-F5344CB8AC3E}">
        <p14:creationId xmlns:p14="http://schemas.microsoft.com/office/powerpoint/2010/main" val="19102584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E82EF7-75C4-704C-92EF-94CD23E30AA8}" type="datetimeFigureOut">
              <a:rPr lang="en-US" smtClean="0"/>
              <a:pPr/>
              <a:t>09.07.17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F04497-DA91-8A4F-8ABE-3CF79025D3FE}" type="slidenum">
              <a:rPr lang="en-US" smtClean="0"/>
              <a:pPr/>
              <a:t>‹#›</a:t>
            </a:fld>
            <a:endParaRPr lang="en-US"/>
          </a:p>
        </p:txBody>
      </p:sp>
    </p:spTree>
    <p:extLst>
      <p:ext uri="{BB962C8B-B14F-4D97-AF65-F5344CB8AC3E}">
        <p14:creationId xmlns:p14="http://schemas.microsoft.com/office/powerpoint/2010/main" val="84426270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E82EF7-75C4-704C-92EF-94CD23E30AA8}" type="datetimeFigureOut">
              <a:rPr lang="en-US" smtClean="0"/>
              <a:pPr/>
              <a:t>09.07.17</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F04497-DA91-8A4F-8ABE-3CF79025D3FE}" type="slidenum">
              <a:rPr lang="en-US" smtClean="0"/>
              <a:pPr/>
              <a:t>‹#›</a:t>
            </a:fld>
            <a:endParaRPr lang="en-US"/>
          </a:p>
        </p:txBody>
      </p:sp>
    </p:spTree>
    <p:extLst>
      <p:ext uri="{BB962C8B-B14F-4D97-AF65-F5344CB8AC3E}">
        <p14:creationId xmlns:p14="http://schemas.microsoft.com/office/powerpoint/2010/main" val="4650275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12.xml"/><Relationship Id="rId2"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hyperlink" Target="StudyCraft.org" TargetMode="External"/><Relationship Id="rId4" Type="http://schemas.openxmlformats.org/officeDocument/2006/relationships/image" Target="../media/image3.png"/><Relationship Id="rId5" Type="http://schemas.openxmlformats.org/officeDocument/2006/relationships/image" Target="../media/image4.jpeg"/><Relationship Id="rId1" Type="http://schemas.openxmlformats.org/officeDocument/2006/relationships/slideLayout" Target="../slideLayouts/slideLayout2.xml"/><Relationship Id="rId2" Type="http://schemas.openxmlformats.org/officeDocument/2006/relationships/hyperlink" Target="TrendyEnglish.ru"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2.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hyperlink" Target="http://classdojo.com" TargetMode="External"/><Relationship Id="rId7" Type="http://schemas.openxmlformats.org/officeDocument/2006/relationships/image" Target="../media/image28.jpeg"/><Relationship Id="rId8" Type="http://schemas.openxmlformats.org/officeDocument/2006/relationships/image" Target="../media/image29.png"/><Relationship Id="rId9" Type="http://schemas.openxmlformats.org/officeDocument/2006/relationships/image" Target="../media/image30.wmf"/><Relationship Id="rId1" Type="http://schemas.openxmlformats.org/officeDocument/2006/relationships/slideLayout" Target="../slideLayouts/slideLayout12.xml"/><Relationship Id="rId2"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7.png"/><Relationship Id="rId3" Type="http://schemas.openxmlformats.org/officeDocument/2006/relationships/image" Target="../media/image3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4.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2.JPG"/><Relationship Id="rId3" Type="http://schemas.openxmlformats.org/officeDocument/2006/relationships/image" Target="../media/image4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8.jpeg"/><Relationship Id="rId3" Type="http://schemas.openxmlformats.org/officeDocument/2006/relationships/image" Target="../media/image4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1"/>
            <a:ext cx="9144000" cy="5143500"/>
          </a:xfrm>
          <a:prstGeom prst="rect">
            <a:avLst/>
          </a:prstGeom>
        </p:spPr>
      </p:pic>
      <p:sp>
        <p:nvSpPr>
          <p:cNvPr id="2" name="Title 1"/>
          <p:cNvSpPr>
            <a:spLocks noGrp="1"/>
          </p:cNvSpPr>
          <p:nvPr>
            <p:ph type="ctrTitle"/>
          </p:nvPr>
        </p:nvSpPr>
        <p:spPr>
          <a:xfrm>
            <a:off x="685800" y="4787198"/>
            <a:ext cx="7772400" cy="1470025"/>
          </a:xfrm>
        </p:spPr>
        <p:txBody>
          <a:bodyPr>
            <a:normAutofit/>
          </a:bodyPr>
          <a:lstStyle/>
          <a:p>
            <a:r>
              <a:rPr lang="en-US" sz="3200" dirty="0" smtClean="0"/>
              <a:t/>
            </a:r>
            <a:br>
              <a:rPr lang="en-US" sz="3200" dirty="0" smtClean="0"/>
            </a:br>
            <a:r>
              <a:rPr lang="en-US" sz="4000" b="1" dirty="0" smtClean="0"/>
              <a:t>How to </a:t>
            </a:r>
            <a:r>
              <a:rPr lang="en-US" sz="4000" b="1" dirty="0" err="1" smtClean="0"/>
              <a:t>gamify</a:t>
            </a:r>
            <a:r>
              <a:rPr lang="en-US" sz="4000" b="1" dirty="0" smtClean="0"/>
              <a:t> your English class</a:t>
            </a:r>
            <a:endParaRPr lang="ru-RU" sz="4000" b="1" dirty="0"/>
          </a:p>
        </p:txBody>
      </p:sp>
      <p:sp>
        <p:nvSpPr>
          <p:cNvPr id="3" name="Subtitle 2"/>
          <p:cNvSpPr>
            <a:spLocks noGrp="1"/>
          </p:cNvSpPr>
          <p:nvPr>
            <p:ph type="subTitle" idx="1"/>
          </p:nvPr>
        </p:nvSpPr>
        <p:spPr>
          <a:xfrm>
            <a:off x="1442820" y="5964130"/>
            <a:ext cx="6177430" cy="778135"/>
          </a:xfrm>
        </p:spPr>
        <p:txBody>
          <a:bodyPr>
            <a:normAutofit fontScale="47500" lnSpcReduction="20000"/>
          </a:bodyPr>
          <a:lstStyle/>
          <a:p>
            <a:endParaRPr lang="en-US" dirty="0" smtClean="0">
              <a:solidFill>
                <a:schemeClr val="tx1"/>
              </a:solidFill>
            </a:endParaRPr>
          </a:p>
          <a:p>
            <a:r>
              <a:rPr lang="en-US" sz="6400" dirty="0" smtClean="0">
                <a:solidFill>
                  <a:schemeClr val="tx1"/>
                </a:solidFill>
              </a:rPr>
              <a:t>Elena </a:t>
            </a:r>
            <a:r>
              <a:rPr lang="en-US" sz="6400" dirty="0" err="1" smtClean="0">
                <a:solidFill>
                  <a:schemeClr val="tx1"/>
                </a:solidFill>
              </a:rPr>
              <a:t>Peresada</a:t>
            </a:r>
            <a:endParaRPr lang="en-US" sz="6400" dirty="0" smtClean="0">
              <a:solidFill>
                <a:schemeClr val="tx1"/>
              </a:solidFill>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2198" y="54611"/>
            <a:ext cx="2850798" cy="408615"/>
          </a:xfrm>
          <a:prstGeom prst="rect">
            <a:avLst/>
          </a:prstGeom>
        </p:spPr>
      </p:pic>
      <p:sp>
        <p:nvSpPr>
          <p:cNvPr id="4" name="TextBox 3"/>
          <p:cNvSpPr txBox="1"/>
          <p:nvPr/>
        </p:nvSpPr>
        <p:spPr>
          <a:xfrm>
            <a:off x="10363200" y="5469467"/>
            <a:ext cx="184666" cy="646331"/>
          </a:xfrm>
          <a:prstGeom prst="rect">
            <a:avLst/>
          </a:prstGeom>
          <a:noFill/>
        </p:spPr>
        <p:txBody>
          <a:bodyPr wrap="none" rtlCol="0">
            <a:spAutoFit/>
          </a:bodyPr>
          <a:lstStyle/>
          <a:p>
            <a:endParaRPr lang="en-US" dirty="0" smtClean="0"/>
          </a:p>
          <a:p>
            <a:endParaRPr lang="en-US" dirty="0"/>
          </a:p>
        </p:txBody>
      </p:sp>
    </p:spTree>
    <p:extLst>
      <p:ext uri="{BB962C8B-B14F-4D97-AF65-F5344CB8AC3E}">
        <p14:creationId xmlns:p14="http://schemas.microsoft.com/office/powerpoint/2010/main" val="40333142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gamasutra.com/db_area/images/feature/167418/2.jpg"/>
          <p:cNvPicPr/>
          <p:nvPr/>
        </p:nvPicPr>
        <p:blipFill>
          <a:blip r:embed="rId2">
            <a:extLst>
              <a:ext uri="{28A0092B-C50C-407E-A947-70E740481C1C}">
                <a14:useLocalDpi xmlns:a14="http://schemas.microsoft.com/office/drawing/2010/main"/>
              </a:ext>
            </a:extLst>
          </a:blip>
          <a:srcRect/>
          <a:stretch>
            <a:fillRect/>
          </a:stretch>
        </p:blipFill>
        <p:spPr bwMode="auto">
          <a:xfrm>
            <a:off x="889000" y="-260350"/>
            <a:ext cx="7366000" cy="7378700"/>
          </a:xfrm>
          <a:prstGeom prst="rect">
            <a:avLst/>
          </a:prstGeom>
          <a:noFill/>
          <a:ln>
            <a:noFill/>
          </a:ln>
        </p:spPr>
      </p:pic>
    </p:spTree>
    <p:extLst>
      <p:ext uri="{BB962C8B-B14F-4D97-AF65-F5344CB8AC3E}">
        <p14:creationId xmlns:p14="http://schemas.microsoft.com/office/powerpoint/2010/main" val="357884001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games.mail.ru/pic/pc/gallery/97/fb/900c3893.jpe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8575" y="-38299"/>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381000" y="3105835"/>
            <a:ext cx="6477000" cy="3785652"/>
          </a:xfrm>
          <a:prstGeom prst="rect">
            <a:avLst/>
          </a:prstGeom>
        </p:spPr>
        <p:txBody>
          <a:bodyPr wrap="square">
            <a:spAutoFit/>
            <a:scene3d>
              <a:camera prst="orthographicFront"/>
              <a:lightRig rig="soft" dir="t">
                <a:rot lat="0" lon="0" rev="10800000"/>
              </a:lightRig>
            </a:scene3d>
            <a:sp3d>
              <a:bevelT w="27940" h="12700"/>
              <a:contourClr>
                <a:srgbClr val="DDDDDD"/>
              </a:contourClr>
            </a:sp3d>
          </a:bodyPr>
          <a:lstStyle/>
          <a:p>
            <a:endParaRPr lang="en-US" sz="4000" b="1" spc="150" dirty="0" smtClean="0">
              <a:ln w="11430"/>
              <a:solidFill>
                <a:srgbClr val="F8F8F8"/>
              </a:solidFill>
              <a:effectLst>
                <a:outerShdw blurRad="25400" algn="tl" rotWithShape="0">
                  <a:srgbClr val="000000">
                    <a:alpha val="43000"/>
                  </a:srgbClr>
                </a:outerShdw>
              </a:effectLst>
            </a:endParaRPr>
          </a:p>
          <a:p>
            <a:endParaRPr lang="en-US" sz="4000" b="1" spc="150" dirty="0">
              <a:ln w="11430"/>
              <a:solidFill>
                <a:srgbClr val="F8F8F8"/>
              </a:solidFill>
              <a:effectLst>
                <a:outerShdw blurRad="25400" algn="tl" rotWithShape="0">
                  <a:srgbClr val="000000">
                    <a:alpha val="43000"/>
                  </a:srgbClr>
                </a:outerShdw>
              </a:effectLst>
            </a:endParaRPr>
          </a:p>
          <a:p>
            <a:endParaRPr lang="en-US" sz="4000" b="1" spc="150" dirty="0" smtClean="0">
              <a:ln w="11430"/>
              <a:solidFill>
                <a:srgbClr val="F8F8F8"/>
              </a:solidFill>
              <a:effectLst>
                <a:outerShdw blurRad="25400" algn="tl" rotWithShape="0">
                  <a:srgbClr val="000000">
                    <a:alpha val="43000"/>
                  </a:srgbClr>
                </a:outerShdw>
              </a:effectLst>
            </a:endParaRPr>
          </a:p>
          <a:p>
            <a:r>
              <a:rPr lang="en-US" sz="4000" b="1" spc="150" dirty="0" smtClean="0">
                <a:ln w="11430"/>
                <a:solidFill>
                  <a:srgbClr val="F8F8F8"/>
                </a:solidFill>
                <a:effectLst>
                  <a:outerShdw blurRad="25400" algn="tl" rotWithShape="0">
                    <a:srgbClr val="000000">
                      <a:alpha val="43000"/>
                    </a:srgbClr>
                  </a:outerShdw>
                </a:effectLst>
              </a:rPr>
              <a:t>“</a:t>
            </a:r>
            <a:r>
              <a:rPr lang="en-US" sz="4000" b="1" spc="150" dirty="0">
                <a:ln w="11430"/>
                <a:solidFill>
                  <a:srgbClr val="F8F8F8"/>
                </a:solidFill>
                <a:effectLst>
                  <a:outerShdw blurRad="25400" algn="tl" rotWithShape="0">
                    <a:srgbClr val="000000">
                      <a:alpha val="43000"/>
                    </a:srgbClr>
                  </a:outerShdw>
                </a:effectLst>
              </a:rPr>
              <a:t>Games are a series of interesting decisions,” </a:t>
            </a:r>
            <a:endParaRPr lang="en-US" sz="4000" b="1" spc="150" dirty="0" smtClean="0">
              <a:ln w="11430"/>
              <a:solidFill>
                <a:srgbClr val="F8F8F8"/>
              </a:solidFill>
              <a:effectLst>
                <a:outerShdw blurRad="25400" algn="tl" rotWithShape="0">
                  <a:srgbClr val="000000">
                    <a:alpha val="43000"/>
                  </a:srgbClr>
                </a:outerShdw>
              </a:effectLst>
            </a:endParaRPr>
          </a:p>
          <a:p>
            <a:r>
              <a:rPr lang="en-US" sz="4000" b="1" spc="150" dirty="0" smtClean="0">
                <a:ln w="11430"/>
                <a:solidFill>
                  <a:srgbClr val="F8F8F8"/>
                </a:solidFill>
                <a:effectLst>
                  <a:outerShdw blurRad="25400" algn="tl" rotWithShape="0">
                    <a:srgbClr val="000000">
                      <a:alpha val="43000"/>
                    </a:srgbClr>
                  </a:outerShdw>
                </a:effectLst>
              </a:rPr>
              <a:t>Sid </a:t>
            </a:r>
            <a:r>
              <a:rPr lang="en-US" sz="4000" b="1" spc="150" dirty="0">
                <a:ln w="11430"/>
                <a:solidFill>
                  <a:srgbClr val="F8F8F8"/>
                </a:solidFill>
                <a:effectLst>
                  <a:outerShdw blurRad="25400" algn="tl" rotWithShape="0">
                    <a:srgbClr val="000000">
                      <a:alpha val="43000"/>
                    </a:srgbClr>
                  </a:outerShdw>
                </a:effectLst>
              </a:rPr>
              <a:t>Meier</a:t>
            </a:r>
            <a:endParaRPr lang="ru-RU" sz="4000" b="1" spc="150" dirty="0">
              <a:ln w="11430"/>
              <a:solidFill>
                <a:srgbClr val="F8F8F8"/>
              </a:solidFill>
              <a:effectLst>
                <a:outerShdw blurRad="25400" algn="tl" rotWithShape="0">
                  <a:srgbClr val="000000">
                    <a:alpha val="43000"/>
                  </a:srgbClr>
                </a:outerShdw>
              </a:effectLst>
            </a:endParaRPr>
          </a:p>
        </p:txBody>
      </p:sp>
    </p:spTree>
    <p:extLst>
      <p:ext uri="{BB962C8B-B14F-4D97-AF65-F5344CB8AC3E}">
        <p14:creationId xmlns:p14="http://schemas.microsoft.com/office/powerpoint/2010/main" val="11517793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азвание 3"/>
          <p:cNvSpPr>
            <a:spLocks noGrp="1"/>
          </p:cNvSpPr>
          <p:nvPr>
            <p:ph type="title"/>
          </p:nvPr>
        </p:nvSpPr>
        <p:spPr/>
        <p:txBody>
          <a:bodyPr/>
          <a:lstStyle/>
          <a:p>
            <a:endParaRPr lang="ru-RU"/>
          </a:p>
        </p:txBody>
      </p:sp>
      <p:pic>
        <p:nvPicPr>
          <p:cNvPr id="5" name="Изображение 4"/>
          <p:cNvPicPr>
            <a:picLocks noChangeAspect="1"/>
          </p:cNvPicPr>
          <p:nvPr/>
        </p:nvPicPr>
        <p:blipFill>
          <a:blip r:embed="rId2"/>
          <a:stretch>
            <a:fillRect/>
          </a:stretch>
        </p:blipFill>
        <p:spPr>
          <a:xfrm>
            <a:off x="106947" y="-76764"/>
            <a:ext cx="4652211" cy="3699606"/>
          </a:xfrm>
          <a:prstGeom prst="rect">
            <a:avLst/>
          </a:prstGeom>
        </p:spPr>
      </p:pic>
      <p:pic>
        <p:nvPicPr>
          <p:cNvPr id="6" name="Изображение 5"/>
          <p:cNvPicPr>
            <a:picLocks noChangeAspect="1"/>
          </p:cNvPicPr>
          <p:nvPr/>
        </p:nvPicPr>
        <p:blipFill>
          <a:blip r:embed="rId3"/>
          <a:stretch>
            <a:fillRect/>
          </a:stretch>
        </p:blipFill>
        <p:spPr>
          <a:xfrm>
            <a:off x="4211054" y="734677"/>
            <a:ext cx="4548214" cy="3283909"/>
          </a:xfrm>
          <a:prstGeom prst="rect">
            <a:avLst/>
          </a:prstGeom>
        </p:spPr>
      </p:pic>
      <p:pic>
        <p:nvPicPr>
          <p:cNvPr id="8" name="Изображение 7"/>
          <p:cNvPicPr>
            <a:picLocks noChangeAspect="1"/>
          </p:cNvPicPr>
          <p:nvPr/>
        </p:nvPicPr>
        <p:blipFill>
          <a:blip r:embed="rId4"/>
          <a:stretch>
            <a:fillRect/>
          </a:stretch>
        </p:blipFill>
        <p:spPr>
          <a:xfrm>
            <a:off x="628316" y="3957639"/>
            <a:ext cx="5561263" cy="2701359"/>
          </a:xfrm>
          <a:prstGeom prst="rect">
            <a:avLst/>
          </a:prstGeom>
        </p:spPr>
      </p:pic>
    </p:spTree>
    <p:extLst>
      <p:ext uri="{BB962C8B-B14F-4D97-AF65-F5344CB8AC3E}">
        <p14:creationId xmlns:p14="http://schemas.microsoft.com/office/powerpoint/2010/main" val="498788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41157" y="414422"/>
            <a:ext cx="8021053" cy="5601534"/>
          </a:xfrm>
          <a:prstGeom prst="rect">
            <a:avLst/>
          </a:prstGeom>
        </p:spPr>
        <p:txBody>
          <a:bodyPr wrap="square">
            <a:spAutoFit/>
          </a:bodyPr>
          <a:lstStyle/>
          <a:p>
            <a:pPr algn="ctr"/>
            <a:r>
              <a:rPr lang="en-US" sz="3200" dirty="0">
                <a:latin typeface="Stencil"/>
                <a:cs typeface="Stencil"/>
              </a:rPr>
              <a:t>Cyborgs</a:t>
            </a:r>
          </a:p>
          <a:p>
            <a:pPr algn="ctr"/>
            <a:r>
              <a:rPr lang="en-US" sz="3200" dirty="0">
                <a:latin typeface="Stencil"/>
                <a:cs typeface="Stencil"/>
              </a:rPr>
              <a:t>CYBORGS ARE IN OUR WORLD.</a:t>
            </a:r>
          </a:p>
          <a:p>
            <a:pPr algn="ctr"/>
            <a:r>
              <a:rPr lang="en-US" sz="3200" dirty="0">
                <a:latin typeface="Stencil"/>
                <a:cs typeface="Stencil"/>
              </a:rPr>
              <a:t>FIND AND DEACTIVATE THEM!</a:t>
            </a:r>
          </a:p>
          <a:p>
            <a:endParaRPr lang="en-US" dirty="0"/>
          </a:p>
          <a:p>
            <a:pPr algn="ctr"/>
            <a:r>
              <a:rPr lang="en-US" sz="2800" dirty="0"/>
              <a:t>2067. People deactivated Ingrid (Artificial Intelligence system which wanted to rule our world with the help of cyborgs). But some cyborgs ran away. The cyborgs look like people, like you and me. But they do strange things.</a:t>
            </a:r>
          </a:p>
          <a:p>
            <a:pPr algn="ctr"/>
            <a:r>
              <a:rPr lang="en-US" sz="2800" dirty="0"/>
              <a:t>There are 9 suspects. You can find out 4 facts about each of them. And decide if he is a cyborg </a:t>
            </a:r>
            <a:r>
              <a:rPr lang="en-US" sz="2800" dirty="0" smtClean="0"/>
              <a:t>or not</a:t>
            </a:r>
          </a:p>
          <a:p>
            <a:pPr algn="ctr"/>
            <a:r>
              <a:rPr lang="en-US" sz="4800" b="1" dirty="0" err="1" smtClean="0"/>
              <a:t>peressada@gmail.com</a:t>
            </a:r>
            <a:endParaRPr lang="en-US" sz="4800" b="1" dirty="0"/>
          </a:p>
        </p:txBody>
      </p:sp>
    </p:spTree>
    <p:extLst>
      <p:ext uri="{BB962C8B-B14F-4D97-AF65-F5344CB8AC3E}">
        <p14:creationId xmlns:p14="http://schemas.microsoft.com/office/powerpoint/2010/main" val="3572552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000" y="0"/>
            <a:ext cx="6858000" cy="6858000"/>
          </a:xfrm>
          <a:prstGeom prst="rect">
            <a:avLst/>
          </a:prstGeom>
        </p:spPr>
      </p:pic>
      <p:sp>
        <p:nvSpPr>
          <p:cNvPr id="3" name="Название 2"/>
          <p:cNvSpPr>
            <a:spLocks noGrp="1"/>
          </p:cNvSpPr>
          <p:nvPr>
            <p:ph type="title"/>
          </p:nvPr>
        </p:nvSpPr>
        <p:spPr/>
        <p:txBody>
          <a:bodyPr/>
          <a:lstStyle/>
          <a:p>
            <a:endParaRPr lang="ru-RU"/>
          </a:p>
        </p:txBody>
      </p:sp>
    </p:spTree>
    <p:extLst>
      <p:ext uri="{BB962C8B-B14F-4D97-AF65-F5344CB8AC3E}">
        <p14:creationId xmlns:p14="http://schemas.microsoft.com/office/powerpoint/2010/main" val="347942137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Изображение 1" descr="IMG_5947.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0" y="0"/>
            <a:ext cx="9144000" cy="6858000"/>
          </a:xfrm>
          <a:prstGeom prst="rect">
            <a:avLst/>
          </a:prstGeom>
        </p:spPr>
      </p:pic>
    </p:spTree>
    <p:extLst>
      <p:ext uri="{BB962C8B-B14F-4D97-AF65-F5344CB8AC3E}">
        <p14:creationId xmlns:p14="http://schemas.microsoft.com/office/powerpoint/2010/main" val="411634622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a:xfrm>
            <a:off x="457200" y="274639"/>
            <a:ext cx="8229600" cy="5420308"/>
          </a:xfrm>
        </p:spPr>
        <p:txBody>
          <a:bodyPr>
            <a:normAutofit/>
          </a:bodyPr>
          <a:lstStyle/>
          <a:p>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https://</a:t>
            </a:r>
            <a:r>
              <a:rPr lang="en-US"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www.youtube.com</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r>
              <a:rPr lang="en-US"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ElenaPeresada</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7082893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ru-RU" dirty="0" err="1" smtClean="0"/>
              <a:t>имеры</a:t>
            </a:r>
            <a:r>
              <a:rPr lang="ru-RU" dirty="0" smtClean="0"/>
              <a:t> </a:t>
            </a:r>
            <a:r>
              <a:rPr lang="en-US" dirty="0" smtClean="0"/>
              <a:t>caves</a:t>
            </a:r>
            <a:endParaRPr lang="en-US" dirty="0"/>
          </a:p>
        </p:txBody>
      </p:sp>
      <p:pic>
        <p:nvPicPr>
          <p:cNvPr id="4" name="Picture 3" descr="IMG_7535.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247607870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06600" y="0"/>
            <a:ext cx="5117123" cy="6858000"/>
          </a:xfrm>
          <a:prstGeom prst="rect">
            <a:avLst/>
          </a:prstGeom>
        </p:spPr>
      </p:pic>
      <p:sp>
        <p:nvSpPr>
          <p:cNvPr id="2" name="Название 1"/>
          <p:cNvSpPr>
            <a:spLocks noGrp="1"/>
          </p:cNvSpPr>
          <p:nvPr>
            <p:ph type="title"/>
          </p:nvPr>
        </p:nvSpPr>
        <p:spPr/>
        <p:txBody>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How to work with Caves</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03919620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102984" y="1138940"/>
            <a:ext cx="8831392" cy="3975064"/>
          </a:xfrm>
          <a:prstGeom prst="rect">
            <a:avLst/>
          </a:prstGeom>
        </p:spPr>
      </p:pic>
    </p:spTree>
    <p:extLst>
      <p:ext uri="{BB962C8B-B14F-4D97-AF65-F5344CB8AC3E}">
        <p14:creationId xmlns:p14="http://schemas.microsoft.com/office/powerpoint/2010/main" val="49059598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10652" y="12701"/>
            <a:ext cx="4133348" cy="6845300"/>
          </a:xfrm>
        </p:spPr>
        <p:txBody>
          <a:bodyPr>
            <a:normAutofit/>
          </a:bodyPr>
          <a:lstStyle/>
          <a:p>
            <a:pPr marL="0" indent="0">
              <a:buNone/>
            </a:pPr>
            <a:endParaRPr lang="ru-RU" sz="2000" dirty="0" smtClean="0"/>
          </a:p>
          <a:p>
            <a:pPr marL="0" indent="0">
              <a:buNone/>
            </a:pPr>
            <a:endParaRPr lang="ru-RU" sz="3600" dirty="0" smtClean="0">
              <a:hlinkClick r:id="rId2" action="ppaction://hlinkfile"/>
            </a:endParaRPr>
          </a:p>
          <a:p>
            <a:pPr marL="0" indent="0">
              <a:buNone/>
            </a:pPr>
            <a:endParaRPr lang="ru-RU" sz="3600" dirty="0">
              <a:hlinkClick r:id="rId2" action="ppaction://hlinkfile"/>
            </a:endParaRPr>
          </a:p>
          <a:p>
            <a:pPr marL="0" indent="0">
              <a:buNone/>
            </a:pPr>
            <a:r>
              <a:rPr lang="en-US" sz="3600" dirty="0" smtClean="0">
                <a:hlinkClick r:id="rId2" action="ppaction://hlinkfile"/>
              </a:rPr>
              <a:t>TrendyEnglish.ru</a:t>
            </a:r>
            <a:r>
              <a:rPr lang="en-US" sz="3600" dirty="0" smtClean="0"/>
              <a:t> </a:t>
            </a:r>
            <a:endParaRPr lang="ru-RU" sz="3600" dirty="0"/>
          </a:p>
          <a:p>
            <a:pPr marL="0" indent="0">
              <a:buNone/>
            </a:pPr>
            <a:endParaRPr lang="ru-RU" sz="3600" dirty="0" smtClean="0">
              <a:hlinkClick r:id="rId3" action="ppaction://hlinkfile"/>
            </a:endParaRPr>
          </a:p>
          <a:p>
            <a:pPr marL="0" indent="0">
              <a:buNone/>
            </a:pPr>
            <a:r>
              <a:rPr lang="en-US" sz="3600" dirty="0" smtClean="0">
                <a:hlinkClick r:id="rId3" action="ppaction://hlinkfile"/>
              </a:rPr>
              <a:t>StudyCraft.org</a:t>
            </a:r>
            <a:endParaRPr lang="en-US" sz="3600" dirty="0"/>
          </a:p>
        </p:txBody>
      </p:sp>
      <p:pic>
        <p:nvPicPr>
          <p:cNvPr id="8" name="Picture 7"/>
          <p:cNvPicPr>
            <a:picLocks noChangeAspect="1"/>
          </p:cNvPicPr>
          <p:nvPr/>
        </p:nvPicPr>
        <p:blipFill>
          <a:blip r:embed="rId4"/>
          <a:stretch>
            <a:fillRect/>
          </a:stretch>
        </p:blipFill>
        <p:spPr>
          <a:xfrm>
            <a:off x="-120148" y="12701"/>
            <a:ext cx="5130800" cy="6845300"/>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33785" y="4966075"/>
            <a:ext cx="392380" cy="395636"/>
          </a:xfrm>
          <a:prstGeom prst="rect">
            <a:avLst/>
          </a:prstGeom>
        </p:spPr>
      </p:pic>
      <p:sp>
        <p:nvSpPr>
          <p:cNvPr id="5" name="TextBox 4"/>
          <p:cNvSpPr txBox="1"/>
          <p:nvPr/>
        </p:nvSpPr>
        <p:spPr>
          <a:xfrm>
            <a:off x="5590557" y="4800674"/>
            <a:ext cx="2721017" cy="584776"/>
          </a:xfrm>
          <a:prstGeom prst="rect">
            <a:avLst/>
          </a:prstGeom>
          <a:noFill/>
        </p:spPr>
        <p:txBody>
          <a:bodyPr wrap="none" rtlCol="0">
            <a:spAutoFit/>
          </a:bodyPr>
          <a:lstStyle/>
          <a:p>
            <a:r>
              <a:rPr lang="en-US" sz="3200" dirty="0" smtClean="0"/>
              <a:t>Elena </a:t>
            </a:r>
            <a:r>
              <a:rPr lang="en-US" sz="3200" dirty="0" err="1" smtClean="0"/>
              <a:t>Peresada</a:t>
            </a:r>
            <a:endParaRPr lang="en-US" dirty="0"/>
          </a:p>
        </p:txBody>
      </p:sp>
    </p:spTree>
    <p:extLst>
      <p:ext uri="{BB962C8B-B14F-4D97-AF65-F5344CB8AC3E}">
        <p14:creationId xmlns:p14="http://schemas.microsoft.com/office/powerpoint/2010/main" val="27907504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lstStyle/>
          <a:p>
            <a:endParaRPr lang="ru-RU" dirty="0">
              <a:solidFill>
                <a:schemeClr val="bg1"/>
              </a:solidFill>
            </a:endParaRPr>
          </a:p>
        </p:txBody>
      </p:sp>
      <p:pic>
        <p:nvPicPr>
          <p:cNvPr id="3" name="Изображение 2"/>
          <p:cNvPicPr>
            <a:picLocks noChangeAspect="1"/>
          </p:cNvPicPr>
          <p:nvPr/>
        </p:nvPicPr>
        <p:blipFill>
          <a:blip r:embed="rId2"/>
          <a:stretch>
            <a:fillRect/>
          </a:stretch>
        </p:blipFill>
        <p:spPr>
          <a:xfrm>
            <a:off x="802104" y="797947"/>
            <a:ext cx="7884695" cy="5605525"/>
          </a:xfrm>
          <a:prstGeom prst="rect">
            <a:avLst/>
          </a:prstGeom>
        </p:spPr>
      </p:pic>
    </p:spTree>
    <p:extLst>
      <p:ext uri="{BB962C8B-B14F-4D97-AF65-F5344CB8AC3E}">
        <p14:creationId xmlns:p14="http://schemas.microsoft.com/office/powerpoint/2010/main" val="3434032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6513" y="-171400"/>
            <a:ext cx="9265735" cy="7560840"/>
          </a:xfrm>
          <a:prstGeom prst="rect">
            <a:avLst/>
          </a:prstGeom>
        </p:spPr>
      </p:pic>
      <p:sp>
        <p:nvSpPr>
          <p:cNvPr id="2" name="Title 1"/>
          <p:cNvSpPr>
            <a:spLocks noGrp="1"/>
          </p:cNvSpPr>
          <p:nvPr>
            <p:ph type="title"/>
          </p:nvPr>
        </p:nvSpPr>
        <p:spPr>
          <a:xfrm>
            <a:off x="590872" y="5445224"/>
            <a:ext cx="8229600" cy="1143000"/>
          </a:xfrm>
        </p:spPr>
        <p:txBody>
          <a:bodyPr/>
          <a:lstStyle/>
          <a:p>
            <a:endParaRPr lang="en-US" dirty="0"/>
          </a:p>
        </p:txBody>
      </p:sp>
    </p:spTree>
    <p:extLst>
      <p:ext uri="{BB962C8B-B14F-4D97-AF65-F5344CB8AC3E}">
        <p14:creationId xmlns:p14="http://schemas.microsoft.com/office/powerpoint/2010/main" val="404063547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G_2283.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24649" y="0"/>
            <a:ext cx="5143500" cy="6858000"/>
          </a:xfrm>
          <a:prstGeom prst="rect">
            <a:avLst/>
          </a:prstGeom>
        </p:spPr>
      </p:pic>
    </p:spTree>
    <p:extLst>
      <p:ext uri="{BB962C8B-B14F-4D97-AF65-F5344CB8AC3E}">
        <p14:creationId xmlns:p14="http://schemas.microsoft.com/office/powerpoint/2010/main" val="126633430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Изображение 2"/>
          <p:cNvPicPr>
            <a:picLocks noChangeAspect="1"/>
          </p:cNvPicPr>
          <p:nvPr/>
        </p:nvPicPr>
        <p:blipFill>
          <a:blip r:embed="rId2"/>
          <a:stretch>
            <a:fillRect/>
          </a:stretch>
        </p:blipFill>
        <p:spPr>
          <a:xfrm>
            <a:off x="812800" y="660400"/>
            <a:ext cx="7518400" cy="5537200"/>
          </a:xfrm>
          <a:prstGeom prst="rect">
            <a:avLst/>
          </a:prstGeom>
        </p:spPr>
      </p:pic>
    </p:spTree>
    <p:extLst>
      <p:ext uri="{BB962C8B-B14F-4D97-AF65-F5344CB8AC3E}">
        <p14:creationId xmlns:p14="http://schemas.microsoft.com/office/powerpoint/2010/main" val="343337386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92494" y="981336"/>
            <a:ext cx="2494306" cy="48740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p:cNvPicPr>
            <a:picLocks noChangeAspect="1"/>
          </p:cNvPicPr>
          <p:nvPr/>
        </p:nvPicPr>
        <p:blipFill>
          <a:blip r:embed="rId3"/>
          <a:stretch>
            <a:fillRect/>
          </a:stretch>
        </p:blipFill>
        <p:spPr>
          <a:xfrm>
            <a:off x="853923" y="1516074"/>
            <a:ext cx="1599532" cy="2087090"/>
          </a:xfrm>
          <a:prstGeom prst="rect">
            <a:avLst/>
          </a:prstGeom>
        </p:spPr>
      </p:pic>
      <p:pic>
        <p:nvPicPr>
          <p:cNvPr id="4" name="Рисунок 1" descr="http://forums.corsairs-harbour.ru/images_f/raznoe/vesti/22/10.png"/>
          <p:cNvPicPr/>
          <p:nvPr/>
        </p:nvPicPr>
        <p:blipFill>
          <a:blip r:embed="rId4"/>
          <a:srcRect/>
          <a:stretch>
            <a:fillRect/>
          </a:stretch>
        </p:blipFill>
        <p:spPr bwMode="auto">
          <a:xfrm>
            <a:off x="2792195" y="1663935"/>
            <a:ext cx="1442720" cy="1477645"/>
          </a:xfrm>
          <a:prstGeom prst="rect">
            <a:avLst/>
          </a:prstGeom>
          <a:noFill/>
          <a:ln w="9525">
            <a:noFill/>
            <a:miter lim="800000"/>
            <a:headEnd/>
            <a:tailEnd/>
          </a:ln>
        </p:spPr>
      </p:pic>
      <p:pic>
        <p:nvPicPr>
          <p:cNvPr id="1025" name="Рисунок 0" descr="3806dbe9e604070487cbc7c88586061c.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89738" y="1878731"/>
            <a:ext cx="197961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6202947" y="6264805"/>
            <a:ext cx="2137387" cy="369332"/>
          </a:xfrm>
          <a:prstGeom prst="rect">
            <a:avLst/>
          </a:prstGeom>
          <a:noFill/>
        </p:spPr>
        <p:txBody>
          <a:bodyPr wrap="none" rtlCol="0">
            <a:spAutoFit/>
          </a:bodyPr>
          <a:lstStyle/>
          <a:p>
            <a:r>
              <a:rPr lang="en-US" dirty="0" smtClean="0">
                <a:hlinkClick r:id="rId6"/>
              </a:rPr>
              <a:t>http://classdojo.com</a:t>
            </a:r>
            <a:r>
              <a:rPr lang="en-US" dirty="0" smtClean="0"/>
              <a:t> </a:t>
            </a:r>
            <a:endParaRPr lang="en-US" dirty="0"/>
          </a:p>
        </p:txBody>
      </p:sp>
      <p:sp>
        <p:nvSpPr>
          <p:cNvPr id="7" name="Title 6"/>
          <p:cNvSpPr>
            <a:spLocks noGrp="1"/>
          </p:cNvSpPr>
          <p:nvPr>
            <p:ph type="title"/>
          </p:nvPr>
        </p:nvSpPr>
        <p:spPr/>
        <p:txBody>
          <a:bodyPr>
            <a:normAutofit fontScale="90000"/>
          </a:bodyPr>
          <a:lstStyle/>
          <a:p>
            <a:r>
              <a:rPr lang="en-US" dirty="0">
                <a:solidFill>
                  <a:srgbClr val="FFFFFF"/>
                </a:solidFill>
              </a:rPr>
              <a:t>Develop a PBL framework for your students. </a:t>
            </a:r>
          </a:p>
        </p:txBody>
      </p:sp>
      <p:pic>
        <p:nvPicPr>
          <p:cNvPr id="8" name="Picture 2" descr="C:\Users\Lena\Downloads\фотография (2).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628071" y="3446297"/>
            <a:ext cx="2023644" cy="2698192"/>
          </a:xfrm>
          <a:prstGeom prst="rect">
            <a:avLst/>
          </a:prstGeom>
          <a:noFill/>
        </p:spPr>
      </p:pic>
      <p:pic>
        <p:nvPicPr>
          <p:cNvPr id="9" name="Picture 3"/>
          <p:cNvPicPr>
            <a:picLocks noChangeAspect="1"/>
          </p:cNvPicPr>
          <p:nvPr/>
        </p:nvPicPr>
        <p:blipFill>
          <a:blip r:embed="rId8"/>
          <a:stretch>
            <a:fillRect/>
          </a:stretch>
        </p:blipFill>
        <p:spPr>
          <a:xfrm>
            <a:off x="218000" y="3758918"/>
            <a:ext cx="3180762" cy="2385571"/>
          </a:xfrm>
          <a:prstGeom prst="rect">
            <a:avLst/>
          </a:prstGeom>
        </p:spPr>
      </p:pic>
      <p:pic>
        <p:nvPicPr>
          <p:cNvPr id="10" name="Рисунок 4" descr="C:\Users\Asus\AppData\Local\Microsoft\Windows\Temporary Internet Files\Content.IE5\4ZRWOMM1\MC900251080[1].wmf"/>
          <p:cNvPicPr/>
          <p:nvPr/>
        </p:nvPicPr>
        <p:blipFill>
          <a:blip r:embed="rId9" cstate="print">
            <a:extLst>
              <a:ext uri="{28A0092B-C50C-407E-A947-70E740481C1C}">
                <a14:useLocalDpi xmlns:a14="http://schemas.microsoft.com/office/drawing/2010/main"/>
              </a:ext>
            </a:extLst>
          </a:blip>
          <a:srcRect/>
          <a:stretch>
            <a:fillRect/>
          </a:stretch>
        </p:blipFill>
        <p:spPr bwMode="auto">
          <a:xfrm>
            <a:off x="5969350" y="3758918"/>
            <a:ext cx="2428240" cy="1228725"/>
          </a:xfrm>
          <a:prstGeom prst="rect">
            <a:avLst/>
          </a:prstGeom>
          <a:noFill/>
          <a:ln>
            <a:noFill/>
          </a:ln>
        </p:spPr>
      </p:pic>
    </p:spTree>
    <p:extLst>
      <p:ext uri="{BB962C8B-B14F-4D97-AF65-F5344CB8AC3E}">
        <p14:creationId xmlns:p14="http://schemas.microsoft.com/office/powerpoint/2010/main" val="1157235224"/>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23795" y="-638002"/>
            <a:ext cx="7037148" cy="5979027"/>
          </a:xfrm>
          <a:prstGeom prst="rect">
            <a:avLst/>
          </a:prstGeom>
        </p:spPr>
      </p:pic>
      <p:sp>
        <p:nvSpPr>
          <p:cNvPr id="5" name="TextBox 4"/>
          <p:cNvSpPr txBox="1"/>
          <p:nvPr/>
        </p:nvSpPr>
        <p:spPr>
          <a:xfrm>
            <a:off x="4517895" y="5783420"/>
            <a:ext cx="4168905" cy="769441"/>
          </a:xfrm>
          <a:prstGeom prst="rect">
            <a:avLst/>
          </a:prstGeom>
          <a:noFill/>
        </p:spPr>
        <p:txBody>
          <a:bodyPr wrap="none" rtlCol="0">
            <a:spAutoFit/>
          </a:bodyPr>
          <a:lstStyle/>
          <a:p>
            <a:r>
              <a:rPr lang="en-US" sz="4400" dirty="0" smtClean="0">
                <a:solidFill>
                  <a:schemeClr val="bg1"/>
                </a:solidFill>
              </a:rPr>
              <a:t>All students work</a:t>
            </a:r>
            <a:endParaRPr lang="en-US" sz="4400" dirty="0">
              <a:solidFill>
                <a:schemeClr val="bg1"/>
              </a:solidFill>
            </a:endParaRPr>
          </a:p>
        </p:txBody>
      </p:sp>
      <p:sp>
        <p:nvSpPr>
          <p:cNvPr id="2" name="Заголовок 1"/>
          <p:cNvSpPr>
            <a:spLocks noGrp="1"/>
          </p:cNvSpPr>
          <p:nvPr>
            <p:ph type="title"/>
          </p:nvPr>
        </p:nvSpPr>
        <p:spPr/>
        <p:txBody>
          <a:bodyPr/>
          <a:lstStyle/>
          <a:p>
            <a:endParaRPr lang="ru-RU"/>
          </a:p>
        </p:txBody>
      </p:sp>
    </p:spTree>
    <p:extLst>
      <p:ext uri="{BB962C8B-B14F-4D97-AF65-F5344CB8AC3E}">
        <p14:creationId xmlns:p14="http://schemas.microsoft.com/office/powerpoint/2010/main" val="102696204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 y="1115465"/>
            <a:ext cx="4613205" cy="6911169"/>
          </a:xfrm>
          <a:prstGeom prst="rect">
            <a:avLst/>
          </a:prstGeom>
        </p:spPr>
      </p:pic>
      <p:sp>
        <p:nvSpPr>
          <p:cNvPr id="5" name="TextBox 4"/>
          <p:cNvSpPr txBox="1"/>
          <p:nvPr/>
        </p:nvSpPr>
        <p:spPr>
          <a:xfrm>
            <a:off x="4218820" y="1115465"/>
            <a:ext cx="4660111" cy="2123658"/>
          </a:xfrm>
          <a:prstGeom prst="rect">
            <a:avLst/>
          </a:prstGeom>
          <a:noFill/>
        </p:spPr>
        <p:txBody>
          <a:bodyPr wrap="square" rtlCol="0">
            <a:spAutoFit/>
          </a:bodyPr>
          <a:lstStyle/>
          <a:p>
            <a:r>
              <a:rPr lang="en-US" sz="6600" dirty="0" smtClean="0"/>
              <a:t>Extra </a:t>
            </a:r>
          </a:p>
          <a:p>
            <a:r>
              <a:rPr lang="en-US" sz="6600" dirty="0" smtClean="0"/>
              <a:t>assignments</a:t>
            </a:r>
            <a:endParaRPr lang="en-US" sz="6600" dirty="0"/>
          </a:p>
        </p:txBody>
      </p:sp>
    </p:spTree>
    <p:extLst>
      <p:ext uri="{BB962C8B-B14F-4D97-AF65-F5344CB8AC3E}">
        <p14:creationId xmlns:p14="http://schemas.microsoft.com/office/powerpoint/2010/main" val="14268285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3309447463499.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62770" y="-1"/>
            <a:ext cx="9722457" cy="6950831"/>
          </a:xfrm>
          <a:prstGeom prst="rect">
            <a:avLst/>
          </a:prstGeom>
        </p:spPr>
      </p:pic>
      <p:sp>
        <p:nvSpPr>
          <p:cNvPr id="2" name="Title 1"/>
          <p:cNvSpPr>
            <a:spLocks noGrp="1"/>
          </p:cNvSpPr>
          <p:nvPr>
            <p:ph type="title"/>
          </p:nvPr>
        </p:nvSpPr>
        <p:spPr>
          <a:xfrm>
            <a:off x="457200" y="143248"/>
            <a:ext cx="8229600" cy="1143000"/>
          </a:xfrm>
        </p:spPr>
        <p:txBody>
          <a:bodyPr>
            <a:normAutofit fontScale="90000"/>
          </a:bodyPr>
          <a:lstStyle/>
          <a:p>
            <a:pPr algn="r"/>
            <a:r>
              <a:rPr lang="en-US" dirty="0" smtClean="0"/>
              <a:t>… </a:t>
            </a:r>
            <a:r>
              <a:rPr lang="en-US" sz="4000" dirty="0" smtClean="0"/>
              <a:t>but gives short term motivation</a:t>
            </a:r>
            <a:r>
              <a:rPr lang="ru-RU" sz="4000" dirty="0"/>
              <a:t/>
            </a:r>
            <a:br>
              <a:rPr lang="ru-RU" sz="4000" dirty="0"/>
            </a:br>
            <a:r>
              <a:rPr lang="ru-RU" sz="4000" dirty="0" smtClean="0"/>
              <a:t>… </a:t>
            </a:r>
            <a:r>
              <a:rPr lang="en-US" sz="4000" dirty="0" smtClean="0"/>
              <a:t>students focus on points, not English</a:t>
            </a:r>
            <a:br>
              <a:rPr lang="en-US" sz="4000" dirty="0" smtClean="0"/>
            </a:br>
            <a:r>
              <a:rPr lang="en-US" sz="4000" dirty="0" smtClean="0"/>
              <a:t>… students cheat to get more points</a:t>
            </a:r>
            <a:endParaRPr lang="en-US" sz="4000" dirty="0"/>
          </a:p>
        </p:txBody>
      </p:sp>
    </p:spTree>
    <p:extLst>
      <p:ext uri="{BB962C8B-B14F-4D97-AF65-F5344CB8AC3E}">
        <p14:creationId xmlns:p14="http://schemas.microsoft.com/office/powerpoint/2010/main" val="143268736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a:xfrm>
            <a:off x="457200" y="274639"/>
            <a:ext cx="8229600" cy="660399"/>
          </a:xfrm>
        </p:spPr>
        <p:txBody>
          <a:bodyPr>
            <a:normAutofit fontScale="90000"/>
          </a:bodyPr>
          <a:lstStyle/>
          <a:p>
            <a:r>
              <a:rPr lang="en-US" dirty="0" err="1" smtClean="0">
                <a:solidFill>
                  <a:schemeClr val="bg1"/>
                </a:solidFill>
              </a:rPr>
              <a:t>D.Pink</a:t>
            </a:r>
            <a:r>
              <a:rPr lang="en-US" dirty="0" smtClean="0">
                <a:solidFill>
                  <a:schemeClr val="bg1"/>
                </a:solidFill>
              </a:rPr>
              <a:t>  Drive</a:t>
            </a:r>
            <a:endParaRPr lang="ru-RU" dirty="0"/>
          </a:p>
        </p:txBody>
      </p:sp>
      <p:pic>
        <p:nvPicPr>
          <p:cNvPr id="4" name="Содержимое 3"/>
          <p:cNvPicPr>
            <a:picLocks noGrp="1" noChangeAspect="1"/>
          </p:cNvPicPr>
          <p:nvPr>
            <p:ph idx="4294967295"/>
          </p:nvPr>
        </p:nvPicPr>
        <p:blipFill>
          <a:blip r:embed="rId2" cstate="screen">
            <a:extLst>
              <a:ext uri="{28A0092B-C50C-407E-A947-70E740481C1C}">
                <a14:useLocalDpi xmlns:a14="http://schemas.microsoft.com/office/drawing/2010/main"/>
              </a:ext>
            </a:extLst>
          </a:blip>
          <a:srcRect l="-9088" r="-9088"/>
          <a:stretch>
            <a:fillRect/>
          </a:stretch>
        </p:blipFill>
        <p:spPr>
          <a:xfrm>
            <a:off x="1580148" y="1262663"/>
            <a:ext cx="6638757" cy="4876868"/>
          </a:xfrm>
        </p:spPr>
      </p:pic>
    </p:spTree>
    <p:extLst>
      <p:ext uri="{BB962C8B-B14F-4D97-AF65-F5344CB8AC3E}">
        <p14:creationId xmlns:p14="http://schemas.microsoft.com/office/powerpoint/2010/main" val="42250845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rmAutofit fontScale="90000"/>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r>
            <a:b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b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EPIC   MEANING</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3" name="Изображение 2"/>
          <p:cNvPicPr>
            <a:picLocks noChangeAspect="1"/>
          </p:cNvPicPr>
          <p:nvPr/>
        </p:nvPicPr>
        <p:blipFill>
          <a:blip r:embed="rId2"/>
          <a:stretch>
            <a:fillRect/>
          </a:stretch>
        </p:blipFill>
        <p:spPr>
          <a:xfrm>
            <a:off x="457200" y="1853885"/>
            <a:ext cx="8045116" cy="4811972"/>
          </a:xfrm>
          <a:prstGeom prst="rect">
            <a:avLst/>
          </a:prstGeom>
        </p:spPr>
      </p:pic>
    </p:spTree>
    <p:extLst>
      <p:ext uri="{BB962C8B-B14F-4D97-AF65-F5344CB8AC3E}">
        <p14:creationId xmlns:p14="http://schemas.microsoft.com/office/powerpoint/2010/main" val="1037647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lstStyle/>
          <a:p>
            <a:r>
              <a:rPr lang="en-US" dirty="0" err="1" smtClean="0">
                <a:solidFill>
                  <a:schemeClr val="bg1"/>
                </a:solidFill>
              </a:rPr>
              <a:t>Millennials</a:t>
            </a:r>
            <a:r>
              <a:rPr lang="en-US" dirty="0" smtClean="0">
                <a:solidFill>
                  <a:schemeClr val="bg1"/>
                </a:solidFill>
              </a:rPr>
              <a:t> are different</a:t>
            </a:r>
            <a:endParaRPr lang="ru-RU" dirty="0">
              <a:solidFill>
                <a:schemeClr val="bg1"/>
              </a:solidFill>
            </a:endParaRPr>
          </a:p>
        </p:txBody>
      </p:sp>
      <p:pic>
        <p:nvPicPr>
          <p:cNvPr id="3" name="Content Placeholder 3"/>
          <p:cNvPicPr>
            <a:picLocks noChangeAspect="1"/>
          </p:cNvPicPr>
          <p:nvPr/>
        </p:nvPicPr>
        <p:blipFill>
          <a:blip r:embed="rId2"/>
          <a:stretch>
            <a:fillRect/>
          </a:stretch>
        </p:blipFill>
        <p:spPr>
          <a:xfrm>
            <a:off x="0" y="1417639"/>
            <a:ext cx="9233177" cy="5921623"/>
          </a:xfrm>
          <a:prstGeom prst="rect">
            <a:avLst/>
          </a:prstGeom>
        </p:spPr>
      </p:pic>
    </p:spTree>
    <p:extLst>
      <p:ext uri="{BB962C8B-B14F-4D97-AF65-F5344CB8AC3E}">
        <p14:creationId xmlns:p14="http://schemas.microsoft.com/office/powerpoint/2010/main" val="36219070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lstStyle/>
          <a:p>
            <a:endParaRPr lang="ru-RU"/>
          </a:p>
        </p:txBody>
      </p:sp>
      <p:pic>
        <p:nvPicPr>
          <p:cNvPr id="3" name="Изображение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00200" y="0"/>
            <a:ext cx="5940592" cy="6858000"/>
          </a:xfrm>
          <a:prstGeom prst="rect">
            <a:avLst/>
          </a:prstGeom>
        </p:spPr>
      </p:pic>
    </p:spTree>
    <p:extLst>
      <p:ext uri="{BB962C8B-B14F-4D97-AF65-F5344CB8AC3E}">
        <p14:creationId xmlns:p14="http://schemas.microsoft.com/office/powerpoint/2010/main" val="2461445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азвание 2"/>
          <p:cNvSpPr>
            <a:spLocks noGrp="1"/>
          </p:cNvSpPr>
          <p:nvPr>
            <p:ph type="title"/>
          </p:nvPr>
        </p:nvSpPr>
        <p:spPr/>
        <p:txBody>
          <a:bodyPr/>
          <a:lstStyle/>
          <a:p>
            <a:endParaRPr lang="ru-RU"/>
          </a:p>
        </p:txBody>
      </p:sp>
      <p:pic>
        <p:nvPicPr>
          <p:cNvPr id="4" name="Изображение 3"/>
          <p:cNvPicPr>
            <a:picLocks noChangeAspect="1"/>
          </p:cNvPicPr>
          <p:nvPr/>
        </p:nvPicPr>
        <p:blipFill>
          <a:blip r:embed="rId2"/>
          <a:stretch>
            <a:fillRect/>
          </a:stretch>
        </p:blipFill>
        <p:spPr>
          <a:xfrm>
            <a:off x="4686525" y="0"/>
            <a:ext cx="4457475" cy="5788526"/>
          </a:xfrm>
          <a:prstGeom prst="rect">
            <a:avLst/>
          </a:prstGeom>
        </p:spPr>
      </p:pic>
      <p:pic>
        <p:nvPicPr>
          <p:cNvPr id="5" name="Изображение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0501" y="0"/>
            <a:ext cx="4611038" cy="5922211"/>
          </a:xfrm>
          <a:prstGeom prst="rect">
            <a:avLst/>
          </a:prstGeom>
        </p:spPr>
      </p:pic>
    </p:spTree>
    <p:extLst>
      <p:ext uri="{BB962C8B-B14F-4D97-AF65-F5344CB8AC3E}">
        <p14:creationId xmlns:p14="http://schemas.microsoft.com/office/powerpoint/2010/main" val="26688505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lstStyle/>
          <a:p>
            <a:endParaRPr lang="ru-RU"/>
          </a:p>
        </p:txBody>
      </p:sp>
      <p:pic>
        <p:nvPicPr>
          <p:cNvPr id="3" name="Изображение 2"/>
          <p:cNvPicPr>
            <a:picLocks noChangeAspect="1"/>
          </p:cNvPicPr>
          <p:nvPr/>
        </p:nvPicPr>
        <p:blipFill>
          <a:blip r:embed="rId2"/>
          <a:stretch>
            <a:fillRect/>
          </a:stretch>
        </p:blipFill>
        <p:spPr>
          <a:xfrm>
            <a:off x="0" y="241300"/>
            <a:ext cx="9144000" cy="6359505"/>
          </a:xfrm>
          <a:prstGeom prst="rect">
            <a:avLst/>
          </a:prstGeom>
        </p:spPr>
      </p:pic>
    </p:spTree>
    <p:extLst>
      <p:ext uri="{BB962C8B-B14F-4D97-AF65-F5344CB8AC3E}">
        <p14:creationId xmlns:p14="http://schemas.microsoft.com/office/powerpoint/2010/main" val="11061347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en-US" dirty="0" smtClean="0"/>
              <a:t>Avatars</a:t>
            </a:r>
            <a:endParaRPr lang="ru-RU" dirty="0"/>
          </a:p>
        </p:txBody>
      </p:sp>
      <p:sp>
        <p:nvSpPr>
          <p:cNvPr id="3" name="Подзаголовок 2"/>
          <p:cNvSpPr>
            <a:spLocks noGrp="1"/>
          </p:cNvSpPr>
          <p:nvPr>
            <p:ph type="subTitle" idx="1"/>
          </p:nvPr>
        </p:nvSpPr>
        <p:spPr/>
        <p:txBody>
          <a:bodyPr/>
          <a:lstStyle/>
          <a:p>
            <a:endParaRPr lang="ru-RU"/>
          </a:p>
        </p:txBody>
      </p:sp>
      <p:pic>
        <p:nvPicPr>
          <p:cNvPr id="4" name="Изображение 3"/>
          <p:cNvPicPr>
            <a:picLocks noChangeAspect="1"/>
          </p:cNvPicPr>
          <p:nvPr/>
        </p:nvPicPr>
        <p:blipFill>
          <a:blip r:embed="rId2"/>
          <a:stretch>
            <a:fillRect/>
          </a:stretch>
        </p:blipFill>
        <p:spPr>
          <a:xfrm>
            <a:off x="-593065" y="0"/>
            <a:ext cx="9737066" cy="6858000"/>
          </a:xfrm>
          <a:prstGeom prst="rect">
            <a:avLst/>
          </a:prstGeom>
        </p:spPr>
      </p:pic>
    </p:spTree>
    <p:extLst>
      <p:ext uri="{BB962C8B-B14F-4D97-AF65-F5344CB8AC3E}">
        <p14:creationId xmlns:p14="http://schemas.microsoft.com/office/powerpoint/2010/main" val="12973140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Изображение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9703" y="0"/>
            <a:ext cx="9443703" cy="6858000"/>
          </a:xfrm>
          <a:prstGeom prst="rect">
            <a:avLst/>
          </a:prstGeom>
        </p:spPr>
      </p:pic>
    </p:spTree>
    <p:extLst>
      <p:ext uri="{BB962C8B-B14F-4D97-AF65-F5344CB8AC3E}">
        <p14:creationId xmlns:p14="http://schemas.microsoft.com/office/powerpoint/2010/main" val="12450831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rmAutofit fontScale="90000"/>
          </a:bodyPr>
          <a:lstStyle/>
          <a:p>
            <a:r>
              <a:rPr lang="ru-RU" dirty="0" smtClean="0">
                <a:solidFill>
                  <a:schemeClr val="bg1"/>
                </a:solidFill>
              </a:rPr>
              <a:t/>
            </a:r>
            <a:br>
              <a:rPr lang="ru-RU" dirty="0" smtClean="0">
                <a:solidFill>
                  <a:schemeClr val="bg1"/>
                </a:solidFill>
              </a:rPr>
            </a:br>
            <a:r>
              <a:rPr lang="en-US" sz="5300" dirty="0" smtClean="0">
                <a:solidFill>
                  <a:schemeClr val="bg1"/>
                </a:solidFill>
              </a:rPr>
              <a:t>Meaningful choice</a:t>
            </a:r>
            <a:endParaRPr lang="ru-RU" sz="5300" dirty="0">
              <a:solidFill>
                <a:schemeClr val="bg1"/>
              </a:solidFill>
            </a:endParaRPr>
          </a:p>
        </p:txBody>
      </p:sp>
      <p:pic>
        <p:nvPicPr>
          <p:cNvPr id="3" name="Изображение 2"/>
          <p:cNvPicPr>
            <a:picLocks noChangeAspect="1"/>
          </p:cNvPicPr>
          <p:nvPr/>
        </p:nvPicPr>
        <p:blipFill>
          <a:blip r:embed="rId2"/>
          <a:stretch>
            <a:fillRect/>
          </a:stretch>
        </p:blipFill>
        <p:spPr>
          <a:xfrm>
            <a:off x="2188411" y="1860216"/>
            <a:ext cx="4406900" cy="4394200"/>
          </a:xfrm>
          <a:prstGeom prst="rect">
            <a:avLst/>
          </a:prstGeom>
        </p:spPr>
      </p:pic>
    </p:spTree>
    <p:extLst>
      <p:ext uri="{BB962C8B-B14F-4D97-AF65-F5344CB8AC3E}">
        <p14:creationId xmlns:p14="http://schemas.microsoft.com/office/powerpoint/2010/main" val="20512100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азвание 6"/>
          <p:cNvSpPr>
            <a:spLocks noGrp="1"/>
          </p:cNvSpPr>
          <p:nvPr>
            <p:ph type="title"/>
          </p:nvPr>
        </p:nvSpPr>
        <p:spPr/>
        <p:txBody>
          <a:bodyPr/>
          <a:lstStyle/>
          <a:p>
            <a:endParaRPr lang="ru-RU" dirty="0">
              <a:solidFill>
                <a:schemeClr val="bg1"/>
              </a:solidFill>
            </a:endParaRPr>
          </a:p>
        </p:txBody>
      </p:sp>
      <p:pic>
        <p:nvPicPr>
          <p:cNvPr id="2" name="Изображение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6900" y="0"/>
            <a:ext cx="7928242" cy="6858000"/>
          </a:xfrm>
          <a:prstGeom prst="rect">
            <a:avLst/>
          </a:prstGeom>
        </p:spPr>
      </p:pic>
    </p:spTree>
    <p:extLst>
      <p:ext uri="{BB962C8B-B14F-4D97-AF65-F5344CB8AC3E}">
        <p14:creationId xmlns:p14="http://schemas.microsoft.com/office/powerpoint/2010/main" val="13517023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фото-2.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itle 1"/>
          <p:cNvSpPr>
            <a:spLocks noGrp="1"/>
          </p:cNvSpPr>
          <p:nvPr>
            <p:ph type="title"/>
          </p:nvPr>
        </p:nvSpPr>
        <p:spPr/>
        <p:txBody>
          <a:bodyPr>
            <a:noAutofit/>
          </a:bodyPr>
          <a:lstStyle/>
          <a:p>
            <a:r>
              <a:rPr lang="en-US" sz="8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Let them fail!</a:t>
            </a:r>
            <a:endParaRPr lang="en-US" sz="8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783154508"/>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Изображение 1"/>
          <p:cNvPicPr>
            <a:picLocks noChangeAspect="1"/>
          </p:cNvPicPr>
          <p:nvPr/>
        </p:nvPicPr>
        <p:blipFill>
          <a:blip r:embed="rId2"/>
          <a:stretch>
            <a:fillRect/>
          </a:stretch>
        </p:blipFill>
        <p:spPr>
          <a:xfrm>
            <a:off x="50800" y="1536700"/>
            <a:ext cx="9029700" cy="3771900"/>
          </a:xfrm>
          <a:prstGeom prst="rect">
            <a:avLst/>
          </a:prstGeom>
        </p:spPr>
      </p:pic>
      <p:sp>
        <p:nvSpPr>
          <p:cNvPr id="3" name="Название 2"/>
          <p:cNvSpPr>
            <a:spLocks noGrp="1"/>
          </p:cNvSpPr>
          <p:nvPr>
            <p:ph type="title"/>
          </p:nvPr>
        </p:nvSpPr>
        <p:spPr/>
        <p:txBody>
          <a:bodyPr/>
          <a:lstStyle/>
          <a:p>
            <a:r>
              <a:rPr lang="en-US" dirty="0" smtClean="0">
                <a:solidFill>
                  <a:srgbClr val="FFFFFF"/>
                </a:solidFill>
              </a:rPr>
              <a:t>Atlas of emerging jobs</a:t>
            </a:r>
            <a:endParaRPr lang="ru-RU" dirty="0">
              <a:solidFill>
                <a:srgbClr val="FFFFFF"/>
              </a:solidFill>
            </a:endParaRPr>
          </a:p>
        </p:txBody>
      </p:sp>
    </p:spTree>
    <p:extLst>
      <p:ext uri="{BB962C8B-B14F-4D97-AF65-F5344CB8AC3E}">
        <p14:creationId xmlns:p14="http://schemas.microsoft.com/office/powerpoint/2010/main" val="3361296542"/>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G_2283.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24649" y="0"/>
            <a:ext cx="5143500" cy="6858000"/>
          </a:xfrm>
          <a:prstGeom prst="rect">
            <a:avLst/>
          </a:prstGeom>
        </p:spPr>
      </p:pic>
      <p:pic>
        <p:nvPicPr>
          <p:cNvPr id="3" name="Picture 3"/>
          <p:cNvPicPr>
            <a:picLocks noChangeAspect="1"/>
          </p:cNvPicPr>
          <p:nvPr/>
        </p:nvPicPr>
        <p:blipFill>
          <a:blip r:embed="rId3"/>
          <a:stretch>
            <a:fillRect/>
          </a:stretch>
        </p:blipFill>
        <p:spPr>
          <a:xfrm>
            <a:off x="1" y="0"/>
            <a:ext cx="9144000" cy="6857999"/>
          </a:xfrm>
          <a:prstGeom prst="rect">
            <a:avLst/>
          </a:prstGeom>
        </p:spPr>
      </p:pic>
    </p:spTree>
    <p:extLst>
      <p:ext uri="{BB962C8B-B14F-4D97-AF65-F5344CB8AC3E}">
        <p14:creationId xmlns:p14="http://schemas.microsoft.com/office/powerpoint/2010/main" val="180176148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46571"/>
          </a:xfrm>
          <a:prstGeom prst="rect">
            <a:avLst/>
          </a:prstGeom>
        </p:spPr>
      </p:pic>
      <p:sp>
        <p:nvSpPr>
          <p:cNvPr id="5" name="Rounded Rectangular Callout 4"/>
          <p:cNvSpPr/>
          <p:nvPr/>
        </p:nvSpPr>
        <p:spPr>
          <a:xfrm>
            <a:off x="274621" y="634960"/>
            <a:ext cx="4050651" cy="2436875"/>
          </a:xfrm>
          <a:prstGeom prst="wedgeRoundRectCallout">
            <a:avLst>
              <a:gd name="adj1" fmla="val 60940"/>
              <a:gd name="adj2" fmla="val 24636"/>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4000" dirty="0" smtClean="0"/>
              <a:t>Where is your homework?</a:t>
            </a:r>
            <a:endParaRPr lang="en-US" sz="4000" dirty="0"/>
          </a:p>
        </p:txBody>
      </p:sp>
    </p:spTree>
    <p:extLst>
      <p:ext uri="{BB962C8B-B14F-4D97-AF65-F5344CB8AC3E}">
        <p14:creationId xmlns:p14="http://schemas.microsoft.com/office/powerpoint/2010/main" val="138854231"/>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Ученик\Downloads\фотография.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673684" y="1"/>
            <a:ext cx="6951579" cy="684465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endParaRPr lang="en-US" sz="6000" b="1" dirty="0">
              <a:solidFill>
                <a:schemeClr val="tx1">
                  <a:lumMod val="95000"/>
                  <a:lumOff val="5000"/>
                </a:schemeClr>
              </a:solidFill>
            </a:endParaRPr>
          </a:p>
        </p:txBody>
      </p:sp>
      <p:sp>
        <p:nvSpPr>
          <p:cNvPr id="3" name="Content Placeholder 2"/>
          <p:cNvSpPr>
            <a:spLocks noGrp="1"/>
          </p:cNvSpPr>
          <p:nvPr>
            <p:ph idx="1"/>
          </p:nvPr>
        </p:nvSpPr>
        <p:spPr>
          <a:xfrm>
            <a:off x="187157" y="1600201"/>
            <a:ext cx="7820527" cy="4525963"/>
          </a:xfrm>
        </p:spPr>
        <p:txBody>
          <a:bodyPr>
            <a:normAutofit/>
          </a:bodyPr>
          <a:lstStyle/>
          <a:p>
            <a:pPr marL="0" indent="0">
              <a:buNone/>
            </a:pPr>
            <a:r>
              <a:rPr lang="en-US" sz="5400" b="1" dirty="0" smtClean="0"/>
              <a:t>Over </a:t>
            </a:r>
          </a:p>
          <a:p>
            <a:pPr marL="0" indent="0">
              <a:buNone/>
            </a:pPr>
            <a:r>
              <a:rPr lang="en-US" sz="5400" b="1" dirty="0" smtClean="0"/>
              <a:t>9000</a:t>
            </a:r>
          </a:p>
          <a:p>
            <a:pPr marL="0" indent="0">
              <a:buNone/>
            </a:pPr>
            <a:r>
              <a:rPr lang="en-US" sz="5400" b="1" dirty="0" smtClean="0"/>
              <a:t>level </a:t>
            </a:r>
          </a:p>
          <a:p>
            <a:pPr marL="0" indent="0">
              <a:buNone/>
            </a:pPr>
            <a:r>
              <a:rPr lang="en-US" sz="5400" b="1" dirty="0" smtClean="0"/>
              <a:t>teacher</a:t>
            </a:r>
            <a:endParaRPr lang="en-US" sz="5400" b="1" dirty="0"/>
          </a:p>
        </p:txBody>
      </p:sp>
    </p:spTree>
    <p:extLst>
      <p:ext uri="{BB962C8B-B14F-4D97-AF65-F5344CB8AC3E}">
        <p14:creationId xmlns:p14="http://schemas.microsoft.com/office/powerpoint/2010/main" val="250081017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rmAutofit/>
          </a:bodyPr>
          <a:lstStyle/>
          <a:p>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Содержимое 2"/>
          <p:cNvSpPr>
            <a:spLocks noGrp="1"/>
          </p:cNvSpPr>
          <p:nvPr>
            <p:ph idx="4294967295"/>
          </p:nvPr>
        </p:nvSpPr>
        <p:spPr>
          <a:xfrm>
            <a:off x="457200" y="414422"/>
            <a:ext cx="8406063" cy="5711742"/>
          </a:xfrm>
        </p:spPr>
        <p:txBody>
          <a:bodyPr>
            <a:normAutofit lnSpcReduction="10000"/>
          </a:bodyPr>
          <a:lstStyle/>
          <a:p>
            <a:r>
              <a:rPr lang="en-US" sz="43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August, 17-18 </a:t>
            </a:r>
          </a:p>
          <a:p>
            <a:pPr marL="0" indent="0">
              <a:buNone/>
            </a:pPr>
            <a:r>
              <a:rPr lang="en-US" b="1" i="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How to </a:t>
            </a:r>
            <a:r>
              <a:rPr lang="en-US" b="1" i="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gamify</a:t>
            </a:r>
            <a:r>
              <a:rPr lang="en-US" b="1" i="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your English class </a:t>
            </a:r>
          </a:p>
          <a:p>
            <a:r>
              <a:rPr lang="en-US" sz="43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August, 31 </a:t>
            </a:r>
          </a:p>
          <a:p>
            <a:pPr marL="0" indent="0">
              <a:buNone/>
            </a:pPr>
            <a:r>
              <a:rPr lang="en-US" b="1" i="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Trendy English Talks</a:t>
            </a:r>
            <a:endParaRPr lang="ru-RU" b="1" i="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r>
              <a:rPr lang="en-US" sz="43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October </a:t>
            </a:r>
          </a:p>
          <a:p>
            <a:pPr marL="0" indent="0">
              <a:buNone/>
            </a:pPr>
            <a:r>
              <a:rPr lang="en-US" b="1" i="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How </a:t>
            </a:r>
            <a:r>
              <a:rPr lang="en-US" b="1" i="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to </a:t>
            </a:r>
            <a:r>
              <a:rPr lang="en-US" b="1" i="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gamify</a:t>
            </a:r>
            <a:r>
              <a:rPr lang="en-US" b="1" i="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your English class </a:t>
            </a:r>
            <a:endParaRPr lang="en-US" b="1" i="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0" indent="0">
              <a:buNone/>
            </a:pPr>
            <a:r>
              <a:rPr lang="en-US" b="1" i="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Online course</a:t>
            </a:r>
          </a:p>
          <a:p>
            <a:r>
              <a:rPr lang="en-US" sz="47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November, 25-26 </a:t>
            </a:r>
          </a:p>
          <a:p>
            <a:pPr marL="0" indent="0">
              <a:buNone/>
            </a:pPr>
            <a:r>
              <a:rPr lang="en-US" b="1" i="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Trendy English 6</a:t>
            </a:r>
          </a:p>
          <a:p>
            <a:pPr marL="0" indent="0">
              <a:buNone/>
            </a:pP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0" indent="0">
              <a:buNone/>
            </a:pPr>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0" indent="0">
              <a:buNone/>
            </a:pPr>
            <a:endParaRPr lang="ru-RU" dirty="0"/>
          </a:p>
        </p:txBody>
      </p:sp>
    </p:spTree>
    <p:extLst>
      <p:ext uri="{BB962C8B-B14F-4D97-AF65-F5344CB8AC3E}">
        <p14:creationId xmlns:p14="http://schemas.microsoft.com/office/powerpoint/2010/main" val="13305566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101"/>
          <p:cNvSpPr/>
          <p:nvPr/>
        </p:nvSpPr>
        <p:spPr>
          <a:xfrm>
            <a:off x="656565" y="2103285"/>
            <a:ext cx="7957923" cy="3737983"/>
          </a:xfrm>
          <a:prstGeom prst="rect">
            <a:avLst/>
          </a:prstGeom>
          <a:ln w="25400">
            <a:miter lim="400000"/>
          </a:ln>
          <a:extLst>
            <a:ext uri="{C572A759-6A51-4108-AA02-DFA0A04FC94B}">
              <ma14:wrappingTextBoxFlag xmlns:ma14="http://schemas.microsoft.com/office/mac/drawingml/2011/main" val="1"/>
            </a:ext>
          </a:extLst>
        </p:spPr>
        <p:txBody>
          <a:bodyPr lIns="0" tIns="0" rIns="0" bIns="0">
            <a:normAutofit/>
          </a:bodyPr>
          <a:lstStyle/>
          <a:p>
            <a:pPr marL="0" lvl="2" defTabSz="425196">
              <a:lnSpc>
                <a:spcPts val="3500"/>
              </a:lnSpc>
              <a:spcBef>
                <a:spcPts val="100"/>
              </a:spcBef>
              <a:defRPr sz="1800">
                <a:solidFill>
                  <a:srgbClr val="000000"/>
                </a:solidFill>
                <a:uFillTx/>
              </a:defRPr>
            </a:pPr>
            <a:endParaRPr lang="en-US" sz="2700" kern="0" dirty="0">
              <a:solidFill>
                <a:srgbClr val="333333"/>
              </a:solidFill>
              <a:latin typeface="Calibri Light" pitchFamily="34" charset="0"/>
            </a:endParaRPr>
          </a:p>
        </p:txBody>
      </p:sp>
      <p:sp>
        <p:nvSpPr>
          <p:cNvPr id="9" name="Title 4"/>
          <p:cNvSpPr txBox="1">
            <a:spLocks/>
          </p:cNvSpPr>
          <p:nvPr/>
        </p:nvSpPr>
        <p:spPr>
          <a:xfrm>
            <a:off x="0" y="1638297"/>
            <a:ext cx="9144000" cy="666961"/>
          </a:xfrm>
          <a:prstGeom prst="rect">
            <a:avLst/>
          </a:prstGeom>
        </p:spPr>
        <p:txBody>
          <a:bodyPr>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algn="ctr"/>
            <a:endParaRPr lang="en-US" sz="3600" dirty="0">
              <a:solidFill>
                <a:srgbClr val="3E3E3E"/>
              </a:solidFill>
              <a:latin typeface="Museo Sans Cyrl 500"/>
              <a:cs typeface="Museo Sans Cyrl 500"/>
            </a:endParaRPr>
          </a:p>
        </p:txBody>
      </p:sp>
      <p:sp>
        <p:nvSpPr>
          <p:cNvPr id="11" name="TextBox 10"/>
          <p:cNvSpPr txBox="1"/>
          <p:nvPr/>
        </p:nvSpPr>
        <p:spPr>
          <a:xfrm>
            <a:off x="494632" y="2435050"/>
            <a:ext cx="5010138" cy="4524315"/>
          </a:xfrm>
          <a:prstGeom prst="rect">
            <a:avLst/>
          </a:prstGeom>
          <a:noFill/>
          <a:ln w="254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20" tIns="45720" rIns="45720" bIns="45720" numCol="1" spcCol="38100" rtlCol="0" anchor="t">
            <a:spAutoFit/>
          </a:bodyPr>
          <a:lstStyle/>
          <a:p>
            <a:r>
              <a:rPr lang="en-US" sz="4000" dirty="0" err="1" smtClean="0">
                <a:solidFill>
                  <a:srgbClr val="FFFFFF"/>
                </a:solidFill>
              </a:rPr>
              <a:t>studycraft.org</a:t>
            </a:r>
            <a:endParaRPr lang="en-US" sz="4000" dirty="0" smtClean="0">
              <a:solidFill>
                <a:srgbClr val="FFFFFF"/>
              </a:solidFill>
            </a:endParaRPr>
          </a:p>
          <a:p>
            <a:r>
              <a:rPr lang="en-US" sz="4000" dirty="0" err="1" smtClean="0">
                <a:solidFill>
                  <a:srgbClr val="FFFFFF"/>
                </a:solidFill>
                <a:latin typeface="Calibri Light" pitchFamily="34" charset="0"/>
              </a:rPr>
              <a:t>peressada@gmail.com</a:t>
            </a:r>
            <a:endParaRPr lang="en-US" sz="4000" dirty="0">
              <a:solidFill>
                <a:srgbClr val="FFFFFF"/>
              </a:solidFill>
              <a:latin typeface="Calibri Light" pitchFamily="34" charset="0"/>
            </a:endParaRPr>
          </a:p>
          <a:p>
            <a:r>
              <a:rPr lang="en-US" sz="3200" dirty="0" smtClean="0">
                <a:solidFill>
                  <a:srgbClr val="FFFFFF"/>
                </a:solidFill>
              </a:rPr>
              <a:t>          </a:t>
            </a:r>
          </a:p>
          <a:p>
            <a:r>
              <a:rPr lang="en-US" sz="3200" dirty="0">
                <a:solidFill>
                  <a:srgbClr val="FFFFFF"/>
                </a:solidFill>
              </a:rPr>
              <a:t> </a:t>
            </a:r>
            <a:r>
              <a:rPr lang="en-US" sz="3200" dirty="0" smtClean="0">
                <a:solidFill>
                  <a:srgbClr val="FFFFFF"/>
                </a:solidFill>
              </a:rPr>
              <a:t>          </a:t>
            </a:r>
            <a:r>
              <a:rPr lang="en-US" sz="4000" dirty="0" smtClean="0">
                <a:solidFill>
                  <a:srgbClr val="FFFFFF"/>
                </a:solidFill>
              </a:rPr>
              <a:t>Elena </a:t>
            </a:r>
            <a:r>
              <a:rPr lang="en-US" sz="4000" dirty="0" err="1" smtClean="0">
                <a:solidFill>
                  <a:srgbClr val="FFFFFF"/>
                </a:solidFill>
              </a:rPr>
              <a:t>Peresada</a:t>
            </a:r>
            <a:r>
              <a:rPr lang="en-US" sz="4000" dirty="0" smtClean="0">
                <a:solidFill>
                  <a:srgbClr val="FFFFFF"/>
                </a:solidFill>
              </a:rPr>
              <a:t>,</a:t>
            </a:r>
          </a:p>
          <a:p>
            <a:r>
              <a:rPr lang="en-US" sz="4000" dirty="0" smtClean="0">
                <a:solidFill>
                  <a:srgbClr val="FFFFFF"/>
                </a:solidFill>
              </a:rPr>
              <a:t>          Game educator</a:t>
            </a:r>
            <a:endParaRPr lang="en-US" sz="4000" dirty="0">
              <a:solidFill>
                <a:srgbClr val="FFFFFF"/>
              </a:solidFill>
            </a:endParaRPr>
          </a:p>
          <a:p>
            <a:pPr algn="l" rtl="0"/>
            <a:endParaRPr lang="en-US" sz="2400" dirty="0">
              <a:solidFill>
                <a:schemeClr val="tx2">
                  <a:lumMod val="75000"/>
                </a:schemeClr>
              </a:solidFill>
              <a:latin typeface="Calibri Light" pitchFamily="34" charset="0"/>
            </a:endParaRPr>
          </a:p>
          <a:p>
            <a:pPr algn="l" rtl="0"/>
            <a:endParaRPr lang="en-US" sz="2400" dirty="0">
              <a:solidFill>
                <a:schemeClr val="tx2">
                  <a:lumMod val="75000"/>
                </a:schemeClr>
              </a:solidFill>
              <a:latin typeface="Calibri Light" pitchFamily="34" charset="0"/>
            </a:endParaRPr>
          </a:p>
          <a:p>
            <a:pPr algn="l" rtl="0"/>
            <a:endParaRPr lang="en-US" sz="2400" dirty="0">
              <a:solidFill>
                <a:schemeClr val="tx2">
                  <a:lumMod val="75000"/>
                </a:schemeClr>
              </a:solidFill>
              <a:latin typeface="Calibri Light" pitchFamily="34" charset="0"/>
            </a:endParaRPr>
          </a:p>
          <a:p>
            <a:pPr algn="l" rtl="0"/>
            <a:endParaRPr lang="en-US" sz="2400" dirty="0">
              <a:solidFill>
                <a:schemeClr val="tx2">
                  <a:lumMod val="75000"/>
                </a:schemeClr>
              </a:solidFill>
              <a:latin typeface="Calibri Light" pitchFamily="34" charset="0"/>
            </a:endParaRPr>
          </a:p>
        </p:txBody>
      </p:sp>
      <p:pic>
        <p:nvPicPr>
          <p:cNvPr id="4" name="Изображение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60405" y="2103285"/>
            <a:ext cx="2567978" cy="2567978"/>
          </a:xfrm>
          <a:prstGeom prst="rect">
            <a:avLst/>
          </a:prstGeom>
        </p:spPr>
      </p:pic>
      <p:pic>
        <p:nvPicPr>
          <p:cNvPr id="12"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6565" y="3929899"/>
            <a:ext cx="735263" cy="741364"/>
          </a:xfrm>
          <a:prstGeom prst="rect">
            <a:avLst/>
          </a:prstGeom>
        </p:spPr>
      </p:pic>
      <p:sp>
        <p:nvSpPr>
          <p:cNvPr id="3" name="Название 2"/>
          <p:cNvSpPr>
            <a:spLocks noGrp="1"/>
          </p:cNvSpPr>
          <p:nvPr>
            <p:ph type="title"/>
          </p:nvPr>
        </p:nvSpPr>
        <p:spPr/>
        <p:txBody>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Remember to have fun!</a:t>
            </a:r>
            <a:endParaRPr lang="ru-RU" dirty="0"/>
          </a:p>
        </p:txBody>
      </p:sp>
    </p:spTree>
    <p:extLst>
      <p:ext uri="{BB962C8B-B14F-4D97-AF65-F5344CB8AC3E}">
        <p14:creationId xmlns:p14="http://schemas.microsoft.com/office/powerpoint/2010/main" val="5679135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lstStyle/>
          <a:p>
            <a:r>
              <a:rPr lang="en-US" dirty="0" smtClean="0">
                <a:solidFill>
                  <a:srgbClr val="FFFFFF"/>
                </a:solidFill>
              </a:rPr>
              <a:t>Games at ELT</a:t>
            </a:r>
            <a:endParaRPr lang="ru-RU" dirty="0">
              <a:solidFill>
                <a:srgbClr val="FFFFFF"/>
              </a:solidFill>
            </a:endParaRPr>
          </a:p>
        </p:txBody>
      </p:sp>
      <p:pic>
        <p:nvPicPr>
          <p:cNvPr id="3" name="Рисунок 1"/>
          <p:cNvPicPr/>
          <p:nvPr/>
        </p:nvPicPr>
        <p:blipFill>
          <a:blip r:embed="rId2">
            <a:extLst>
              <a:ext uri="{28A0092B-C50C-407E-A947-70E740481C1C}">
                <a14:useLocalDpi xmlns:a14="http://schemas.microsoft.com/office/drawing/2010/main"/>
              </a:ext>
            </a:extLst>
          </a:blip>
          <a:srcRect/>
          <a:stretch>
            <a:fillRect/>
          </a:stretch>
        </p:blipFill>
        <p:spPr bwMode="auto">
          <a:xfrm>
            <a:off x="457200" y="1537367"/>
            <a:ext cx="8229600" cy="5079999"/>
          </a:xfrm>
          <a:prstGeom prst="rect">
            <a:avLst/>
          </a:prstGeom>
          <a:noFill/>
          <a:ln>
            <a:noFill/>
          </a:ln>
        </p:spPr>
      </p:pic>
    </p:spTree>
    <p:extLst>
      <p:ext uri="{BB962C8B-B14F-4D97-AF65-F5344CB8AC3E}">
        <p14:creationId xmlns:p14="http://schemas.microsoft.com/office/powerpoint/2010/main" val="76926597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lstStyle/>
          <a:p>
            <a:r>
              <a:rPr lang="en-US" b="1" dirty="0" smtClean="0">
                <a:ln w="12700">
                  <a:solidFill>
                    <a:schemeClr val="tx2">
                      <a:satMod val="155000"/>
                    </a:schemeClr>
                  </a:solidFill>
                  <a:prstDash val="solid"/>
                </a:ln>
                <a:effectLst>
                  <a:outerShdw blurRad="41275" dist="20320" dir="1800000" algn="tl" rotWithShape="0">
                    <a:srgbClr val="000000">
                      <a:alpha val="40000"/>
                    </a:srgbClr>
                  </a:outerShdw>
                </a:effectLst>
              </a:rPr>
              <a:t>I don’t play a lot of games because</a:t>
            </a:r>
            <a:endParaRPr lang="ru-RU" dirty="0"/>
          </a:p>
        </p:txBody>
      </p:sp>
      <p:sp>
        <p:nvSpPr>
          <p:cNvPr id="3" name="Содержимое 2"/>
          <p:cNvSpPr>
            <a:spLocks noGrp="1"/>
          </p:cNvSpPr>
          <p:nvPr>
            <p:ph idx="1"/>
          </p:nvPr>
        </p:nvSpPr>
        <p:spPr/>
        <p:txBody>
          <a:bodyPr>
            <a:normAutofit/>
          </a:bodyPr>
          <a:lstStyle/>
          <a:p>
            <a:pPr marL="0" indent="0">
              <a:buNone/>
            </a:pPr>
            <a:endParaRPr lang="en-US" sz="4800" i="1" dirty="0" smtClean="0"/>
          </a:p>
          <a:p>
            <a:r>
              <a:rPr lang="en-US" sz="4800" i="1" dirty="0" smtClean="0"/>
              <a:t>Students don’t like games, they’re too old to play</a:t>
            </a:r>
          </a:p>
          <a:p>
            <a:r>
              <a:rPr lang="en-US" sz="4800" i="1" dirty="0" smtClean="0"/>
              <a:t>I don’t have time to play games</a:t>
            </a:r>
          </a:p>
          <a:p>
            <a:pPr marL="0" indent="0">
              <a:buNone/>
            </a:pPr>
            <a:endParaRPr lang="ru-RU" sz="4800" i="1" dirty="0"/>
          </a:p>
        </p:txBody>
      </p:sp>
    </p:spTree>
    <p:extLst>
      <p:ext uri="{BB962C8B-B14F-4D97-AF65-F5344CB8AC3E}">
        <p14:creationId xmlns:p14="http://schemas.microsoft.com/office/powerpoint/2010/main" val="1015440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азвание 3"/>
          <p:cNvSpPr>
            <a:spLocks noGrp="1"/>
          </p:cNvSpPr>
          <p:nvPr>
            <p:ph type="title"/>
          </p:nvPr>
        </p:nvSpPr>
        <p:spPr/>
        <p:txBody>
          <a:bodyPr/>
          <a:lstStyle/>
          <a:p>
            <a:endParaRPr lang="ru-RU" dirty="0"/>
          </a:p>
        </p:txBody>
      </p:sp>
      <p:pic>
        <p:nvPicPr>
          <p:cNvPr id="5" name="Изображение 4"/>
          <p:cNvPicPr>
            <a:picLocks noChangeAspect="1"/>
          </p:cNvPicPr>
          <p:nvPr/>
        </p:nvPicPr>
        <p:blipFill>
          <a:blip r:embed="rId2"/>
          <a:stretch>
            <a:fillRect/>
          </a:stretch>
        </p:blipFill>
        <p:spPr>
          <a:xfrm>
            <a:off x="1625600" y="0"/>
            <a:ext cx="5878286" cy="6858000"/>
          </a:xfrm>
          <a:prstGeom prst="rect">
            <a:avLst/>
          </a:prstGeom>
        </p:spPr>
      </p:pic>
    </p:spTree>
    <p:extLst>
      <p:ext uri="{BB962C8B-B14F-4D97-AF65-F5344CB8AC3E}">
        <p14:creationId xmlns:p14="http://schemas.microsoft.com/office/powerpoint/2010/main" val="11484366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a:noAutofit/>
          </a:bodyPr>
          <a:lstStyle/>
          <a:p>
            <a:r>
              <a:rPr lang="en-US" sz="4800" dirty="0" smtClean="0"/>
              <a:t>C</a:t>
            </a:r>
            <a:br>
              <a:rPr lang="en-US" sz="4800" dirty="0" smtClean="0"/>
            </a:br>
            <a:r>
              <a:rPr lang="en-US" sz="4800" dirty="0" smtClean="0">
                <a:solidFill>
                  <a:srgbClr val="FFFFFF"/>
                </a:solidFill>
              </a:rPr>
              <a:t>Cargo Cult</a:t>
            </a:r>
            <a:br>
              <a:rPr lang="en-US" sz="4800" dirty="0" smtClean="0">
                <a:solidFill>
                  <a:srgbClr val="FFFFFF"/>
                </a:solidFill>
              </a:rPr>
            </a:br>
            <a:endParaRPr lang="ru-RU" sz="4800" dirty="0"/>
          </a:p>
        </p:txBody>
      </p:sp>
      <p:pic>
        <p:nvPicPr>
          <p:cNvPr id="3" name="Изображение 2"/>
          <p:cNvPicPr>
            <a:picLocks noChangeAspect="1"/>
          </p:cNvPicPr>
          <p:nvPr/>
        </p:nvPicPr>
        <p:blipFill>
          <a:blip r:embed="rId2"/>
          <a:stretch>
            <a:fillRect/>
          </a:stretch>
        </p:blipFill>
        <p:spPr>
          <a:xfrm>
            <a:off x="802105" y="1630947"/>
            <a:ext cx="7700211" cy="4785895"/>
          </a:xfrm>
          <a:prstGeom prst="rect">
            <a:avLst/>
          </a:prstGeom>
        </p:spPr>
      </p:pic>
    </p:spTree>
    <p:extLst>
      <p:ext uri="{BB962C8B-B14F-4D97-AF65-F5344CB8AC3E}">
        <p14:creationId xmlns:p14="http://schemas.microsoft.com/office/powerpoint/2010/main" val="1350091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189789" y="858292"/>
            <a:ext cx="6590631" cy="5632311"/>
          </a:xfrm>
          <a:prstGeom prst="rect">
            <a:avLst/>
          </a:prstGeom>
        </p:spPr>
        <p:txBody>
          <a:bodyPr wrap="square">
            <a:spAutoFit/>
          </a:bodyPr>
          <a:lstStyle/>
          <a:p>
            <a:r>
              <a:rPr lang="en-US" sz="4000" b="1" dirty="0" smtClean="0">
                <a:solidFill>
                  <a:srgbClr val="FFFFFF"/>
                </a:solidFill>
              </a:rPr>
              <a:t>Crosswords</a:t>
            </a:r>
          </a:p>
          <a:p>
            <a:endParaRPr lang="en-US" sz="4000" b="1" dirty="0" smtClean="0">
              <a:solidFill>
                <a:srgbClr val="FFFFFF"/>
              </a:solidFill>
            </a:endParaRPr>
          </a:p>
          <a:p>
            <a:r>
              <a:rPr lang="en-US" sz="4000" b="1" dirty="0" smtClean="0">
                <a:solidFill>
                  <a:srgbClr val="FFFFFF"/>
                </a:solidFill>
              </a:rPr>
              <a:t>Role</a:t>
            </a:r>
            <a:r>
              <a:rPr lang="en-US" sz="4000" b="1" dirty="0">
                <a:solidFill>
                  <a:srgbClr val="FFFFFF"/>
                </a:solidFill>
              </a:rPr>
              <a:t>-play “In a </a:t>
            </a:r>
            <a:r>
              <a:rPr lang="en-US" sz="4000" b="1" dirty="0" smtClean="0">
                <a:solidFill>
                  <a:srgbClr val="FFFFFF"/>
                </a:solidFill>
              </a:rPr>
              <a:t>café”</a:t>
            </a:r>
          </a:p>
          <a:p>
            <a:endParaRPr lang="en-US" sz="4000" b="1" dirty="0">
              <a:solidFill>
                <a:srgbClr val="FFFFFF"/>
              </a:solidFill>
            </a:endParaRPr>
          </a:p>
          <a:p>
            <a:r>
              <a:rPr lang="en-US" sz="4000" b="1" dirty="0" smtClean="0">
                <a:solidFill>
                  <a:srgbClr val="FFFFFF"/>
                </a:solidFill>
              </a:rPr>
              <a:t>Hangman</a:t>
            </a:r>
          </a:p>
          <a:p>
            <a:endParaRPr lang="en-US" sz="4000" b="1" dirty="0" smtClean="0">
              <a:solidFill>
                <a:srgbClr val="FFFFFF"/>
              </a:solidFill>
            </a:endParaRPr>
          </a:p>
          <a:p>
            <a:r>
              <a:rPr lang="en-US" sz="4000" b="1" dirty="0" smtClean="0">
                <a:solidFill>
                  <a:srgbClr val="FFFFFF"/>
                </a:solidFill>
              </a:rPr>
              <a:t>Snakes &amp; Ladders</a:t>
            </a:r>
          </a:p>
          <a:p>
            <a:endParaRPr lang="en-US" sz="4000" b="1" dirty="0">
              <a:solidFill>
                <a:srgbClr val="FFFFFF"/>
              </a:solidFill>
            </a:endParaRPr>
          </a:p>
          <a:p>
            <a:r>
              <a:rPr lang="en-US" sz="4000" b="1" dirty="0" smtClean="0">
                <a:solidFill>
                  <a:srgbClr val="FFFFFF"/>
                </a:solidFill>
              </a:rPr>
              <a:t>Find </a:t>
            </a:r>
            <a:r>
              <a:rPr lang="en-US" sz="4000" b="1" dirty="0">
                <a:solidFill>
                  <a:srgbClr val="FFFFFF"/>
                </a:solidFill>
              </a:rPr>
              <a:t>someone who</a:t>
            </a:r>
            <a:r>
              <a:rPr lang="en-US" sz="4000" b="1" dirty="0" smtClean="0">
                <a:solidFill>
                  <a:srgbClr val="FFFFFF"/>
                </a:solidFill>
              </a:rPr>
              <a:t>…</a:t>
            </a:r>
            <a:endParaRPr lang="en-US" sz="4000" b="1" dirty="0">
              <a:solidFill>
                <a:srgbClr val="FFFFFF"/>
              </a:solidFill>
            </a:endParaRPr>
          </a:p>
        </p:txBody>
      </p:sp>
      <p:sp>
        <p:nvSpPr>
          <p:cNvPr id="2" name="Название 1"/>
          <p:cNvSpPr>
            <a:spLocks noGrp="1"/>
          </p:cNvSpPr>
          <p:nvPr>
            <p:ph type="title"/>
          </p:nvPr>
        </p:nvSpPr>
        <p:spPr>
          <a:xfrm>
            <a:off x="7646737" y="274639"/>
            <a:ext cx="1040062" cy="981993"/>
          </a:xfrm>
        </p:spPr>
        <p:txBody>
          <a:bodyPr/>
          <a:lstStyle/>
          <a:p>
            <a:endParaRPr lang="ru-RU" dirty="0"/>
          </a:p>
        </p:txBody>
      </p:sp>
    </p:spTree>
    <p:extLst>
      <p:ext uri="{BB962C8B-B14F-4D97-AF65-F5344CB8AC3E}">
        <p14:creationId xmlns:p14="http://schemas.microsoft.com/office/powerpoint/2010/main" val="49566555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6830</TotalTime>
  <Words>267</Words>
  <Application>Microsoft Macintosh PowerPoint</Application>
  <PresentationFormat>Экран (4:3)</PresentationFormat>
  <Paragraphs>77</Paragraphs>
  <Slides>42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42</vt:i4>
      </vt:variant>
    </vt:vector>
  </HeadingPairs>
  <TitlesOfParts>
    <vt:vector size="43" baseType="lpstr">
      <vt:lpstr>Office Theme</vt:lpstr>
      <vt:lpstr> How to gamify your English class</vt:lpstr>
      <vt:lpstr>Презентация PowerPoint</vt:lpstr>
      <vt:lpstr>Millennials are different</vt:lpstr>
      <vt:lpstr>Презентация PowerPoint</vt:lpstr>
      <vt:lpstr>Games at ELT</vt:lpstr>
      <vt:lpstr>I don’t play a lot of games because</vt:lpstr>
      <vt:lpstr>Презентация PowerPoint</vt:lpstr>
      <vt:lpstr>C Cargo Cult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https://www.youtube.com/ElenaPeresada</vt:lpstr>
      <vt:lpstr>Презентация PowerPoint</vt:lpstr>
      <vt:lpstr>How to work with Caves</vt:lpstr>
      <vt:lpstr>Презентация PowerPoint</vt:lpstr>
      <vt:lpstr>Презентация PowerPoint</vt:lpstr>
      <vt:lpstr>Презентация PowerPoint</vt:lpstr>
      <vt:lpstr>Презентация PowerPoint</vt:lpstr>
      <vt:lpstr>Презентация PowerPoint</vt:lpstr>
      <vt:lpstr>Develop a PBL framework for your students. </vt:lpstr>
      <vt:lpstr>Презентация PowerPoint</vt:lpstr>
      <vt:lpstr>Презентация PowerPoint</vt:lpstr>
      <vt:lpstr>… but gives short term motivation … students focus on points, not English … students cheat to get more points</vt:lpstr>
      <vt:lpstr>D.Pink  Drive</vt:lpstr>
      <vt:lpstr> EPIC   MEANING</vt:lpstr>
      <vt:lpstr>Презентация PowerPoint</vt:lpstr>
      <vt:lpstr>Презентация PowerPoint</vt:lpstr>
      <vt:lpstr>Презентация PowerPoint</vt:lpstr>
      <vt:lpstr>Avatars</vt:lpstr>
      <vt:lpstr>Презентация PowerPoint</vt:lpstr>
      <vt:lpstr> Meaningful choice</vt:lpstr>
      <vt:lpstr>Презентация PowerPoint</vt:lpstr>
      <vt:lpstr>Let them fail!</vt:lpstr>
      <vt:lpstr>Atlas of emerging jobs</vt:lpstr>
      <vt:lpstr>Презентация PowerPoint</vt:lpstr>
      <vt:lpstr>Презентация PowerPoint</vt:lpstr>
      <vt:lpstr>Презентация PowerPoint</vt:lpstr>
      <vt:lpstr>Remember to have fun!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Gamification in Teaching English</dc:title>
  <dc:creator>macbook air</dc:creator>
  <cp:lastModifiedBy>Елена Пересада</cp:lastModifiedBy>
  <cp:revision>241</cp:revision>
  <dcterms:created xsi:type="dcterms:W3CDTF">2013-03-01T19:44:10Z</dcterms:created>
  <dcterms:modified xsi:type="dcterms:W3CDTF">2017-07-09T17:23:41Z</dcterms:modified>
</cp:coreProperties>
</file>