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3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5" d="100"/>
          <a:sy n="155" d="100"/>
        </p:scale>
        <p:origin x="-168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707651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dmitry.dnschool@gmail.com" TargetMode="External"/><Relationship Id="rId4" Type="http://schemas.openxmlformats.org/officeDocument/2006/relationships/image" Target="../media/image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ubTitle" idx="1"/>
          </p:nvPr>
        </p:nvSpPr>
        <p:spPr>
          <a:xfrm>
            <a:off x="573900" y="2320675"/>
            <a:ext cx="7996200" cy="1433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 b="1">
                <a:solidFill>
                  <a:srgbClr val="505050"/>
                </a:solidFill>
              </a:rPr>
              <a:t>“Humanising” Your Students Book: Practical Tips for Your Classes</a:t>
            </a:r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283938"/>
            <a:ext cx="3635149" cy="12665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/>
        </p:nvSpPr>
        <p:spPr>
          <a:xfrm>
            <a:off x="1778350" y="3619750"/>
            <a:ext cx="6054000" cy="111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/>
              <a:t>Dmitry Nikitin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000"/>
              <a:t>The Dmitry Nikitin School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57" name="Shape 57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Shape 127"/>
          <p:cNvSpPr txBox="1"/>
          <p:nvPr/>
        </p:nvSpPr>
        <p:spPr>
          <a:xfrm>
            <a:off x="432050" y="2119125"/>
            <a:ext cx="8383800" cy="277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solidFill>
                  <a:schemeClr val="dk1"/>
                </a:solidFill>
              </a:rPr>
              <a:t>Act as a deterrent, carry a sentence, law-abiding citizen, lenient sentence, previous convictions, show remorse, stiff penalty, condone someone’s actions, extenuating circumstances, unprovoked attack, get off lightly, hardened criminal, hefty sentence.</a:t>
            </a:r>
          </a:p>
          <a:p>
            <a:pPr lvl="0">
              <a:spcBef>
                <a:spcPts val="0"/>
              </a:spcBef>
              <a:buNone/>
            </a:pP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 txBox="1"/>
          <p:nvPr/>
        </p:nvSpPr>
        <p:spPr>
          <a:xfrm>
            <a:off x="452100" y="1779650"/>
            <a:ext cx="8239800" cy="306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Guided Discovery</a:t>
            </a:r>
          </a:p>
          <a:p>
            <a:pPr lvl="0">
              <a:spcBef>
                <a:spcPts val="0"/>
              </a:spcBef>
              <a:buNone/>
            </a:pPr>
            <a:endParaRPr sz="600"/>
          </a:p>
          <a:p>
            <a:pPr lvl="0">
              <a:spcBef>
                <a:spcPts val="0"/>
              </a:spcBef>
              <a:buNone/>
            </a:pPr>
            <a:r>
              <a:rPr lang="en" sz="2400"/>
              <a:t>Meaning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Form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Pron</a:t>
            </a:r>
          </a:p>
          <a:p>
            <a:pPr lvl="0">
              <a:spcBef>
                <a:spcPts val="0"/>
              </a:spcBef>
              <a:buNone/>
            </a:pPr>
            <a:endParaRPr sz="600"/>
          </a:p>
          <a:p>
            <a:pPr lvl="0">
              <a:spcBef>
                <a:spcPts val="0"/>
              </a:spcBef>
              <a:buNone/>
            </a:pPr>
            <a:r>
              <a:rPr lang="en" sz="2400"/>
              <a:t>Controlled Practice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Free Practice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Shape 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 descr="IMG_4365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4450" y="1834400"/>
            <a:ext cx="1984348" cy="3156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 descr="IMG_4370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66976" y="1834399"/>
            <a:ext cx="6334856" cy="3156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 descr="IMG_4367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0862" y="1815724"/>
            <a:ext cx="6762270" cy="315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 descr="IMG_4368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59925" y="1731524"/>
            <a:ext cx="6224143" cy="315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 descr="IMG_4369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67637" y="1793249"/>
            <a:ext cx="5808716" cy="3156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 rtl="0">
              <a:spcBef>
                <a:spcPts val="0"/>
              </a:spcBef>
              <a:buNone/>
            </a:pPr>
            <a:endParaRPr sz="3600"/>
          </a:p>
          <a:p>
            <a:pPr lvl="0" rtl="0">
              <a:spcBef>
                <a:spcPts val="0"/>
              </a:spcBef>
              <a:buNone/>
            </a:pPr>
            <a:r>
              <a:rPr lang="en" sz="3600"/>
              <a:t>Memory Game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 rtl="0">
              <a:spcBef>
                <a:spcPts val="0"/>
              </a:spcBef>
              <a:buNone/>
            </a:pPr>
            <a:endParaRPr sz="3600"/>
          </a:p>
          <a:p>
            <a:pPr lvl="0" rtl="0">
              <a:spcBef>
                <a:spcPts val="0"/>
              </a:spcBef>
              <a:buNone/>
            </a:pPr>
            <a:r>
              <a:rPr lang="en" sz="3600"/>
              <a:t>Memory Game Follow-up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Shape 184"/>
          <p:cNvSpPr txBox="1"/>
          <p:nvPr/>
        </p:nvSpPr>
        <p:spPr>
          <a:xfrm>
            <a:off x="392150" y="2147850"/>
            <a:ext cx="7940700" cy="22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/>
              <a:t>Running Dictation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Shape 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Shape 190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Shape 191" descr="IMG_4290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212" y="1775650"/>
            <a:ext cx="2776548" cy="3242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Shape 192" descr="IMG_4289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85575" y="1775649"/>
            <a:ext cx="4323078" cy="3242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 descr="Снимок экрана (140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061832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/>
          <p:nvPr/>
        </p:nvSpPr>
        <p:spPr>
          <a:xfrm>
            <a:off x="329750" y="3885750"/>
            <a:ext cx="2780700" cy="686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 txBox="1"/>
          <p:nvPr/>
        </p:nvSpPr>
        <p:spPr>
          <a:xfrm>
            <a:off x="428300" y="3966000"/>
            <a:ext cx="2583600" cy="52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8-800-700-90-31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Shape 198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Shape 199" descr="IMG_428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724201"/>
            <a:ext cx="4287264" cy="3215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Shape 200" descr="IMG_4281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92050" y="1724187"/>
            <a:ext cx="4287272" cy="3215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Shape 2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 descr="IMG_4279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785951"/>
            <a:ext cx="4287264" cy="321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Shape 213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>
              <a:spcBef>
                <a:spcPts val="0"/>
              </a:spcBef>
              <a:buNone/>
            </a:pPr>
            <a:endParaRPr sz="3600"/>
          </a:p>
          <a:p>
            <a:pPr lvl="0">
              <a:spcBef>
                <a:spcPts val="0"/>
              </a:spcBef>
              <a:buNone/>
            </a:pPr>
            <a:r>
              <a:rPr lang="en" sz="3600"/>
              <a:t>RD1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Shape 2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Shape 220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 rtl="0">
              <a:spcBef>
                <a:spcPts val="0"/>
              </a:spcBef>
              <a:buNone/>
            </a:pPr>
            <a:endParaRPr sz="3600"/>
          </a:p>
          <a:p>
            <a:pPr lvl="0" rtl="0">
              <a:spcBef>
                <a:spcPts val="0"/>
              </a:spcBef>
              <a:buNone/>
            </a:pPr>
            <a:r>
              <a:rPr lang="en" sz="3600"/>
              <a:t>RD2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Shape 2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Shape 228"/>
          <p:cNvSpPr txBox="1"/>
          <p:nvPr/>
        </p:nvSpPr>
        <p:spPr>
          <a:xfrm>
            <a:off x="285200" y="2040900"/>
            <a:ext cx="8359800" cy="273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Video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r>
              <a:rPr lang="en" sz="3000"/>
              <a:t>Running Dictation: Feedback and Error Correction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Shape 235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 rtl="0">
              <a:spcBef>
                <a:spcPts val="0"/>
              </a:spcBef>
              <a:buNone/>
            </a:pPr>
            <a:endParaRPr sz="3600"/>
          </a:p>
          <a:p>
            <a:pPr lvl="0" rtl="0">
              <a:spcBef>
                <a:spcPts val="0"/>
              </a:spcBef>
              <a:buNone/>
            </a:pPr>
            <a:r>
              <a:rPr lang="en" sz="3600"/>
              <a:t>RD3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Shape 2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Shape 242"/>
          <p:cNvSpPr txBox="1"/>
          <p:nvPr/>
        </p:nvSpPr>
        <p:spPr>
          <a:xfrm>
            <a:off x="338675" y="2147850"/>
            <a:ext cx="8457600" cy="245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 rtl="0">
              <a:spcBef>
                <a:spcPts val="0"/>
              </a:spcBef>
              <a:buNone/>
            </a:pPr>
            <a:endParaRPr sz="3600"/>
          </a:p>
          <a:p>
            <a:pPr lvl="0" rtl="0">
              <a:spcBef>
                <a:spcPts val="0"/>
              </a:spcBef>
              <a:buNone/>
            </a:pPr>
            <a:r>
              <a:rPr lang="en" sz="3600"/>
              <a:t>RD4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Shape 2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Shape 249"/>
          <p:cNvSpPr txBox="1"/>
          <p:nvPr/>
        </p:nvSpPr>
        <p:spPr>
          <a:xfrm>
            <a:off x="392150" y="2147850"/>
            <a:ext cx="7940700" cy="22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/>
              <a:t>Grass Skirt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/>
        </p:nvSpPr>
        <p:spPr>
          <a:xfrm>
            <a:off x="4607650" y="2121125"/>
            <a:ext cx="3725100" cy="2237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/>
              <a:t>Grass Skirt</a:t>
            </a:r>
          </a:p>
        </p:txBody>
      </p:sp>
      <p:pic>
        <p:nvPicPr>
          <p:cNvPr id="257" name="Shape 257" descr="File:Heritage Day Dancers 2.jpg - Wikimedia Commons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125" y="1800625"/>
            <a:ext cx="4305623" cy="3229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 descr="IMG_4358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744801"/>
            <a:ext cx="4673788" cy="321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 descr="IMG_4359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26200" y="1775649"/>
            <a:ext cx="4165402" cy="3185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Shape 69" descr="Снимок экрана (14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197" cy="462498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/>
          <p:nvPr/>
        </p:nvSpPr>
        <p:spPr>
          <a:xfrm>
            <a:off x="303025" y="3832275"/>
            <a:ext cx="2780700" cy="686400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" name="Shape 71"/>
          <p:cNvSpPr txBox="1"/>
          <p:nvPr/>
        </p:nvSpPr>
        <p:spPr>
          <a:xfrm>
            <a:off x="401575" y="3912525"/>
            <a:ext cx="2583600" cy="52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</a:rPr>
              <a:t>8-800-700-90-31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hape 2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Shape 272" descr="IMG_4361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765376"/>
            <a:ext cx="2885486" cy="3215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Shape 273" descr="IMG_4362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49136" y="1790075"/>
            <a:ext cx="1961567" cy="31660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Shape 2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Shape 280"/>
          <p:cNvSpPr txBox="1"/>
          <p:nvPr/>
        </p:nvSpPr>
        <p:spPr>
          <a:xfrm>
            <a:off x="392150" y="2147850"/>
            <a:ext cx="7940700" cy="22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6000" b="1"/>
              <a:t>Banana Game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Shape 2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Shape 287"/>
          <p:cNvSpPr txBox="1"/>
          <p:nvPr/>
        </p:nvSpPr>
        <p:spPr>
          <a:xfrm>
            <a:off x="525825" y="2094375"/>
            <a:ext cx="8181600" cy="259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600" i="1">
                <a:solidFill>
                  <a:schemeClr val="dk1"/>
                </a:solidFill>
              </a:rPr>
              <a:t>There are new businesses </a:t>
            </a:r>
            <a:r>
              <a:rPr lang="en" sz="3600" b="1" i="1">
                <a:solidFill>
                  <a:schemeClr val="dk1"/>
                </a:solidFill>
              </a:rPr>
              <a:t>springing up</a:t>
            </a:r>
            <a:r>
              <a:rPr lang="en" sz="3600" i="1">
                <a:solidFill>
                  <a:schemeClr val="dk1"/>
                </a:solidFill>
              </a:rPr>
              <a:t> all over the place. There's a real</a:t>
            </a:r>
            <a:r>
              <a:rPr lang="en" sz="3600" b="1" i="1">
                <a:solidFill>
                  <a:schemeClr val="dk1"/>
                </a:solidFill>
              </a:rPr>
              <a:t> buzz</a:t>
            </a:r>
            <a:r>
              <a:rPr lang="en" sz="3600" i="1">
                <a:solidFill>
                  <a:schemeClr val="dk1"/>
                </a:solidFill>
              </a:rPr>
              <a:t> about the place.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Shape 2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Shape 293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Shape 294"/>
          <p:cNvSpPr txBox="1"/>
          <p:nvPr/>
        </p:nvSpPr>
        <p:spPr>
          <a:xfrm>
            <a:off x="525825" y="2094375"/>
            <a:ext cx="8181600" cy="259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600" i="1">
                <a:solidFill>
                  <a:schemeClr val="dk1"/>
                </a:solidFill>
              </a:rPr>
              <a:t>There are new businesses </a:t>
            </a:r>
            <a:r>
              <a:rPr lang="en" sz="3600" b="1" i="1">
                <a:solidFill>
                  <a:schemeClr val="dk1"/>
                </a:solidFill>
              </a:rPr>
              <a:t>banana</a:t>
            </a:r>
            <a:r>
              <a:rPr lang="en" sz="3600" i="1">
                <a:solidFill>
                  <a:schemeClr val="dk1"/>
                </a:solidFill>
              </a:rPr>
              <a:t> all over the place. There's a real</a:t>
            </a:r>
            <a:r>
              <a:rPr lang="en" sz="3600" b="1" i="1">
                <a:solidFill>
                  <a:schemeClr val="dk1"/>
                </a:solidFill>
              </a:rPr>
              <a:t> banana</a:t>
            </a:r>
            <a:r>
              <a:rPr lang="en" sz="3600" i="1">
                <a:solidFill>
                  <a:schemeClr val="dk1"/>
                </a:solidFill>
              </a:rPr>
              <a:t> about the place.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Shape 2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Shape 300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Shape 301"/>
          <p:cNvSpPr txBox="1"/>
          <p:nvPr/>
        </p:nvSpPr>
        <p:spPr>
          <a:xfrm>
            <a:off x="525825" y="2094375"/>
            <a:ext cx="8181600" cy="259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600" i="1">
                <a:solidFill>
                  <a:schemeClr val="dk1"/>
                </a:solidFill>
              </a:rPr>
              <a:t>There are new businesses </a:t>
            </a:r>
            <a:r>
              <a:rPr lang="en" sz="3600" b="1" i="1">
                <a:solidFill>
                  <a:schemeClr val="dk1"/>
                </a:solidFill>
              </a:rPr>
              <a:t>bananING</a:t>
            </a:r>
            <a:r>
              <a:rPr lang="en" sz="3600" i="1">
                <a:solidFill>
                  <a:schemeClr val="dk1"/>
                </a:solidFill>
              </a:rPr>
              <a:t> all over the place. There's a real</a:t>
            </a:r>
            <a:r>
              <a:rPr lang="en" sz="3600" b="1" i="1">
                <a:solidFill>
                  <a:schemeClr val="dk1"/>
                </a:solidFill>
              </a:rPr>
              <a:t> banana</a:t>
            </a:r>
            <a:r>
              <a:rPr lang="en" sz="3600" i="1">
                <a:solidFill>
                  <a:schemeClr val="dk1"/>
                </a:solidFill>
              </a:rPr>
              <a:t> about the place.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Shape 3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Shape 308"/>
          <p:cNvSpPr txBox="1"/>
          <p:nvPr/>
        </p:nvSpPr>
        <p:spPr>
          <a:xfrm>
            <a:off x="525825" y="2094375"/>
            <a:ext cx="8181600" cy="259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000" i="1">
                <a:solidFill>
                  <a:schemeClr val="dk1"/>
                </a:solidFill>
              </a:rPr>
              <a:t>Well done! </a:t>
            </a:r>
            <a:r>
              <a:rPr lang="en" sz="3000" b="1" i="1">
                <a:solidFill>
                  <a:schemeClr val="dk1"/>
                </a:solidFill>
              </a:rPr>
              <a:t>buzz</a:t>
            </a:r>
            <a:r>
              <a:rPr lang="en" sz="3000" i="1">
                <a:solidFill>
                  <a:schemeClr val="dk1"/>
                </a:solidFill>
              </a:rPr>
              <a:t> is the answer. Is it a noun or a verb? Is it positive or negative? What other things might give a place a buzz?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000" i="1">
                <a:solidFill>
                  <a:schemeClr val="dk1"/>
                </a:solidFill>
              </a:rPr>
              <a:t>(great clubs, bars, nightlife, a local successful sports team… )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Shape 3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Shape 314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 txBox="1"/>
          <p:nvPr/>
        </p:nvSpPr>
        <p:spPr>
          <a:xfrm>
            <a:off x="525825" y="2094375"/>
            <a:ext cx="8181600" cy="259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/>
              <a:t>Video</a:t>
            </a:r>
          </a:p>
          <a:p>
            <a:pPr lvl="0">
              <a:spcBef>
                <a:spcPts val="0"/>
              </a:spcBef>
              <a:buNone/>
            </a:pPr>
            <a:endParaRPr sz="3600"/>
          </a:p>
          <a:p>
            <a:pPr lvl="0">
              <a:spcBef>
                <a:spcPts val="0"/>
              </a:spcBef>
              <a:buNone/>
            </a:pPr>
            <a:r>
              <a:rPr lang="en" sz="3600"/>
              <a:t>Banana Game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Shape 3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Shape 321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Shape 322"/>
          <p:cNvSpPr txBox="1"/>
          <p:nvPr/>
        </p:nvSpPr>
        <p:spPr>
          <a:xfrm>
            <a:off x="565775" y="2036825"/>
            <a:ext cx="8373600" cy="293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>
                <a:solidFill>
                  <a:schemeClr val="dk1"/>
                </a:solidFill>
              </a:rPr>
              <a:t>The supporting material for this webinar is available at</a:t>
            </a:r>
          </a:p>
          <a:p>
            <a:pPr lvl="0" algn="ctr" rtl="0">
              <a:spcBef>
                <a:spcPts val="0"/>
              </a:spcBef>
              <a:buNone/>
            </a:pPr>
            <a:endParaRPr sz="600" b="1">
              <a:solidFill>
                <a:schemeClr val="dk1"/>
              </a:solidFill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4800" b="1">
                <a:solidFill>
                  <a:schemeClr val="dk1"/>
                </a:solidFill>
              </a:rPr>
              <a:t>www.nikitindima.name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Shape 3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Shape 328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Shape 329"/>
          <p:cNvSpPr txBox="1"/>
          <p:nvPr/>
        </p:nvSpPr>
        <p:spPr>
          <a:xfrm>
            <a:off x="463450" y="1800275"/>
            <a:ext cx="8199300" cy="276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/>
              <a:t>What is your takeaway?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Shape 3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Shape 335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Shape 336"/>
          <p:cNvSpPr txBox="1"/>
          <p:nvPr/>
        </p:nvSpPr>
        <p:spPr>
          <a:xfrm>
            <a:off x="588200" y="1862675"/>
            <a:ext cx="8181300" cy="2843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/>
              <a:t>Questions and Answers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573900" y="2320675"/>
            <a:ext cx="7996200" cy="1433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 b="1">
                <a:solidFill>
                  <a:srgbClr val="505050"/>
                </a:solidFill>
              </a:rPr>
              <a:t>“Humanising” Your Students Book: Practical Tips for Your Classes</a:t>
            </a:r>
          </a:p>
        </p:txBody>
      </p:sp>
      <p:pic>
        <p:nvPicPr>
          <p:cNvPr id="82" name="Shape 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283938"/>
            <a:ext cx="3635149" cy="12665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/>
        </p:nvSpPr>
        <p:spPr>
          <a:xfrm>
            <a:off x="1778350" y="3619750"/>
            <a:ext cx="6054000" cy="111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/>
              <a:t>Dmitry Nikitin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000"/>
              <a:t>The Dmitry Nikitin School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84" name="Shape 84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Shape 3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Shape 342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Shape 343"/>
          <p:cNvSpPr txBox="1"/>
          <p:nvPr/>
        </p:nvSpPr>
        <p:spPr>
          <a:xfrm>
            <a:off x="292650" y="1759075"/>
            <a:ext cx="8558700" cy="269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chemeClr val="dk1"/>
                </a:solidFill>
              </a:rPr>
              <a:t>Contacts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Dmitry Nikitin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The Dmitry Nikitin School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 u="sng">
                <a:solidFill>
                  <a:schemeClr val="accent5"/>
                </a:solidFill>
                <a:hlinkClick r:id="rId5"/>
              </a:rPr>
              <a:t>dmitry.dnschool@gmail.com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/dmitry.dnschool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/dmitrynikitin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Shape 3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Shape 349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 txBox="1"/>
          <p:nvPr/>
        </p:nvSpPr>
        <p:spPr>
          <a:xfrm>
            <a:off x="565775" y="2036825"/>
            <a:ext cx="8373600" cy="293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>
                <a:solidFill>
                  <a:schemeClr val="dk1"/>
                </a:solidFill>
              </a:rPr>
              <a:t>The supporting material for this webinar is available at</a:t>
            </a:r>
          </a:p>
          <a:p>
            <a:pPr lvl="0" algn="ctr" rtl="0">
              <a:spcBef>
                <a:spcPts val="0"/>
              </a:spcBef>
              <a:buNone/>
            </a:pPr>
            <a:endParaRPr sz="600" b="1">
              <a:solidFill>
                <a:schemeClr val="dk1"/>
              </a:solidFill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4800" b="1">
                <a:solidFill>
                  <a:schemeClr val="dk1"/>
                </a:solidFill>
              </a:rPr>
              <a:t>www.nikitindima.name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/>
          <p:nvPr/>
        </p:nvSpPr>
        <p:spPr>
          <a:xfrm>
            <a:off x="311925" y="2103300"/>
            <a:ext cx="8333100" cy="266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" sz="3600">
                <a:solidFill>
                  <a:schemeClr val="dk1"/>
                </a:solidFill>
              </a:rPr>
              <a:t>Introduction and expectations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3000" b="1">
                <a:solidFill>
                  <a:schemeClr val="dk1"/>
                </a:solidFill>
              </a:rPr>
              <a:t>What are your expectations from the talk?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/>
          <p:nvPr/>
        </p:nvSpPr>
        <p:spPr>
          <a:xfrm>
            <a:off x="565775" y="2036825"/>
            <a:ext cx="8373600" cy="293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>
                <a:solidFill>
                  <a:schemeClr val="dk1"/>
                </a:solidFill>
              </a:rPr>
              <a:t>The supporting material for this webinar is available at</a:t>
            </a:r>
          </a:p>
          <a:p>
            <a:pPr lvl="0" algn="ctr" rtl="0">
              <a:spcBef>
                <a:spcPts val="0"/>
              </a:spcBef>
              <a:buNone/>
            </a:pPr>
            <a:endParaRPr sz="600" b="1">
              <a:solidFill>
                <a:schemeClr val="dk1"/>
              </a:solidFill>
            </a:endParaRP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4800" b="1">
                <a:solidFill>
                  <a:schemeClr val="dk1"/>
                </a:solidFill>
              </a:rPr>
              <a:t>www.nikitindima.name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Shape 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 txBox="1"/>
          <p:nvPr/>
        </p:nvSpPr>
        <p:spPr>
          <a:xfrm>
            <a:off x="152400" y="1782450"/>
            <a:ext cx="8269800" cy="316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b="1"/>
              <a:t>The Six Key Principles</a:t>
            </a:r>
          </a:p>
          <a:p>
            <a:pPr lvl="0">
              <a:spcBef>
                <a:spcPts val="0"/>
              </a:spcBef>
              <a:buNone/>
            </a:pPr>
            <a:endParaRPr sz="600"/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Minimise teacher input, maximise student motivation</a:t>
            </a:r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Use TPR in classes</a:t>
            </a:r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Put the focus on the students</a:t>
            </a:r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Encourage students cooperation</a:t>
            </a:r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Keep materials simple</a:t>
            </a:r>
          </a:p>
          <a:p>
            <a:pPr marL="457200" lvl="0" indent="-381000">
              <a:spcBef>
                <a:spcPts val="0"/>
              </a:spcBef>
              <a:buSzPct val="100000"/>
              <a:buAutoNum type="arabicPeriod"/>
            </a:pPr>
            <a:r>
              <a:rPr lang="en" sz="2400"/>
              <a:t>Use your coursebook as a valuable resource for materials development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 txBox="1"/>
          <p:nvPr/>
        </p:nvSpPr>
        <p:spPr>
          <a:xfrm>
            <a:off x="392150" y="2147850"/>
            <a:ext cx="7940700" cy="22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6000" b="1"/>
              <a:t>Memory Game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4253" y="356726"/>
            <a:ext cx="3635149" cy="126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 descr="logo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2660175" cy="152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 descr="IMG_4363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40350" y="1682001"/>
            <a:ext cx="2999048" cy="3215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 descr="IMG_4364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11325" y="1682000"/>
            <a:ext cx="2321346" cy="3215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</Words>
  <Application>Microsoft Office PowerPoint</Application>
  <PresentationFormat>Экран (16:9)</PresentationFormat>
  <Paragraphs>79</Paragraphs>
  <Slides>41</Slides>
  <Notes>41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simple-light-2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</cp:revision>
  <dcterms:modified xsi:type="dcterms:W3CDTF">2017-04-26T14:47:14Z</dcterms:modified>
</cp:coreProperties>
</file>