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7" r:id="rId2"/>
    <p:sldId id="260" r:id="rId3"/>
    <p:sldId id="261" r:id="rId4"/>
    <p:sldId id="263" r:id="rId5"/>
    <p:sldId id="330" r:id="rId6"/>
    <p:sldId id="331" r:id="rId7"/>
    <p:sldId id="332" r:id="rId8"/>
    <p:sldId id="333" r:id="rId9"/>
    <p:sldId id="334" r:id="rId10"/>
    <p:sldId id="314" r:id="rId11"/>
    <p:sldId id="328" r:id="rId12"/>
    <p:sldId id="337" r:id="rId13"/>
    <p:sldId id="336" r:id="rId14"/>
    <p:sldId id="315" r:id="rId15"/>
    <p:sldId id="316" r:id="rId16"/>
    <p:sldId id="335" r:id="rId17"/>
    <p:sldId id="338" r:id="rId18"/>
    <p:sldId id="313" r:id="rId19"/>
    <p:sldId id="317" r:id="rId20"/>
    <p:sldId id="339" r:id="rId21"/>
    <p:sldId id="318" r:id="rId22"/>
    <p:sldId id="319" r:id="rId23"/>
    <p:sldId id="340" r:id="rId24"/>
    <p:sldId id="341" r:id="rId25"/>
    <p:sldId id="321" r:id="rId26"/>
    <p:sldId id="327" r:id="rId27"/>
    <p:sldId id="350" r:id="rId28"/>
    <p:sldId id="342" r:id="rId29"/>
    <p:sldId id="343" r:id="rId30"/>
    <p:sldId id="344" r:id="rId31"/>
    <p:sldId id="345" r:id="rId32"/>
    <p:sldId id="329" r:id="rId33"/>
    <p:sldId id="268" r:id="rId34"/>
    <p:sldId id="326" r:id="rId35"/>
    <p:sldId id="324" r:id="rId36"/>
    <p:sldId id="325" r:id="rId37"/>
    <p:sldId id="274" r:id="rId38"/>
    <p:sldId id="346" r:id="rId39"/>
    <p:sldId id="347" r:id="rId40"/>
    <p:sldId id="348" r:id="rId41"/>
    <p:sldId id="349" r:id="rId4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00" autoAdjust="0"/>
    <p:restoredTop sz="94660"/>
  </p:normalViewPr>
  <p:slideViewPr>
    <p:cSldViewPr>
      <p:cViewPr>
        <p:scale>
          <a:sx n="75" d="100"/>
          <a:sy n="75" d="100"/>
        </p:scale>
        <p:origin x="-136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6E75FD-C054-4760-B637-3907BECC574B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B6E5AC-2B32-4BEB-A6B3-0AA1F9E9E4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014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FAC64FA-00E2-41C9-A526-4717FB027FD3}" type="slidenum">
              <a:rPr lang="ru-RU" altLang="ru-RU"/>
              <a:pPr eaLnBrk="1" hangingPunct="1"/>
              <a:t>20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Элегантный абстрактный\Elegant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5327576" cy="1470025"/>
          </a:xfrm>
        </p:spPr>
        <p:txBody>
          <a:bodyPr/>
          <a:lstStyle>
            <a:lvl1pPr>
              <a:defRPr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5013176"/>
            <a:ext cx="3643278" cy="115212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245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Элегантный абстрактный\ElegantSlid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1331913" y="260350"/>
            <a:ext cx="74882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331913" y="1557338"/>
            <a:ext cx="749935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9" name="TextBox 1"/>
          <p:cNvSpPr txBox="1">
            <a:spLocks noChangeArrowheads="1"/>
          </p:cNvSpPr>
          <p:nvPr/>
        </p:nvSpPr>
        <p:spPr bwMode="auto">
          <a:xfrm>
            <a:off x="-31750" y="6638925"/>
            <a:ext cx="13350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sz="1200" smtClean="0">
                <a:solidFill>
                  <a:schemeClr val="bg1"/>
                </a:solidFill>
                <a:latin typeface="Baskerville Old Face" pitchFamily="18" charset="0"/>
              </a:rPr>
              <a:t>ProPowerPoint.Ru</a:t>
            </a:r>
            <a:endParaRPr lang="ru-RU" sz="1200" smtClean="0">
              <a:solidFill>
                <a:schemeClr val="bg1"/>
              </a:solidFill>
              <a:latin typeface="Ariston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Объект 2"/>
          <p:cNvSpPr>
            <a:spLocks noGrp="1"/>
          </p:cNvSpPr>
          <p:nvPr>
            <p:ph idx="1"/>
          </p:nvPr>
        </p:nvSpPr>
        <p:spPr>
          <a:xfrm>
            <a:off x="4355976" y="5229200"/>
            <a:ext cx="4691311" cy="1628800"/>
          </a:xfrm>
        </p:spPr>
        <p:txBody>
          <a:bodyPr/>
          <a:lstStyle/>
          <a:p>
            <a:pPr algn="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Буров Илья Михайлович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ведущий методист издательства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«Титул», аспирант Университета РАО</a:t>
            </a:r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1988840"/>
            <a:ext cx="7056784" cy="1440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Использование игровых технологий при обучении дошкольников английскому языку</a:t>
            </a:r>
            <a:endParaRPr lang="ru-RU" sz="2800" dirty="0" smtClean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7" name="Picture 4" descr="Y:\Delo\ОГР\Буров\TIT_Logo_kvadra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-387424"/>
            <a:ext cx="2520280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Игровые творческие задания</a:t>
            </a:r>
          </a:p>
        </p:txBody>
      </p:sp>
      <p:pic>
        <p:nvPicPr>
          <p:cNvPr id="563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9762" t="2692" r="29910" b="3377"/>
          <a:stretch>
            <a:fillRect/>
          </a:stretch>
        </p:blipFill>
        <p:spPr bwMode="auto">
          <a:xfrm>
            <a:off x="4644008" y="980727"/>
            <a:ext cx="4499992" cy="5892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4" descr="https://www.englishteachers.ru/uploadedfiles/waresimgs/4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980729"/>
            <a:ext cx="2071130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Игровые задания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336" y="1052736"/>
            <a:ext cx="8358664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4" descr="https://www.englishteachers.ru/uploadedfiles/waresimgs/4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445093" cy="198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4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Игровые задания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51520" y="1557338"/>
            <a:ext cx="8579743" cy="514032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Ловим рыбку</a:t>
            </a:r>
          </a:p>
          <a:p>
            <a:r>
              <a:rPr lang="ru-RU" dirty="0" smtClean="0"/>
              <a:t>Приносится «аквариум» (например коробка);</a:t>
            </a:r>
          </a:p>
          <a:p>
            <a:r>
              <a:rPr lang="ru-RU" dirty="0" smtClean="0"/>
              <a:t>Заготавливаются разноцветные рыбки;</a:t>
            </a:r>
          </a:p>
          <a:p>
            <a:r>
              <a:rPr lang="ru-RU" dirty="0" smtClean="0"/>
              <a:t>Удочки (например китайские палочки);</a:t>
            </a:r>
          </a:p>
          <a:p>
            <a:r>
              <a:rPr lang="ru-RU" dirty="0" smtClean="0"/>
              <a:t>Дети ловят рыбку, вылавливая называют ее цвет и слово «</a:t>
            </a:r>
            <a:r>
              <a:rPr lang="en-US" dirty="0" smtClean="0"/>
              <a:t>fish</a:t>
            </a:r>
            <a:r>
              <a:rPr lang="ru-RU" dirty="0" smtClean="0"/>
              <a:t>», по-английски.</a:t>
            </a:r>
            <a:endParaRPr lang="ru-RU" dirty="0"/>
          </a:p>
        </p:txBody>
      </p:sp>
      <p:pic>
        <p:nvPicPr>
          <p:cNvPr id="33796" name="Picture 4" descr="https://www.englishteachers.ru/uploadedfiles/waresimgs/4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445093" cy="1988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3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1295400" y="188640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Игры к заданиям</a:t>
            </a:r>
          </a:p>
        </p:txBody>
      </p:sp>
      <p:pic>
        <p:nvPicPr>
          <p:cNvPr id="583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9762" t="985" r="29910" b="1669"/>
          <a:stretch>
            <a:fillRect/>
          </a:stretch>
        </p:blipFill>
        <p:spPr bwMode="auto">
          <a:xfrm>
            <a:off x="827584" y="1044044"/>
            <a:ext cx="4283968" cy="5813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4" cstate="print"/>
          <a:srcRect l="30076" t="782" r="30077" b="782"/>
          <a:stretch>
            <a:fillRect/>
          </a:stretch>
        </p:blipFill>
        <p:spPr bwMode="auto">
          <a:xfrm>
            <a:off x="4964210" y="1052736"/>
            <a:ext cx="4179790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5" descr="https://www.englishteachers.ru/uploadedfiles/waresimgs/5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0"/>
            <a:ext cx="1497414" cy="20608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1882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1295400" y="188640"/>
            <a:ext cx="7848600" cy="720080"/>
          </a:xfrm>
        </p:spPr>
        <p:txBody>
          <a:bodyPr>
            <a:noAutofit/>
          </a:bodyPr>
          <a:lstStyle/>
          <a:p>
            <a:endParaRPr lang="ru-RU" sz="3200" b="1" dirty="0" smtClean="0">
              <a:solidFill>
                <a:schemeClr val="bg1"/>
              </a:solidFill>
            </a:endParaRPr>
          </a:p>
        </p:txBody>
      </p:sp>
      <p:pic>
        <p:nvPicPr>
          <p:cNvPr id="58373" name="Picture 5" descr="https://www.englishteachers.ru/uploadedfiles/waresimgs/5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497414" cy="2060848"/>
          </a:xfrm>
          <a:prstGeom prst="rect">
            <a:avLst/>
          </a:prstGeom>
          <a:noFill/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557338"/>
            <a:ext cx="8651751" cy="514032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«Лисицы в лесу»</a:t>
            </a:r>
          </a:p>
          <a:p>
            <a:pPr marL="0" indent="0">
              <a:buNone/>
            </a:pPr>
            <a:r>
              <a:rPr lang="ru-RU" sz="2400" dirty="0" smtClean="0"/>
              <a:t>Все движения дети выполняют в образе лисиц, с присущей этим животным пластикой.</a:t>
            </a:r>
          </a:p>
          <a:p>
            <a:pPr marL="0" indent="0">
              <a:buNone/>
            </a:pPr>
            <a:r>
              <a:rPr lang="ru-RU" sz="2400" dirty="0" smtClean="0"/>
              <a:t>«Лисицы просыпаются» Лисицы проснулись, посмотрели по сторонам, потянулись, выгнули спинки, сели на пол, потянули ноги-лапы вперед, потянули руки-лапки вперед, зажмурились и открыли глаза.</a:t>
            </a:r>
          </a:p>
          <a:p>
            <a:pPr marL="0" indent="0">
              <a:buNone/>
            </a:pPr>
            <a:r>
              <a:rPr lang="ru-RU" sz="2400" dirty="0" smtClean="0"/>
              <a:t>«Лисицы умываются» Лисицы зачерпывают лапками воду и умывают мордочку, затем моют ритмично лапки, хвостик, ушки (повторяют несколько раз).</a:t>
            </a:r>
          </a:p>
          <a:p>
            <a:pPr marL="0" indent="0">
              <a:buNone/>
            </a:pPr>
            <a:r>
              <a:rPr lang="ru-RU" sz="2400" dirty="0" smtClean="0"/>
              <a:t>«Лисицы делают зарядку» Лисицы поднимают ритмично руки-лапы, приседают, подпрыгивают, бегают.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1295400" y="188640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Возможности использование пособий в учебных и игровых целях.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64" y="1098196"/>
            <a:ext cx="8424936" cy="5759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18" name="Picture 2" descr="https://www.englishteachers.ru/uploadedfiles/waresimgs/4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-1"/>
            <a:ext cx="1288130" cy="17728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1295400" y="188640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Вариант игры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51520" y="1557338"/>
            <a:ext cx="8579743" cy="5140325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/>
              <a:t>Игра-ситуация «Летчики готовы к полету»</a:t>
            </a:r>
          </a:p>
          <a:p>
            <a:pPr marL="0" indent="0">
              <a:buNone/>
            </a:pPr>
            <a:r>
              <a:rPr lang="ru-RU" sz="2400" b="1" dirty="0" smtClean="0"/>
              <a:t>Методика проведения. </a:t>
            </a:r>
            <a:r>
              <a:rPr lang="ru-RU" sz="2400" dirty="0" smtClean="0"/>
              <a:t>Воспитатель приносит самолет и проводит инсценировку, постепенно вовлекая детей в игру.</a:t>
            </a:r>
          </a:p>
          <a:p>
            <a:pPr marL="0" indent="0">
              <a:buNone/>
            </a:pPr>
            <a:r>
              <a:rPr lang="ru-RU" sz="2400" dirty="0" smtClean="0"/>
              <a:t>Сегодня хорошая погода, небо голубое. Самолеты всегда летают в такие погожие деньки. Кто со мной на аэродром? Вот стоят самолеты. (Указать на их самолеты). Давайте осмотрим самолеты, как механики. Все ли с ними в порядке? Надо залить бензин. Залили? Теперь самолеты готовы к полету. Самолеты расправляют крылья. Летчики заводят мотор и самолеты высоко поднимаются над землей! Посмотрим чей пролетел дальше!</a:t>
            </a:r>
          </a:p>
          <a:p>
            <a:pPr marL="0" indent="0">
              <a:buNone/>
            </a:pPr>
            <a:r>
              <a:rPr lang="ru-RU" sz="2800" dirty="0" smtClean="0"/>
              <a:t>Дети также могут изобразить самолет и «расправить крылья».</a:t>
            </a:r>
          </a:p>
          <a:p>
            <a:pPr marL="0" indent="0" algn="ctr">
              <a:buNone/>
            </a:pPr>
            <a:endParaRPr lang="ru-RU" sz="2800" dirty="0"/>
          </a:p>
        </p:txBody>
      </p:sp>
      <p:pic>
        <p:nvPicPr>
          <p:cNvPr id="60418" name="Picture 2" descr="https://www.englishteachers.ru/uploadedfiles/waresimgs/4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1"/>
            <a:ext cx="1288130" cy="17728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2479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1835696" y="63612"/>
            <a:ext cx="7005464" cy="1143000"/>
          </a:xfrm>
        </p:spPr>
        <p:txBody>
          <a:bodyPr>
            <a:normAutofit fontScale="90000"/>
          </a:bodyPr>
          <a:lstStyle/>
          <a:p>
            <a:r>
              <a:rPr lang="ru-RU" altLang="ru-RU" sz="3600" dirty="0" smtClean="0">
                <a:solidFill>
                  <a:schemeClr val="bg1"/>
                </a:solidFill>
              </a:rPr>
              <a:t>Подвижные игры – играем в лошадку</a:t>
            </a:r>
          </a:p>
        </p:txBody>
      </p:sp>
      <p:pic>
        <p:nvPicPr>
          <p:cNvPr id="860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6226" y="1610194"/>
            <a:ext cx="3743846" cy="5146751"/>
          </a:xfrm>
          <a:noFill/>
        </p:spPr>
      </p:pic>
      <p:pic>
        <p:nvPicPr>
          <p:cNvPr id="860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610194"/>
            <a:ext cx="3744986" cy="514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 descr="https://www.englishteachers.ru/uploadedfiles/waresimgs/49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06699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06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Сказочные задания – идем по следу буквы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30158" t="1594" r="29722" b="954"/>
          <a:stretch>
            <a:fillRect/>
          </a:stretch>
        </p:blipFill>
        <p:spPr bwMode="auto">
          <a:xfrm>
            <a:off x="4860032" y="1007598"/>
            <a:ext cx="4283968" cy="5850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https://www.englishteachers.ru/uploadedfiles/waresimgs/5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980728"/>
            <a:ext cx="1988201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Сказочные задания – потерянное перышко</a:t>
            </a: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3" cstate="print"/>
          <a:srcRect l="30259" t="1709" r="29722" b="954"/>
          <a:stretch>
            <a:fillRect/>
          </a:stretch>
        </p:blipFill>
        <p:spPr bwMode="auto">
          <a:xfrm>
            <a:off x="4860032" y="999815"/>
            <a:ext cx="4283968" cy="5858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4" name="Picture 4" descr="https://www.englishteachers.ru/uploadedfiles/waresimgs/4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80728"/>
            <a:ext cx="2195736" cy="3021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848600" cy="108012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Игровые технологии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784976" cy="5472336"/>
          </a:xfrm>
        </p:spPr>
        <p:txBody>
          <a:bodyPr/>
          <a:lstStyle/>
          <a:p>
            <a:pPr>
              <a:buNone/>
            </a:pPr>
            <a:r>
              <a:rPr lang="ru-RU" sz="2400" i="1" dirty="0" smtClean="0"/>
              <a:t>Игровые технологии </a:t>
            </a:r>
            <a:r>
              <a:rPr lang="ru-RU" sz="2400" dirty="0" smtClean="0"/>
              <a:t>- это образовательные технологии на основе активизации и интенсификации деятельности учащихся. Они представляют собой игровую форму взаимодействия учителя и учащихся через реализацию определенного сюжета: игры, сказки, спектакля, делового общения и включают обширную группу приемов организации образовательного процесса в форме разных педагогических игр.</a:t>
            </a:r>
          </a:p>
          <a:p>
            <a:pPr>
              <a:buNone/>
            </a:pPr>
            <a:r>
              <a:rPr lang="ru-RU" sz="2400" dirty="0" smtClean="0"/>
              <a:t>Игра наряду с трудом и ученьем – один из основных видов деятельности человека. По определению, игра – это вид деятельности в условиях ситуаций, направленных на воссоздание и усвоение общественного опыта, в котором складывается и совершенствуется самоуправление поведением.</a:t>
            </a:r>
          </a:p>
          <a:p>
            <a:pPr>
              <a:buNone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1331913" y="260350"/>
            <a:ext cx="7488237" cy="858662"/>
          </a:xfrm>
        </p:spPr>
        <p:txBody>
          <a:bodyPr/>
          <a:lstStyle/>
          <a:p>
            <a:r>
              <a:rPr lang="ru-RU" altLang="ru-RU" sz="4000" dirty="0" smtClean="0">
                <a:solidFill>
                  <a:schemeClr val="bg1"/>
                </a:solidFill>
              </a:rPr>
              <a:t>Игры с движениями</a:t>
            </a:r>
          </a:p>
        </p:txBody>
      </p:sp>
      <p:pic>
        <p:nvPicPr>
          <p:cNvPr id="2765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70137" y="1523022"/>
            <a:ext cx="3417887" cy="4725987"/>
          </a:xfrm>
          <a:noFill/>
        </p:spPr>
      </p:pic>
      <p:pic>
        <p:nvPicPr>
          <p:cNvPr id="2765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500004"/>
            <a:ext cx="4175125" cy="47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 descr="https://www.englishteachers.ru/uploadedfiles/waresimgs/5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" y="6780"/>
            <a:ext cx="1615923" cy="2224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132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Игры с карточками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pic>
        <p:nvPicPr>
          <p:cNvPr id="634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2730" t="13619" r="22730" b="21704"/>
          <a:stretch>
            <a:fillRect/>
          </a:stretch>
        </p:blipFill>
        <p:spPr bwMode="auto">
          <a:xfrm>
            <a:off x="4427984" y="980728"/>
            <a:ext cx="4716016" cy="314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4" cstate="print"/>
          <a:srcRect l="22882" t="13579" r="22882" b="15547"/>
          <a:stretch>
            <a:fillRect/>
          </a:stretch>
        </p:blipFill>
        <p:spPr bwMode="auto">
          <a:xfrm>
            <a:off x="0" y="3446075"/>
            <a:ext cx="4644008" cy="341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Picture 5" descr="https://www.englishteachers.ru/uploadedfiles/waresimgs/5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980728"/>
            <a:ext cx="2771800" cy="20120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Игры в курсе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3" cstate="print"/>
          <a:srcRect l="9681" t="2579" r="10071" b="1938"/>
          <a:stretch>
            <a:fillRect/>
          </a:stretch>
        </p:blipFill>
        <p:spPr bwMode="auto">
          <a:xfrm>
            <a:off x="934482" y="1196752"/>
            <a:ext cx="8209518" cy="549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4" descr="https://www.englishteachers.ru/uploadedfiles/waresimgs/4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254346" cy="1700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3600" dirty="0" smtClean="0">
                <a:solidFill>
                  <a:schemeClr val="bg1"/>
                </a:solidFill>
              </a:rPr>
              <a:t>Игровые задания</a:t>
            </a:r>
            <a:br>
              <a:rPr lang="ru-RU" altLang="ru-RU" sz="3600" dirty="0" smtClean="0">
                <a:solidFill>
                  <a:schemeClr val="bg1"/>
                </a:solidFill>
              </a:rPr>
            </a:br>
            <a:endParaRPr lang="ru-RU" altLang="ru-RU" sz="3600" dirty="0" smtClean="0">
              <a:solidFill>
                <a:schemeClr val="bg1"/>
              </a:solidFill>
            </a:endParaRPr>
          </a:p>
        </p:txBody>
      </p:sp>
      <p:pic>
        <p:nvPicPr>
          <p:cNvPr id="3072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71018" y="1577975"/>
            <a:ext cx="3421062" cy="4724400"/>
          </a:xfrm>
          <a:noFill/>
        </p:spPr>
      </p:pic>
      <p:pic>
        <p:nvPicPr>
          <p:cNvPr id="3072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557338"/>
            <a:ext cx="3451225" cy="476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s://www.englishteachers.ru/uploadedfiles/waresimgs/4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838511" cy="24928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1668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4000" dirty="0" smtClean="0">
                <a:solidFill>
                  <a:schemeClr val="bg1"/>
                </a:solidFill>
              </a:rPr>
              <a:t>Игровые задания</a:t>
            </a:r>
            <a:br>
              <a:rPr lang="ru-RU" altLang="ru-RU" sz="4000" dirty="0" smtClean="0">
                <a:solidFill>
                  <a:schemeClr val="bg1"/>
                </a:solidFill>
              </a:rPr>
            </a:br>
            <a:endParaRPr lang="ru-RU" altLang="ru-RU" sz="4000" dirty="0" smtClean="0">
              <a:solidFill>
                <a:schemeClr val="bg1"/>
              </a:solidFill>
            </a:endParaRPr>
          </a:p>
        </p:txBody>
      </p:sp>
      <p:pic>
        <p:nvPicPr>
          <p:cNvPr id="358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60451" y="1418912"/>
            <a:ext cx="3703637" cy="5124450"/>
          </a:xfrm>
          <a:noFill/>
        </p:spPr>
      </p:pic>
      <p:pic>
        <p:nvPicPr>
          <p:cNvPr id="3584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404586"/>
            <a:ext cx="3649662" cy="505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https://www.englishteachers.ru/uploadedfiles/waresimgs/48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1646283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965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Ролевые игры 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проблемной направленности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340768"/>
            <a:ext cx="7921625" cy="532832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3" cstate="print"/>
          <a:srcRect l="30158" t="2579" r="30746" b="1938"/>
          <a:stretch>
            <a:fillRect/>
          </a:stretch>
        </p:blipFill>
        <p:spPr bwMode="auto">
          <a:xfrm>
            <a:off x="1115616" y="1340768"/>
            <a:ext cx="3888432" cy="5339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4" cstate="print"/>
          <a:srcRect l="30076" t="3125" r="30077" b="3125"/>
          <a:stretch>
            <a:fillRect/>
          </a:stretch>
        </p:blipFill>
        <p:spPr bwMode="auto">
          <a:xfrm>
            <a:off x="4973032" y="1340768"/>
            <a:ext cx="4170968" cy="5517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1" name="Picture 5" descr="https://www.englishteachers.ru/uploadedfiles/waresimgs/48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0"/>
            <a:ext cx="1360558" cy="1844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Развивающие </a:t>
            </a:r>
            <a:r>
              <a:rPr lang="ru-RU" sz="3200" b="1" dirty="0" smtClean="0">
                <a:solidFill>
                  <a:schemeClr val="bg1"/>
                </a:solidFill>
              </a:rPr>
              <a:t>игры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8712968" cy="5112296"/>
          </a:xfrm>
        </p:spPr>
        <p:txBody>
          <a:bodyPr/>
          <a:lstStyle/>
          <a:p>
            <a:pPr>
              <a:buNone/>
            </a:pPr>
            <a:endParaRPr lang="ru-RU" sz="2800" dirty="0" smtClean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5767" y="980728"/>
            <a:ext cx="8368233" cy="5736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 descr="https://www.englishteachers.ru/uploadedfiles/waresimgs/4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445093" cy="198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Развиваю</a:t>
            </a:r>
            <a:r>
              <a:rPr lang="ru-RU" sz="3200" b="1" dirty="0" smtClean="0">
                <a:solidFill>
                  <a:schemeClr val="bg1"/>
                </a:solidFill>
              </a:rPr>
              <a:t>щие </a:t>
            </a:r>
            <a:r>
              <a:rPr lang="ru-RU" sz="3200" b="1" dirty="0" smtClean="0">
                <a:solidFill>
                  <a:schemeClr val="bg1"/>
                </a:solidFill>
              </a:rPr>
              <a:t>игры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8712968" cy="5112296"/>
          </a:xfrm>
        </p:spPr>
        <p:txBody>
          <a:bodyPr/>
          <a:lstStyle/>
          <a:p>
            <a:pPr lvl="2"/>
            <a:r>
              <a:rPr lang="ru-RU" sz="2000" dirty="0"/>
              <a:t>Правила игры "Светофор" совсем легкие. </a:t>
            </a:r>
            <a:r>
              <a:rPr lang="ru-RU" sz="2000" dirty="0" smtClean="0"/>
              <a:t>Считалкой</a:t>
            </a:r>
            <a:r>
              <a:rPr lang="ru-RU" sz="2000" dirty="0"/>
              <a:t> выбирают водящего, затем рисуют на земле (асфальте) две линии - это дорога. Можно нарисовать дорогу мелом, если у вас асфальтовая площадка - краской, если детвора играет в эту игру часто. На траве можно просто положить две яркие ленточки.</a:t>
            </a:r>
          </a:p>
          <a:p>
            <a:pPr marL="0" indent="0">
              <a:buNone/>
            </a:pPr>
            <a:r>
              <a:rPr lang="ru-RU" sz="2000" dirty="0"/>
              <a:t>Вы можете экспериментально выбрать нужную ширину дороги в зависимости от количества игроков и их возраста. Водящий ребенок стоит на дороге спиной к остальным детям, а играющие стоят цепочкой за проведенной линией. Водящий ребенок называет какой-либо цвет, игроки ищут этот цвет в своей одежде. Если названный цвет есть, то игрок спокойно переходит через дорогу и становится за отчерченную линию. Если же нужного цвета у ребенка нет, то он должен перебежать дорогу так, чтобы водящий не поймал его. Пойманный малыш становится водящим.</a:t>
            </a:r>
          </a:p>
          <a:p>
            <a:pPr>
              <a:buNone/>
            </a:pPr>
            <a:endParaRPr lang="ru-RU" sz="2800" dirty="0" smtClean="0"/>
          </a:p>
        </p:txBody>
      </p:sp>
      <p:pic>
        <p:nvPicPr>
          <p:cNvPr id="32772" name="Picture 4" descr="https://www.englishteachers.ru/uploadedfiles/waresimgs/4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445093" cy="1988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2599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635000"/>
          </a:xfrm>
        </p:spPr>
        <p:txBody>
          <a:bodyPr/>
          <a:lstStyle/>
          <a:p>
            <a:r>
              <a:rPr lang="ru-RU" altLang="ru-RU" sz="2800" b="1" dirty="0" smtClean="0">
                <a:solidFill>
                  <a:schemeClr val="bg1"/>
                </a:solidFill>
              </a:rPr>
              <a:t>Игры с мячом</a:t>
            </a:r>
          </a:p>
        </p:txBody>
      </p:sp>
      <p:pic>
        <p:nvPicPr>
          <p:cNvPr id="143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908050"/>
            <a:ext cx="4105275" cy="5653088"/>
          </a:xfrm>
          <a:noFill/>
        </p:spPr>
      </p:pic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908050"/>
            <a:ext cx="4119562" cy="567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832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/>
          <p:nvPr/>
        </p:nvPicPr>
        <p:blipFill>
          <a:blip r:embed="rId3" cstate="print"/>
          <a:srcRect r="1000"/>
          <a:stretch>
            <a:fillRect/>
          </a:stretch>
        </p:blipFill>
        <p:spPr bwMode="auto">
          <a:xfrm>
            <a:off x="1321745" y="1340769"/>
            <a:ext cx="7426719" cy="5167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C:\Users\Alexey\Desktop\Обложки\KAV_Animals.jpg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0"/>
            <a:ext cx="1637518" cy="2222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8313" y="115888"/>
            <a:ext cx="8229600" cy="635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2800" b="1" dirty="0" smtClean="0">
                <a:solidFill>
                  <a:schemeClr val="bg1"/>
                </a:solidFill>
              </a:rPr>
              <a:t>Фонетические игры</a:t>
            </a:r>
          </a:p>
        </p:txBody>
      </p:sp>
    </p:spTree>
    <p:extLst>
      <p:ext uri="{BB962C8B-B14F-4D97-AF65-F5344CB8AC3E}">
        <p14:creationId xmlns:p14="http://schemas.microsoft.com/office/powerpoint/2010/main" val="274142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848600" cy="1080120"/>
          </a:xfrm>
        </p:spPr>
        <p:txBody>
          <a:bodyPr>
            <a:noAutofit/>
          </a:bodyPr>
          <a:lstStyle/>
          <a:p>
            <a:pPr lvl="0"/>
            <a:r>
              <a:rPr lang="ru-RU" sz="3200" dirty="0" smtClean="0">
                <a:solidFill>
                  <a:schemeClr val="bg1"/>
                </a:solidFill>
              </a:rPr>
              <a:t>Место и роль игровой технологии в учебном процессе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820472" cy="5472336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 </a:t>
            </a:r>
            <a:r>
              <a:rPr lang="ru-RU" sz="2400" i="1" dirty="0" smtClean="0"/>
              <a:t>Функция игры</a:t>
            </a:r>
            <a:r>
              <a:rPr lang="ru-RU" sz="2400" dirty="0" smtClean="0"/>
              <a:t> – ее разнообразная полезность, у каждого вида игры своя полезность. </a:t>
            </a:r>
          </a:p>
          <a:p>
            <a:pPr>
              <a:buNone/>
            </a:pPr>
            <a:r>
              <a:rPr lang="ru-RU" sz="2400" i="1" dirty="0" smtClean="0"/>
              <a:t>Наиболее важными функциями игры являются:</a:t>
            </a:r>
            <a:endParaRPr lang="ru-RU" sz="2400" dirty="0" smtClean="0"/>
          </a:p>
          <a:p>
            <a:r>
              <a:rPr lang="ru-RU" sz="2400" dirty="0" smtClean="0"/>
              <a:t>функция толерантной коммуникации,</a:t>
            </a:r>
          </a:p>
          <a:p>
            <a:r>
              <a:rPr lang="ru-RU" sz="2400" dirty="0" smtClean="0"/>
              <a:t>функция самореализации человека в игре,</a:t>
            </a:r>
          </a:p>
          <a:p>
            <a:r>
              <a:rPr lang="ru-RU" sz="2400" dirty="0" smtClean="0"/>
              <a:t>диагностическая функция игры,</a:t>
            </a:r>
          </a:p>
          <a:p>
            <a:r>
              <a:rPr lang="ru-RU" sz="2400" dirty="0" smtClean="0"/>
              <a:t>коммуникативная игра,</a:t>
            </a:r>
          </a:p>
          <a:p>
            <a:r>
              <a:rPr lang="ru-RU" sz="2400" dirty="0" err="1" smtClean="0"/>
              <a:t>игротерапевтическая</a:t>
            </a:r>
            <a:r>
              <a:rPr lang="ru-RU" sz="2400" dirty="0" smtClean="0"/>
              <a:t> функция игры,</a:t>
            </a:r>
          </a:p>
          <a:p>
            <a:r>
              <a:rPr lang="ru-RU" sz="2400" dirty="0" smtClean="0"/>
              <a:t>функция коррекции в игре,</a:t>
            </a:r>
          </a:p>
          <a:p>
            <a:r>
              <a:rPr lang="ru-RU" sz="2400" dirty="0" smtClean="0"/>
              <a:t>развлекательная функция игры.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832" y="336083"/>
            <a:ext cx="4722465" cy="65219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6" descr="https://www.englishteachers.ru/uploadedfiles/waresimgs/5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833148" cy="2522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4352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 descr="https://www.englishteachers.ru/uploadedfiles/waresimgs/5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33148" cy="2522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833148" y="1261454"/>
            <a:ext cx="70593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«Игрушечный поезд»</a:t>
            </a:r>
          </a:p>
          <a:p>
            <a:r>
              <a:rPr lang="ru-RU" sz="2400" dirty="0" smtClean="0"/>
              <a:t>Закрепление звука </a:t>
            </a:r>
            <a:r>
              <a:rPr lang="en-US" sz="2400" dirty="0" smtClean="0"/>
              <a:t>[t]</a:t>
            </a:r>
            <a:r>
              <a:rPr lang="ru-RU" sz="2400" dirty="0" smtClean="0"/>
              <a:t>: делая круговые движения руками, произносим </a:t>
            </a:r>
            <a:r>
              <a:rPr lang="en-US" sz="2400" dirty="0" smtClean="0"/>
              <a:t>[t-t-t-t-t], </a:t>
            </a:r>
            <a:r>
              <a:rPr lang="ru-RU" sz="2400" dirty="0" smtClean="0"/>
              <a:t>а затем «</a:t>
            </a:r>
            <a:r>
              <a:rPr lang="en-US" sz="2400" dirty="0" smtClean="0"/>
              <a:t>train-train-train</a:t>
            </a:r>
            <a:r>
              <a:rPr lang="ru-RU" sz="2400" dirty="0" smtClean="0"/>
              <a:t>», при этом дети встают в паровозик и продвигаются по классу.</a:t>
            </a:r>
          </a:p>
          <a:p>
            <a:pPr algn="ctr"/>
            <a:endParaRPr lang="ru-RU" sz="2400" dirty="0"/>
          </a:p>
          <a:p>
            <a:pPr algn="ctr"/>
            <a:r>
              <a:rPr lang="ru-RU" sz="2400" dirty="0" smtClean="0"/>
              <a:t>«Паровозик пыхтит»</a:t>
            </a:r>
          </a:p>
          <a:p>
            <a:pPr algn="ctr"/>
            <a:r>
              <a:rPr lang="ru-RU" sz="2400" dirty="0" smtClean="0"/>
              <a:t>Закрепление звука </a:t>
            </a:r>
            <a:r>
              <a:rPr lang="en-US" sz="2400" dirty="0" smtClean="0"/>
              <a:t>[</a:t>
            </a:r>
            <a:r>
              <a:rPr lang="en-US" sz="2400" dirty="0"/>
              <a:t>p</a:t>
            </a:r>
            <a:r>
              <a:rPr lang="en-US" sz="2400" dirty="0" smtClean="0"/>
              <a:t>]</a:t>
            </a:r>
            <a:r>
              <a:rPr lang="ru-RU" sz="2400" dirty="0" smtClean="0"/>
              <a:t>; в отличие от русского звука </a:t>
            </a:r>
            <a:r>
              <a:rPr lang="en-US" sz="2400" dirty="0" smtClean="0"/>
              <a:t>[</a:t>
            </a:r>
            <a:r>
              <a:rPr lang="ru-RU" sz="2400" dirty="0" smtClean="0"/>
              <a:t>п</a:t>
            </a:r>
            <a:r>
              <a:rPr lang="en-US" sz="2400" dirty="0" smtClean="0"/>
              <a:t>]</a:t>
            </a:r>
            <a:r>
              <a:rPr lang="ru-RU" sz="2400" dirty="0" smtClean="0"/>
              <a:t> английский звук произносится с придыханием.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11760" y="260648"/>
            <a:ext cx="597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600" b="1" dirty="0">
                <a:solidFill>
                  <a:schemeClr val="bg1"/>
                </a:solidFill>
              </a:rPr>
              <a:t>Фонетические игры</a:t>
            </a:r>
          </a:p>
        </p:txBody>
      </p:sp>
    </p:spTree>
    <p:extLst>
      <p:ext uri="{BB962C8B-B14F-4D97-AF65-F5344CB8AC3E}">
        <p14:creationId xmlns:p14="http://schemas.microsoft.com/office/powerpoint/2010/main" val="82278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Игра «Реакция»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pic>
        <p:nvPicPr>
          <p:cNvPr id="32772" name="Picture 4" descr="https://www.englishteachers.ru/uploadedfiles/waresimgs/4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445093" cy="1988840"/>
          </a:xfrm>
          <a:prstGeom prst="rect">
            <a:avLst/>
          </a:prstGeom>
          <a:noFill/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5094" y="836712"/>
            <a:ext cx="4192274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6300192" y="1340768"/>
            <a:ext cx="2664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Дети встают, когда называют их цвет.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Ролевые игры 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проблемной направленности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340768"/>
            <a:ext cx="7921625" cy="532832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79512" y="1340768"/>
            <a:ext cx="896448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Учащиеся </a:t>
            </a:r>
            <a:r>
              <a:rPr lang="ru-RU" sz="2400" b="1" dirty="0" smtClean="0"/>
              <a:t>«проживают» ситуацию</a:t>
            </a:r>
            <a:r>
              <a:rPr lang="ru-RU" sz="2400" dirty="0" smtClean="0"/>
              <a:t>, принимая на себя </a:t>
            </a:r>
            <a:r>
              <a:rPr lang="ru-RU" sz="2400" b="1" dirty="0" smtClean="0"/>
              <a:t>роли </a:t>
            </a:r>
            <a:r>
              <a:rPr lang="ru-RU" sz="2400" dirty="0" smtClean="0"/>
              <a:t>персонажей, попавших в эту ситуацию.</a:t>
            </a:r>
          </a:p>
          <a:p>
            <a:endParaRPr lang="ru-RU" dirty="0" smtClean="0"/>
          </a:p>
          <a:p>
            <a:r>
              <a:rPr lang="ru-RU" sz="2000" b="1" dirty="0" smtClean="0"/>
              <a:t>В задании должны присутствовать: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проблемная ситуация;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наличие и распределение ролей (легенды ролей);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сюжет ролевой игры;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наличие общей цели у группы;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err="1" smtClean="0"/>
              <a:t>многоальтернативность</a:t>
            </a:r>
            <a:r>
              <a:rPr lang="ru-RU" dirty="0" smtClean="0"/>
              <a:t> решений.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Ролевые игры 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проблемной направленности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340768"/>
            <a:ext cx="7921625" cy="532832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959925"/>
            <a:ext cx="4427984" cy="589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s://www.englishteachers.ru/uploadedfiles/waresimgs/5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80728"/>
            <a:ext cx="1712231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796136" cy="12795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bg1"/>
                </a:solidFill>
              </a:rPr>
              <a:t>Мобильные приложения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38915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139953" y="964213"/>
            <a:ext cx="4907210" cy="5749325"/>
          </a:xfrm>
        </p:spPr>
      </p:pic>
      <p:pic>
        <p:nvPicPr>
          <p:cNvPr id="38916" name="Picture 2" descr="C:\Users\Alexey\Desktop\Обложки\KAV_I_ca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1775" y="1628775"/>
            <a:ext cx="3116263" cy="428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43528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/>
                </a:solidFill>
              </a:rPr>
              <a:t>Мобильные приложения</a:t>
            </a:r>
          </a:p>
        </p:txBody>
      </p:sp>
      <p:pic>
        <p:nvPicPr>
          <p:cNvPr id="39939" name="Picture 2" descr="Y:\Titul-OKT\Бурова Алёна\к вебинару про дошколку 12 шагов\screenshots\Screenshot_2015-04-20-12-10-54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062038" y="1600200"/>
            <a:ext cx="2828925" cy="4525963"/>
          </a:xfrm>
        </p:spPr>
      </p:pic>
      <p:pic>
        <p:nvPicPr>
          <p:cNvPr id="39940" name="Picture 3" descr="Y:\Titul-OKT\Бурова Алёна\к вебинару про дошколку 12 шагов\screenshots\Screenshot_2015-04-20-12-11-49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253038" y="1600200"/>
            <a:ext cx="2828925" cy="4525963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Игровые технологии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3200" dirty="0" smtClean="0"/>
              <a:t>Резюме</a:t>
            </a: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556792"/>
            <a:ext cx="7921625" cy="5112296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Обладают безграничными возможностями и потенциалом, позволяют:</a:t>
            </a:r>
          </a:p>
          <a:p>
            <a:r>
              <a:rPr lang="ru-RU" sz="2000" dirty="0" smtClean="0"/>
              <a:t>применить творческий подход;</a:t>
            </a:r>
          </a:p>
          <a:p>
            <a:r>
              <a:rPr lang="ru-RU" sz="2000" dirty="0" smtClean="0"/>
              <a:t>оказывает положительное влияние на характер межличностного общения;</a:t>
            </a:r>
          </a:p>
          <a:p>
            <a:r>
              <a:rPr lang="ru-RU" sz="2000" dirty="0" smtClean="0"/>
              <a:t>повышается самооценка;</a:t>
            </a:r>
          </a:p>
          <a:p>
            <a:r>
              <a:rPr lang="ru-RU" sz="2000" dirty="0" smtClean="0"/>
              <a:t>уровень коммуникабельности;</a:t>
            </a:r>
          </a:p>
          <a:p>
            <a:r>
              <a:rPr lang="ru-RU" sz="2000" dirty="0" smtClean="0"/>
              <a:t>умение противостоять стрессовым ситуациям;</a:t>
            </a:r>
          </a:p>
          <a:p>
            <a:r>
              <a:rPr lang="ru-RU" sz="2000" dirty="0" smtClean="0"/>
              <a:t>количество игр не ограничено.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Главная новинка этой весны!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3995936" y="1556792"/>
            <a:ext cx="4536877" cy="5112296"/>
          </a:xfrm>
        </p:spPr>
        <p:txBody>
          <a:bodyPr/>
          <a:lstStyle/>
          <a:p>
            <a:pPr>
              <a:buNone/>
            </a:pPr>
            <a:r>
              <a:rPr lang="ru-RU" sz="2000" dirty="0"/>
              <a:t>„</a:t>
            </a:r>
            <a:r>
              <a:rPr lang="ru-RU" sz="2000" dirty="0" err="1"/>
              <a:t>Метапредметный</a:t>
            </a:r>
            <a:r>
              <a:rPr lang="ru-RU" sz="2000" dirty="0"/>
              <a:t> портфель ученика 4 класса” предназначен для </a:t>
            </a:r>
            <a:r>
              <a:rPr lang="ru-RU" sz="2000" dirty="0" smtClean="0"/>
              <a:t>развития и мониторинга </a:t>
            </a:r>
            <a:r>
              <a:rPr lang="ru-RU" sz="2000" dirty="0" err="1" smtClean="0"/>
              <a:t>метапредметных</a:t>
            </a:r>
            <a:r>
              <a:rPr lang="ru-RU" sz="2000" dirty="0" smtClean="0"/>
              <a:t> </a:t>
            </a:r>
            <a:r>
              <a:rPr lang="ru-RU" sz="2000" dirty="0"/>
              <a:t>результатов.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Пособие по тематическому содержанию и языковому наполнению </a:t>
            </a:r>
            <a:r>
              <a:rPr lang="ru-RU" sz="2000" b="1" dirty="0"/>
              <a:t>соответствует Примерной программе</a:t>
            </a:r>
            <a:r>
              <a:rPr lang="ru-RU" sz="2000" dirty="0"/>
              <a:t> по иностранному языку для начальной школы, в нем даны </a:t>
            </a:r>
            <a:r>
              <a:rPr lang="ru-RU" sz="2000" b="1" dirty="0"/>
              <a:t>подробные методические рекомендации для педагога</a:t>
            </a:r>
            <a:r>
              <a:rPr lang="ru-RU" sz="2000" dirty="0"/>
              <a:t>. Может использоваться с любым учебником английского языка для начальной школы. 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 smtClean="0"/>
          </a:p>
        </p:txBody>
      </p:sp>
      <p:pic>
        <p:nvPicPr>
          <p:cNvPr id="1026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37528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425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Новинки!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3995936" y="1556792"/>
            <a:ext cx="4536877" cy="5112296"/>
          </a:xfrm>
        </p:spPr>
        <p:txBody>
          <a:bodyPr/>
          <a:lstStyle/>
          <a:p>
            <a:pPr>
              <a:buNone/>
            </a:pPr>
            <a:r>
              <a:rPr lang="ru-RU" sz="2000" dirty="0"/>
              <a:t>Сборник итоговых контрольных работ для выпускников начальной школы содержит 4 теста, состоящих из разделов „</a:t>
            </a:r>
            <a:r>
              <a:rPr lang="ru-RU" sz="2000" dirty="0" err="1"/>
              <a:t>Аудирование</a:t>
            </a:r>
            <a:r>
              <a:rPr lang="ru-RU" sz="2000" dirty="0"/>
              <a:t>“, „Чтение“, „Лексика и грамматика“, „Письмо“ и „Говорение“, и предназначен для использования в IV четверти 4-го класса. По тематическому содержанию и языковому наполнению задания тестов </a:t>
            </a:r>
            <a:r>
              <a:rPr lang="ru-RU" sz="2000" b="1" dirty="0"/>
              <a:t>соответствуют требованиям Примерной программы </a:t>
            </a:r>
            <a:r>
              <a:rPr lang="ru-RU" sz="2000" dirty="0"/>
              <a:t>по английскому языку для начальной школы. </a:t>
            </a:r>
            <a:endParaRPr lang="ru-RU" sz="2000" dirty="0" smtClean="0"/>
          </a:p>
        </p:txBody>
      </p:sp>
      <p:pic>
        <p:nvPicPr>
          <p:cNvPr id="2050" name="Picture 2" descr="https://www.englishteachers.ru/uploadedfiles/waresimgs/5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3866644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74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Функции игры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83568" y="836712"/>
            <a:ext cx="7921625" cy="5328320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Функция толерантной коммуникации.</a:t>
            </a:r>
          </a:p>
          <a:p>
            <a:pPr>
              <a:buNone/>
            </a:pPr>
            <a:r>
              <a:rPr lang="ru-RU" sz="2800" dirty="0" smtClean="0"/>
              <a:t>Игры дают возможность моделировать разные ситуации жизни, искать выход из конфликтов, не прибегая к агрессивности, учат разнообразию эмоций в восприятии всего существующего в жизни. И. Кант считал человечество самой коммуникабельностью.</a:t>
            </a:r>
          </a:p>
          <a:p>
            <a:pPr lvl="0"/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Новинки!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4211960" y="1144836"/>
            <a:ext cx="4536877" cy="5112296"/>
          </a:xfrm>
        </p:spPr>
        <p:txBody>
          <a:bodyPr/>
          <a:lstStyle/>
          <a:p>
            <a:pPr>
              <a:buNone/>
            </a:pPr>
            <a:r>
              <a:rPr lang="ru-RU" sz="1800" dirty="0"/>
              <a:t>Учебное пособие содержит тренировочные тесты для подготовки к разделу «Чтение» письменной части ОГЭ по английскому языку в новом формате. По тематике, уровню сложности и формату тесты полностью соответствуют реальным экзаменационным заданиям.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Представленные в пособии тексты позволяют учащимся отработать выполнение заданий по чтению в формате ОГЭ, научиться распределять время в процессе выполнения тренировочных тестов, систематизировать ранее изученный материал.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Пособие включает инструкцию по выполнению заданий и ответы ко всем заданиям тестов. 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 </a:t>
            </a:r>
            <a:endParaRPr lang="ru-RU" sz="2000" dirty="0" smtClean="0"/>
          </a:p>
        </p:txBody>
      </p:sp>
      <p:pic>
        <p:nvPicPr>
          <p:cNvPr id="3074" name="Picture 2" descr="https://www.englishteachers.ru/uploadedfiles/waresimgs/5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4744"/>
            <a:ext cx="3939226" cy="5420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414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Новинки!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4211960" y="1144836"/>
            <a:ext cx="4536877" cy="5112296"/>
          </a:xfrm>
        </p:spPr>
        <p:txBody>
          <a:bodyPr/>
          <a:lstStyle/>
          <a:p>
            <a:pPr>
              <a:buNone/>
            </a:pPr>
            <a:r>
              <a:rPr lang="ru-RU" sz="1400" dirty="0"/>
              <a:t>Курс „12 шагов к английскому языку“ состоит из 12 частей и Программы курса. Книги содержат занимательные задания, игры, материалы для раскрашивания, вырезные маски, </a:t>
            </a:r>
            <a:r>
              <a:rPr lang="ru-RU" sz="1400" dirty="0" err="1"/>
              <a:t>пазлы</a:t>
            </a:r>
            <a:r>
              <a:rPr lang="ru-RU" sz="1400" dirty="0"/>
              <a:t> и комиксы, позволяющие ребенку начать знакомиться с основами английского языка, правилами поведения и азами культуры различных стран. </a:t>
            </a:r>
            <a:r>
              <a:rPr lang="ru-RU" sz="1400" dirty="0" err="1"/>
              <a:t>Аудиоприложение</a:t>
            </a:r>
            <a:r>
              <a:rPr lang="ru-RU" sz="1400" dirty="0"/>
              <a:t> поможет детям научиться воспринимать англоязычную речь на слух. 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err="1"/>
              <a:t>Аудиоприложение</a:t>
            </a:r>
            <a:r>
              <a:rPr lang="ru-RU" sz="1400" dirty="0"/>
              <a:t> можно скачать по ссылке и по QR-коду на обложке.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Материалы курса способствуют как общему, так и языковому развитию ребенка. Курс создан в рамках федерального государственного образовательного стандарта дошкольного образования (ФГОС ДО).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Каждая часть курса включает книгу для воспитателей и родителей с подробными методическими рекомендациями по проведению занятий. С ее помощью заниматься английским языком с детьми смогут как педагоги, так и родители, дедушки и бабушки. </a:t>
            </a:r>
            <a:endParaRPr lang="ru-RU" sz="1400" b="1" dirty="0" smtClean="0"/>
          </a:p>
        </p:txBody>
      </p:sp>
      <p:pic>
        <p:nvPicPr>
          <p:cNvPr id="4098" name="Picture 2" descr="https://www.englishteachers.ru/uploadedfiles/waresimgs/5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40" y="980728"/>
            <a:ext cx="2006119" cy="272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www.englishteachers.ru/uploadedfiles/waresimgs/53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679" y="980728"/>
            <a:ext cx="2023864" cy="2753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www.englishteachers.ru/uploadedfiles/waresimgs/54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92375"/>
            <a:ext cx="2048712" cy="2787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www.englishteachers.ru/uploadedfiles/waresimgs/54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250" y="3892375"/>
            <a:ext cx="2055423" cy="279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309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Функции игры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83568" y="836712"/>
            <a:ext cx="7921625" cy="5328320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/>
              <a:t>Функция самореализации человека в игре.</a:t>
            </a:r>
          </a:p>
          <a:p>
            <a:pPr>
              <a:buNone/>
            </a:pPr>
            <a:r>
              <a:rPr lang="ru-RU" sz="2800" dirty="0" smtClean="0"/>
              <a:t>Это одна из основных функций игры. Для человека игра важна как сфера реализации себя как личности. Именно в этом плане ему важен сам процесс игры, а не ее результат, </a:t>
            </a:r>
            <a:r>
              <a:rPr lang="ru-RU" sz="2800" dirty="0" err="1" smtClean="0"/>
              <a:t>конкурентность</a:t>
            </a:r>
            <a:r>
              <a:rPr lang="ru-RU" sz="2800" dirty="0" smtClean="0"/>
              <a:t> или достижение какой-либо цели. Процесс игры – это пространство самореализации. Человеческая практика постоянно вводится в игровую ситуацию, чтобы раскрыть возможные или даже имеющиеся проблемы у человека и моделировать их снятие.</a:t>
            </a:r>
          </a:p>
          <a:p>
            <a:pPr lvl="0"/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Функции игры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83568" y="836712"/>
            <a:ext cx="7921625" cy="5328320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/>
              <a:t>Коммуникативная игра</a:t>
            </a:r>
          </a:p>
          <a:p>
            <a:pPr>
              <a:buNone/>
            </a:pPr>
            <a:r>
              <a:rPr lang="ru-RU" sz="2800" dirty="0" smtClean="0"/>
              <a:t>Игра – деятельность коммуникативная, хотя по чисто игровым правилам и конкретная. Она вводит учащегося в реальный контекст сложнейших человеческих отношений. Любое игровое общество – коллектив, выступающий применительно к каждому игроку как организация и коммуникативное начало, имеющее множество коммуникативных связей. Если игра есть форма общения людей, то вне контактов взаимодействия, взаимопонимания, взаимных уступок никакой игры между ними быть не может.</a:t>
            </a:r>
          </a:p>
          <a:p>
            <a:pPr lvl="0"/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Функции игры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83568" y="836712"/>
            <a:ext cx="7921625" cy="5328320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/>
              <a:t>Диагностическая функция игры.</a:t>
            </a:r>
          </a:p>
          <a:p>
            <a:pPr>
              <a:buNone/>
            </a:pPr>
            <a:r>
              <a:rPr lang="ru-RU" sz="2000" dirty="0" smtClean="0"/>
              <a:t>Диагностика – способность распознавать, процесс постановки диагноза. Игра обладает предсказуемостью; она </a:t>
            </a:r>
            <a:r>
              <a:rPr lang="ru-RU" sz="2000" dirty="0" err="1" smtClean="0"/>
              <a:t>диагностичнее</a:t>
            </a:r>
            <a:r>
              <a:rPr lang="ru-RU" sz="2000" dirty="0" smtClean="0"/>
              <a:t>, чем любая другая деятельность человека, во-первых, потому, что индивид ведет себя в игре на максимуме проявлений (интеллект, творчество); во-вторых, игра сама по себе – это особое «поле самовыражения».</a:t>
            </a:r>
          </a:p>
          <a:p>
            <a:pPr>
              <a:buNone/>
            </a:pPr>
            <a:r>
              <a:rPr lang="ru-RU" sz="2000" b="1" dirty="0" err="1" smtClean="0"/>
              <a:t>Игротерапевтическая</a:t>
            </a:r>
            <a:r>
              <a:rPr lang="ru-RU" sz="2000" b="1" dirty="0" smtClean="0"/>
              <a:t> функция игры.</a:t>
            </a:r>
          </a:p>
          <a:p>
            <a:pPr>
              <a:buNone/>
            </a:pPr>
            <a:r>
              <a:rPr lang="ru-RU" sz="2000" dirty="0" smtClean="0"/>
              <a:t>Игра может и должна быть использована для преодоления различных трудностей, возникающих у человека в поведении, в учении, в общении с окружающими. Оценивая терапевтическое значение игровых приемов, Д.Б. </a:t>
            </a:r>
            <a:r>
              <a:rPr lang="ru-RU" sz="2000" dirty="0" err="1" smtClean="0"/>
              <a:t>Эльконин</a:t>
            </a:r>
            <a:r>
              <a:rPr lang="ru-RU" sz="2000" dirty="0" smtClean="0"/>
              <a:t> писал, что эффект игровой терапии определяется практикой новых социальных отношений, которые получает ребенок в ролевой игре.</a:t>
            </a:r>
          </a:p>
          <a:p>
            <a:pPr lvl="0"/>
            <a:endParaRPr lang="ru-RU" sz="1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Функции игры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83568" y="836712"/>
            <a:ext cx="7921625" cy="5688632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/>
              <a:t>Функция коррекции в игре.</a:t>
            </a:r>
          </a:p>
          <a:p>
            <a:pPr>
              <a:buNone/>
            </a:pPr>
            <a:r>
              <a:rPr lang="ru-RU" sz="2000" i="1" dirty="0" smtClean="0"/>
              <a:t>Психологическая коррекции в игре происходит естественно, если все учащиеся усвоили правила и сюжет игры, если каждый участник игры хорошо знает не только свою роль, но и роли своих партнеров, если процесс и цель игры их объединяют. Коррекционные игры способны оказать помощь учащимся с отклоняющимся поведением, помочь им справиться с переживаниями, препятствующими их нормальному самочувствию и общению со сверстниками в группе.</a:t>
            </a:r>
          </a:p>
          <a:p>
            <a:pPr>
              <a:buNone/>
            </a:pPr>
            <a:r>
              <a:rPr lang="ru-RU" sz="2000" b="1" dirty="0" smtClean="0"/>
              <a:t>Развлекательная функция игры.</a:t>
            </a:r>
          </a:p>
          <a:p>
            <a:pPr>
              <a:buNone/>
            </a:pPr>
            <a:r>
              <a:rPr lang="ru-RU" sz="2000" i="1" dirty="0" smtClean="0"/>
              <a:t>Развлечение – это влечение к разнообразной деятельности. Развлекательная функция игры связана с созданием определенного комфорта, благоприятной атмосферы, душевной радости как защитных механизмов, т.е. стабилизации личности, реализации уровней ее притязаний. Развлечение в играх – поиск. Игра обладает магией, способной давать пищу фантазии, выводящей на развлекательность.</a:t>
            </a:r>
          </a:p>
          <a:p>
            <a:pPr lvl="0"/>
            <a:endParaRPr lang="ru-RU" sz="1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Большинству игр присущи четыре главные черты:</a:t>
            </a:r>
            <a:r>
              <a:rPr lang="ru-RU" sz="3200" i="1" dirty="0" smtClean="0"/>
              <a:t/>
            </a:r>
            <a:br>
              <a:rPr lang="ru-RU" sz="3200" i="1" dirty="0" smtClean="0"/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83568" y="836712"/>
            <a:ext cx="7921625" cy="5688632"/>
          </a:xfrm>
        </p:spPr>
        <p:txBody>
          <a:bodyPr/>
          <a:lstStyle/>
          <a:p>
            <a:r>
              <a:rPr lang="ru-RU" sz="2000" i="1" dirty="0" smtClean="0"/>
              <a:t>свободная развивающая деятельность, предпринимаемая лишь по желанию ребенка, ради удовольствия от самого процесса деятельности, а не только от результата;</a:t>
            </a:r>
          </a:p>
          <a:p>
            <a:endParaRPr lang="ru-RU" sz="2000" i="1" dirty="0" smtClean="0"/>
          </a:p>
          <a:p>
            <a:r>
              <a:rPr lang="ru-RU" sz="2000" i="1" dirty="0" smtClean="0"/>
              <a:t>творческий, в значительной мере импровизационный, очень активный характер этой деятельности;</a:t>
            </a:r>
          </a:p>
          <a:p>
            <a:endParaRPr lang="ru-RU" sz="2000" i="1" dirty="0" smtClean="0"/>
          </a:p>
          <a:p>
            <a:r>
              <a:rPr lang="ru-RU" sz="2000" i="1" dirty="0" smtClean="0"/>
              <a:t>эмоциональная приподнятость деятельности, соперничество, состязательность, конкуренция и т.п.;</a:t>
            </a:r>
          </a:p>
          <a:p>
            <a:endParaRPr lang="ru-RU" sz="2000" i="1" dirty="0" smtClean="0"/>
          </a:p>
          <a:p>
            <a:r>
              <a:rPr lang="ru-RU" sz="2000" i="1" dirty="0" smtClean="0"/>
              <a:t>наличие прямых или косвенных правил, отражающих содержание игры, логическую или временную последовательность ее развития.</a:t>
            </a:r>
          </a:p>
          <a:p>
            <a:endParaRPr lang="ru-RU" sz="2000" i="1" dirty="0" smtClean="0"/>
          </a:p>
          <a:p>
            <a:r>
              <a:rPr lang="ru-RU" sz="2000" i="1" dirty="0" smtClean="0"/>
              <a:t>При использовании игровых технологий на занятиях необходимо соблюдение следующих условий: соответствие игры учебно-воспитательным целям урока, доступность для учащихся данного возраста, умеренность в использовании игр на уроках.</a:t>
            </a:r>
          </a:p>
          <a:p>
            <a:pPr lvl="0"/>
            <a:endParaRPr lang="ru-RU" sz="1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theme/theme1.xml><?xml version="1.0" encoding="utf-8"?>
<a:theme xmlns:a="http://schemas.openxmlformats.org/drawingml/2006/main" name="Elegant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Elegant</Template>
  <TotalTime>7885</TotalTime>
  <Words>1110</Words>
  <Application>Microsoft Office PowerPoint</Application>
  <PresentationFormat>Экран (4:3)</PresentationFormat>
  <Paragraphs>123</Paragraphs>
  <Slides>41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Elegant</vt:lpstr>
      <vt:lpstr>Презентация PowerPoint</vt:lpstr>
      <vt:lpstr>Игровые технологии</vt:lpstr>
      <vt:lpstr>Место и роль игровой технологии в учебном процессе</vt:lpstr>
      <vt:lpstr>Функции игры</vt:lpstr>
      <vt:lpstr>Функции игры</vt:lpstr>
      <vt:lpstr>Функции игры</vt:lpstr>
      <vt:lpstr>Функции игры</vt:lpstr>
      <vt:lpstr>Функции игры</vt:lpstr>
      <vt:lpstr>Большинству игр присущи четыре главные черты: </vt:lpstr>
      <vt:lpstr>Игровые творческие задания</vt:lpstr>
      <vt:lpstr>Игровые задания  </vt:lpstr>
      <vt:lpstr>Игровые задания  </vt:lpstr>
      <vt:lpstr>Игры к заданиям</vt:lpstr>
      <vt:lpstr>Презентация PowerPoint</vt:lpstr>
      <vt:lpstr>Возможности использование пособий в учебных и игровых целях.</vt:lpstr>
      <vt:lpstr>Вариант игры</vt:lpstr>
      <vt:lpstr>Подвижные игры – играем в лошадку</vt:lpstr>
      <vt:lpstr>Сказочные задания – идем по следу буквы</vt:lpstr>
      <vt:lpstr>Сказочные задания – потерянное перышко</vt:lpstr>
      <vt:lpstr>Игры с движениями</vt:lpstr>
      <vt:lpstr>Игры с карточками </vt:lpstr>
      <vt:lpstr>Игры в курсе </vt:lpstr>
      <vt:lpstr>Игровые задания </vt:lpstr>
      <vt:lpstr>Игровые задания </vt:lpstr>
      <vt:lpstr>Ролевые игры  проблемной направленности</vt:lpstr>
      <vt:lpstr>Развивающие игры </vt:lpstr>
      <vt:lpstr>Развивающие игры </vt:lpstr>
      <vt:lpstr>Игры с мячом</vt:lpstr>
      <vt:lpstr>Презентация PowerPoint</vt:lpstr>
      <vt:lpstr>Презентация PowerPoint</vt:lpstr>
      <vt:lpstr>Презентация PowerPoint</vt:lpstr>
      <vt:lpstr>Игра «Реакция»  </vt:lpstr>
      <vt:lpstr>Ролевые игры  проблемной направленности</vt:lpstr>
      <vt:lpstr>Ролевые игры  проблемной направленности</vt:lpstr>
      <vt:lpstr>Мобильные приложения</vt:lpstr>
      <vt:lpstr>Мобильные приложения</vt:lpstr>
      <vt:lpstr>Игровые технологии  Резюме</vt:lpstr>
      <vt:lpstr>Главная новинка этой весны!  </vt:lpstr>
      <vt:lpstr>Новинки!  </vt:lpstr>
      <vt:lpstr>Новинки!  </vt:lpstr>
      <vt:lpstr>Новинки!  </vt:lpstr>
    </vt:vector>
  </TitlesOfParts>
  <Company>TITUL PUBLISHERS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>Абстрактный</dc:subject>
  <dc:creator>bim</dc:creator>
  <dc:description>http://propowerpoint.ru - Бесплатные шаблоны для презентаций. Полезные советы и уроки PowerPoint .</dc:description>
  <cp:lastModifiedBy>Илья</cp:lastModifiedBy>
  <cp:revision>267</cp:revision>
  <dcterms:created xsi:type="dcterms:W3CDTF">2014-09-24T05:28:12Z</dcterms:created>
  <dcterms:modified xsi:type="dcterms:W3CDTF">2016-04-07T06:39:41Z</dcterms:modified>
</cp:coreProperties>
</file>