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39" r:id="rId4"/>
    <p:sldId id="340" r:id="rId5"/>
    <p:sldId id="317" r:id="rId6"/>
    <p:sldId id="318" r:id="rId7"/>
    <p:sldId id="319" r:id="rId8"/>
    <p:sldId id="328" r:id="rId9"/>
    <p:sldId id="320" r:id="rId10"/>
    <p:sldId id="321" r:id="rId11"/>
    <p:sldId id="322" r:id="rId12"/>
    <p:sldId id="323" r:id="rId13"/>
    <p:sldId id="262" r:id="rId14"/>
    <p:sldId id="261" r:id="rId15"/>
    <p:sldId id="298" r:id="rId16"/>
    <p:sldId id="287" r:id="rId17"/>
    <p:sldId id="289" r:id="rId18"/>
    <p:sldId id="290" r:id="rId19"/>
    <p:sldId id="276" r:id="rId20"/>
    <p:sldId id="292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99" r:id="rId30"/>
    <p:sldId id="300" r:id="rId31"/>
    <p:sldId id="277" r:id="rId32"/>
    <p:sldId id="325" r:id="rId33"/>
    <p:sldId id="308" r:id="rId34"/>
    <p:sldId id="341" r:id="rId35"/>
    <p:sldId id="342" r:id="rId36"/>
    <p:sldId id="347" r:id="rId37"/>
    <p:sldId id="294" r:id="rId38"/>
    <p:sldId id="324" r:id="rId39"/>
    <p:sldId id="301" r:id="rId40"/>
    <p:sldId id="302" r:id="rId41"/>
    <p:sldId id="305" r:id="rId42"/>
    <p:sldId id="306" r:id="rId43"/>
    <p:sldId id="311" r:id="rId44"/>
    <p:sldId id="309" r:id="rId45"/>
    <p:sldId id="312" r:id="rId46"/>
    <p:sldId id="264" r:id="rId47"/>
    <p:sldId id="265" r:id="rId48"/>
    <p:sldId id="266" r:id="rId49"/>
    <p:sldId id="267" r:id="rId50"/>
    <p:sldId id="268" r:id="rId51"/>
    <p:sldId id="269" r:id="rId52"/>
    <p:sldId id="337" r:id="rId53"/>
    <p:sldId id="346" r:id="rId54"/>
    <p:sldId id="343" r:id="rId55"/>
    <p:sldId id="338" r:id="rId56"/>
    <p:sldId id="344" r:id="rId57"/>
    <p:sldId id="345" r:id="rId58"/>
    <p:sldId id="329" r:id="rId59"/>
    <p:sldId id="330" r:id="rId60"/>
    <p:sldId id="331" r:id="rId61"/>
    <p:sldId id="332" r:id="rId62"/>
    <p:sldId id="333" r:id="rId63"/>
    <p:sldId id="334" r:id="rId64"/>
    <p:sldId id="335" r:id="rId65"/>
    <p:sldId id="336" r:id="rId66"/>
    <p:sldId id="270" r:id="rId67"/>
    <p:sldId id="271" r:id="rId68"/>
    <p:sldId id="314" r:id="rId69"/>
    <p:sldId id="326" r:id="rId70"/>
    <p:sldId id="327" r:id="rId71"/>
    <p:sldId id="297" r:id="rId72"/>
    <p:sldId id="316" r:id="rId73"/>
    <p:sldId id="315" r:id="rId7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88" d="100"/>
          <a:sy n="88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4/" TargetMode="External"/><Relationship Id="rId2" Type="http://schemas.openxmlformats.org/officeDocument/2006/relationships/hyperlink" Target="https://www.englishteachers.ru/Wares/529.html?backto=V2FyZXM/Y2F0ZWdvcnk9MiZwYWdlPQ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audio.neteducom.com/books/14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obrnadzor.gov.ru/common/upload/img/infogr/plakats2017/NIKO.pdf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fipi.ru/ege-i-gve-11/analiticheskie-i-metodicheskie-materialy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brnadzor.gov.ru/ru/press_center/infomaterial/" TargetMode="External"/><Relationship Id="rId2" Type="http://schemas.openxmlformats.org/officeDocument/2006/relationships/hyperlink" Target="https://www.eduniko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viewer.yandex.ru/?url=http://sch1935uv.mskobr.ru/files/polozhenie_o_promezhutochnoj_attestacii.doc&amp;name=polozhenie_o_promezhutochnoj_attestacii.doc&amp;lang=ru&amp;c=58d032be4535" TargetMode="External"/><Relationship Id="rId4" Type="http://schemas.openxmlformats.org/officeDocument/2006/relationships/hyperlink" Target="http://www.fioco.ru/ru/osoko/vpr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nglishteachers.ru/Wares?category=discount&amp;backto=L3Nob3A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hyperlink" Target="https://vk.com/titulpublishers?w=wall-77354013_699" TargetMode="Externa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obrnadzor.gov.ru/common/upload/img/infogr/plakats2017/VPR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32440" cy="147002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Итоговая аттестация по английскому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ru-RU" sz="4000" b="1" dirty="0" smtClean="0"/>
              <a:t>языку в начальной школе: 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ru-RU" sz="4000" b="1" dirty="0" smtClean="0"/>
              <a:t>как подготовить и провести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3600" b="1" dirty="0" smtClean="0"/>
              <a:t>(на примерах пособий издательства «Титул»).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517232"/>
            <a:ext cx="6400800" cy="816496"/>
          </a:xfrm>
        </p:spPr>
        <p:txBody>
          <a:bodyPr>
            <a:normAutofit fontScale="92500" lnSpcReduction="20000"/>
          </a:bodyPr>
          <a:lstStyle/>
          <a:p>
            <a:r>
              <a:rPr lang="ru-RU" sz="18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Казеичева Алёна Евгеньевна</a:t>
            </a:r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зам. руководителя Центра образовательных программ издательства “Титул”, </a:t>
            </a:r>
          </a:p>
          <a:p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автор учебных пособий</a:t>
            </a:r>
            <a:endParaRPr lang="ru-RU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452" y="980727"/>
            <a:ext cx="9152451" cy="491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423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61" y="764704"/>
            <a:ext cx="8999677" cy="513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083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ВПР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16" y="2276872"/>
            <a:ext cx="9026543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669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16632"/>
            <a:ext cx="946448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?</a:t>
            </a:r>
            <a:endParaRPr lang="ru-RU" sz="6000" b="1" dirty="0">
              <a:solidFill>
                <a:schemeClr val="accent2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700808"/>
            <a:ext cx="7416824" cy="4309939"/>
          </a:xfrm>
        </p:spPr>
        <p:txBody>
          <a:bodyPr/>
          <a:lstStyle/>
          <a:p>
            <a:r>
              <a:rPr lang="ru-RU" dirty="0" smtClean="0"/>
              <a:t>Где брать материалы для итоговой аттестации за курс начальной школы?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83768" y="26064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580112" y="18864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60861">
            <a:off x="6588224" y="4766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99992" y="11663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47664" y="4766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21149312">
            <a:off x="395536" y="83671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813090">
            <a:off x="7452320" y="76470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 rot="21118618">
            <a:off x="0" y="184482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83968" y="53012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5152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479715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411760" y="515719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347864" y="53012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781236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084168" y="494116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020272" y="465313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220072" y="515719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7956376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 rot="422223">
            <a:off x="7884368" y="17008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1547664" y="501317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16632"/>
            <a:ext cx="946448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?</a:t>
            </a:r>
            <a:endParaRPr lang="ru-RU" sz="6000" b="1" dirty="0">
              <a:solidFill>
                <a:schemeClr val="accent2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700808"/>
            <a:ext cx="7416824" cy="4309939"/>
          </a:xfrm>
        </p:spPr>
        <p:txBody>
          <a:bodyPr/>
          <a:lstStyle/>
          <a:p>
            <a:r>
              <a:rPr lang="ru-RU" dirty="0" smtClean="0"/>
              <a:t>Где брать материалы для итоговой аттестации за курс начальной школы?</a:t>
            </a:r>
          </a:p>
          <a:p>
            <a:r>
              <a:rPr lang="ru-RU" dirty="0" smtClean="0"/>
              <a:t>Есть ли </a:t>
            </a:r>
            <a:r>
              <a:rPr lang="ru-RU" u="sng" dirty="0" smtClean="0"/>
              <a:t>в вашем УМК готовые материалы </a:t>
            </a:r>
            <a:r>
              <a:rPr lang="ru-RU" dirty="0" smtClean="0"/>
              <a:t>для проведения итоговой </a:t>
            </a:r>
            <a:r>
              <a:rPr lang="ru-RU" u="sng" dirty="0" smtClean="0"/>
              <a:t>аттестации за весь курс начальной школы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83768" y="26064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580112" y="18864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60861">
            <a:off x="6588224" y="4766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99992" y="11663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47664" y="4766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21149312">
            <a:off x="395536" y="83671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813090">
            <a:off x="7452320" y="76470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 rot="21118618">
            <a:off x="0" y="184482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83968" y="53012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5152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479715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411760" y="515719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347864" y="53012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781236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084168" y="494116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020272" y="465313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220072" y="515719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7956376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 rot="422223">
            <a:off x="7884368" y="17008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1547664" y="501317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39552" y="37548"/>
            <a:ext cx="7886700" cy="1050018"/>
          </a:xfrm>
        </p:spPr>
        <p:txBody>
          <a:bodyPr/>
          <a:lstStyle/>
          <a:p>
            <a:pPr eaLnBrk="1" hangingPunct="1"/>
            <a:r>
              <a:rPr lang="ru-RU" b="1" dirty="0" smtClean="0"/>
              <a:t>Объект оценки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13205"/>
            <a:ext cx="8605157" cy="523602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планируемые результаты</a:t>
            </a:r>
            <a:r>
              <a:rPr lang="ru-RU" sz="2400" dirty="0" smtClean="0"/>
              <a:t> освоения обучающимися основной образовательной программы начального общего образования.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“</a:t>
            </a:r>
            <a:r>
              <a:rPr lang="x-none" sz="2400" dirty="0" smtClean="0"/>
              <a:t>Основным объектом, содержательной и критериальной базой итоговой оценки подготовки выпускников</a:t>
            </a:r>
            <a:r>
              <a:rPr lang="ru-RU" sz="2400" dirty="0" smtClean="0"/>
              <a:t> </a:t>
            </a:r>
            <a:r>
              <a:rPr lang="x-none" sz="2400" dirty="0" smtClean="0"/>
              <a:t>на уровне</a:t>
            </a:r>
            <a:r>
              <a:rPr lang="ru-RU" sz="2400" dirty="0" smtClean="0"/>
              <a:t> </a:t>
            </a:r>
            <a:r>
              <a:rPr lang="x-none" sz="2400" dirty="0" smtClean="0"/>
              <a:t>начального общего образования выступают планируемые результаты, составляющие содержание блока </a:t>
            </a:r>
            <a:r>
              <a:rPr lang="x-none" sz="2400" b="1" u="sng" dirty="0" smtClean="0"/>
              <a:t>«Выпускник научится»</a:t>
            </a:r>
            <a:r>
              <a:rPr lang="x-none" sz="2400" dirty="0" smtClean="0"/>
              <a:t> для каждой программы, предмета, курса.</a:t>
            </a:r>
            <a:r>
              <a:rPr lang="en-US" sz="2400" dirty="0" smtClean="0"/>
              <a:t>”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личностные результаты </a:t>
            </a:r>
            <a:r>
              <a:rPr lang="ru-RU" sz="2400" dirty="0" smtClean="0"/>
              <a:t>выпускников при получении начального общего образования </a:t>
            </a:r>
            <a:r>
              <a:rPr lang="ru-RU" sz="2400" b="1" dirty="0" smtClean="0"/>
              <a:t>не подлежат итоговой оценке</a:t>
            </a:r>
            <a:r>
              <a:rPr lang="en-US" sz="2400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В основе оценки </a:t>
            </a:r>
            <a:r>
              <a:rPr lang="ru-RU" sz="2400" b="1" dirty="0" smtClean="0"/>
              <a:t>метапредметных результатов </a:t>
            </a:r>
            <a:r>
              <a:rPr lang="ru-RU" sz="2400" dirty="0" smtClean="0"/>
              <a:t>лежит сформированность универсальных учебных действий. Для такого оценивания нужны </a:t>
            </a:r>
            <a:r>
              <a:rPr lang="ru-RU" sz="2400" b="1" dirty="0" smtClean="0"/>
              <a:t>специально сконструированные диагностические задачи</a:t>
            </a:r>
            <a:r>
              <a:rPr lang="ru-RU" sz="2400" dirty="0" smtClean="0"/>
              <a:t>, </a:t>
            </a:r>
            <a:r>
              <a:rPr lang="ru-RU" sz="2400" b="1" dirty="0" smtClean="0"/>
              <a:t>а также успешное выполнение учеником учебных и учебно-практических задач средствами учебного предмета</a:t>
            </a:r>
            <a:r>
              <a:rPr lang="ru-RU" sz="2400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Оценка </a:t>
            </a:r>
            <a:r>
              <a:rPr lang="ru-RU" sz="2400" b="1" dirty="0" smtClean="0"/>
              <a:t>предметных результатов </a:t>
            </a:r>
            <a:r>
              <a:rPr lang="ru-RU" sz="2400" dirty="0" smtClean="0"/>
              <a:t>происходит в рамках предмета, их объект – способность решать учебно-познавательные и учебно-практические задачи с использованием средств предмета.</a:t>
            </a: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Содержание контроля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Диагностика личностных результатов </a:t>
            </a:r>
            <a:r>
              <a:rPr lang="ru-RU" dirty="0" smtClean="0"/>
              <a:t>через проявление учеником качеств своей личности: оценки поступков, обозначение своей жизненной позиции, культурного выбора, мотивов, личностных целей.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Контроль метапредметных результатов</a:t>
            </a:r>
            <a:r>
              <a:rPr lang="ru-RU" dirty="0" smtClean="0"/>
              <a:t> – освоенных учащимися универсальных учебных действий (познавательных, регулятивных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и коммуникативных)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и </a:t>
            </a:r>
            <a:r>
              <a:rPr lang="ru-RU" dirty="0" err="1" smtClean="0"/>
              <a:t>межпредметных</a:t>
            </a:r>
            <a:r>
              <a:rPr lang="ru-RU" dirty="0" smtClean="0"/>
              <a:t> понятий.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Контроль предметных результатов </a:t>
            </a:r>
            <a:r>
              <a:rPr lang="ru-RU" dirty="0" smtClean="0"/>
              <a:t>– знание и применение учащимися предметного содержания обучения.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Итоговый тест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18356" y="1417638"/>
            <a:ext cx="8507288" cy="4997152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Оценивание всех видов речевой деятельности и лексико-грамматических знаний в строгом соответствии с Примерной программой </a:t>
            </a:r>
            <a:r>
              <a:rPr lang="ru-RU" i="1" dirty="0" smtClean="0"/>
              <a:t>(обеспечение </a:t>
            </a:r>
            <a:r>
              <a:rPr lang="ru-RU" i="1" dirty="0" err="1" smtClean="0"/>
              <a:t>валидности</a:t>
            </a:r>
            <a:r>
              <a:rPr lang="ru-RU" i="1" dirty="0" smtClean="0"/>
              <a:t> теста);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Наличие единой, прозрачной шкалы оценивания </a:t>
            </a:r>
            <a:r>
              <a:rPr lang="ru-RU" i="1" dirty="0" smtClean="0"/>
              <a:t>(обеспечение надежности теста);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Независимость от учебника </a:t>
            </a:r>
            <a:r>
              <a:rPr lang="ru-RU" i="1" dirty="0" smtClean="0"/>
              <a:t>(и, соответственно, универсальность применения)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Учет невысокого уровня тестовой компетенции учащихся </a:t>
            </a:r>
            <a:r>
              <a:rPr lang="ru-RU" i="1" dirty="0" smtClean="0"/>
              <a:t>(формат заданий должен быть адекватным)</a:t>
            </a:r>
            <a:r>
              <a:rPr lang="ru-RU" dirty="0" smtClean="0"/>
              <a:t>.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Пособия для проведения итоговых работ за курс начальной школы (уровень предметных результатов)</a:t>
            </a:r>
          </a:p>
        </p:txBody>
      </p:sp>
      <p:pic>
        <p:nvPicPr>
          <p:cNvPr id="59395" name="Содержимое 8" descr="kaufman itogovye test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9811" y="2491309"/>
            <a:ext cx="2695575" cy="3714750"/>
          </a:xfrm>
        </p:spPr>
      </p:pic>
      <p:pic>
        <p:nvPicPr>
          <p:cNvPr id="59396" name="Picture 2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0002" y="2491309"/>
            <a:ext cx="2749550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492896"/>
            <a:ext cx="2744787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https://www.englishteachers.ru/Wares/529.html?backto=V2FyZXM/Y2F0ZWdvcnk9MiZwYWdlPQ</a:t>
            </a:r>
            <a:r>
              <a:rPr lang="en-US" dirty="0" smtClean="0"/>
              <a:t>==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Бесплатное аудио! </a:t>
            </a:r>
            <a:r>
              <a:rPr lang="en-US" dirty="0" smtClean="0">
                <a:hlinkClick r:id="rId3"/>
              </a:rPr>
              <a:t>http://audio.neteducom.com/books/14/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837" y="1296824"/>
            <a:ext cx="3746309" cy="5132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Зачем нужна итоговая аттестация в начальной школе?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2988" y="274638"/>
            <a:ext cx="7643812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Учет тестовой компетенции обучающихся</a:t>
            </a:r>
          </a:p>
        </p:txBody>
      </p:sp>
      <p:pic>
        <p:nvPicPr>
          <p:cNvPr id="614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3361"/>
          <a:stretch>
            <a:fillRect/>
          </a:stretch>
        </p:blipFill>
        <p:spPr>
          <a:xfrm>
            <a:off x="1331913" y="1700213"/>
            <a:ext cx="6327775" cy="4968875"/>
          </a:xfrm>
          <a:noFill/>
        </p:spPr>
      </p:pic>
      <p:pic>
        <p:nvPicPr>
          <p:cNvPr id="61444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3375"/>
            <a:ext cx="13065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6965" y="332656"/>
            <a:ext cx="6839491" cy="626469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Сборник итоговых контрольных работ для выпускника начальной школы содержит 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теста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состоящие из частей «Аудирование», «Чтение», «Лексика и грамматика», «Письмо» и «Говорение».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тематическому содержанию и языковому наполнению </a:t>
            </a: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тестов соответствуют Примерной программе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английскому языку для начальной школы.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Пособие может использоваться с любым УМК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116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036216" y="0"/>
            <a:ext cx="5961893" cy="1064281"/>
          </a:xfrm>
        </p:spPr>
        <p:txBody>
          <a:bodyPr/>
          <a:lstStyle/>
          <a:p>
            <a:pPr eaLnBrk="1" hangingPunct="1"/>
            <a:r>
              <a:rPr lang="ru-RU" dirty="0" smtClean="0"/>
              <a:t>Контроль аудирования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528" y="2780928"/>
            <a:ext cx="3960441" cy="3947201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2 задания</a:t>
            </a:r>
          </a:p>
          <a:p>
            <a:pPr>
              <a:defRPr/>
            </a:pPr>
            <a:r>
              <a:rPr lang="ru-RU" dirty="0" smtClean="0"/>
              <a:t>В заданиях части </a:t>
            </a:r>
            <a:r>
              <a:rPr lang="ru-RU" u="sng" dirty="0" smtClean="0"/>
              <a:t>«Аудирование» </a:t>
            </a:r>
            <a:r>
              <a:rPr lang="ru-RU" dirty="0" smtClean="0"/>
              <a:t>(2 текста) проверяются </a:t>
            </a:r>
            <a:r>
              <a:rPr lang="ru-RU" b="1" dirty="0" smtClean="0"/>
              <a:t>умение</a:t>
            </a:r>
            <a:r>
              <a:rPr lang="ru-RU" dirty="0" smtClean="0"/>
              <a:t> </a:t>
            </a:r>
            <a:r>
              <a:rPr lang="ru-RU" b="1" dirty="0" smtClean="0"/>
              <a:t>воспринимать на слух </a:t>
            </a:r>
            <a:r>
              <a:rPr lang="ru-RU" dirty="0" smtClean="0"/>
              <a:t>и </a:t>
            </a:r>
            <a:r>
              <a:rPr lang="ru-RU" b="1" dirty="0" smtClean="0"/>
              <a:t>понимать информацию из текстов, построенных на знакомом языковом материале</a:t>
            </a:r>
            <a:r>
              <a:rPr lang="ru-RU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Аудиоприложение можно скачать бесплатно по ссылке </a:t>
            </a:r>
            <a:r>
              <a:rPr lang="en-US" dirty="0" smtClean="0">
                <a:hlinkClick r:id="rId2"/>
              </a:rPr>
              <a:t>http://audio.neteducom.com/books/14/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Тексты аудиозаписей – в книге</a:t>
            </a:r>
          </a:p>
        </p:txBody>
      </p:sp>
      <p:pic>
        <p:nvPicPr>
          <p:cNvPr id="1843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806" t="4244" r="8339"/>
          <a:stretch>
            <a:fillRect/>
          </a:stretch>
        </p:blipFill>
        <p:spPr>
          <a:xfrm>
            <a:off x="4302422" y="908720"/>
            <a:ext cx="4225159" cy="5691266"/>
          </a:xfrm>
          <a:noFill/>
        </p:spPr>
      </p:pic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619672" y="687081"/>
            <a:ext cx="3407478" cy="1325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Контроль чтения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sz="half" idx="1"/>
          </p:nvPr>
        </p:nvSpPr>
        <p:spPr>
          <a:xfrm>
            <a:off x="384284" y="3237187"/>
            <a:ext cx="4030061" cy="3342290"/>
          </a:xfrm>
        </p:spPr>
        <p:txBody>
          <a:bodyPr>
            <a:normAutofit fontScale="70000" lnSpcReduction="20000"/>
          </a:bodyPr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1 задание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  <a:p>
            <a:r>
              <a:rPr lang="ru-RU" dirty="0" smtClean="0"/>
              <a:t>В заданиях части </a:t>
            </a:r>
            <a:r>
              <a:rPr lang="ru-RU" u="sng" dirty="0" smtClean="0"/>
              <a:t>«Чтение» </a:t>
            </a:r>
            <a:r>
              <a:rPr lang="ru-RU" dirty="0" smtClean="0"/>
              <a:t>проверяется умение </a:t>
            </a:r>
            <a:r>
              <a:rPr lang="ru-RU" b="1" dirty="0" smtClean="0"/>
              <a:t>читать про себя </a:t>
            </a:r>
            <a:r>
              <a:rPr lang="ru-RU" dirty="0" smtClean="0"/>
              <a:t>и </a:t>
            </a:r>
            <a:r>
              <a:rPr lang="ru-RU" b="1" dirty="0" smtClean="0"/>
              <a:t>понимать содержание небольшого текста</a:t>
            </a:r>
            <a:r>
              <a:rPr lang="ru-RU" dirty="0" smtClean="0"/>
              <a:t>, построенного в основном на изученном языковом материале, </a:t>
            </a:r>
            <a:r>
              <a:rPr lang="ru-RU" b="1" dirty="0" smtClean="0"/>
              <a:t>находить в тексте необходимую информацию</a:t>
            </a:r>
            <a:r>
              <a:rPr lang="ru-RU" dirty="0" smtClean="0"/>
              <a:t>. </a:t>
            </a:r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8390" y="2509212"/>
            <a:ext cx="4619634" cy="1338153"/>
          </a:xfrm>
          <a:noFill/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l="4952" r="4342" b="12749"/>
          <a:stretch/>
        </p:blipFill>
        <p:spPr bwMode="auto">
          <a:xfrm>
            <a:off x="4630239" y="227265"/>
            <a:ext cx="4483743" cy="617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187624" y="5628"/>
            <a:ext cx="7802836" cy="9751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/>
              <a:t>Контроль </a:t>
            </a:r>
            <a:br>
              <a:rPr lang="ru-RU" sz="3200" dirty="0" smtClean="0"/>
            </a:br>
            <a:r>
              <a:rPr lang="ru-RU" sz="3200" dirty="0" smtClean="0"/>
              <a:t>лексико-грамматических знаний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>
          <a:xfrm>
            <a:off x="155684" y="2924944"/>
            <a:ext cx="3675337" cy="3265648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ru-RU" dirty="0" smtClean="0"/>
              <a:t>По 1 заданию на лексику и на грамматику</a:t>
            </a:r>
            <a:endParaRPr lang="en-US" dirty="0" smtClean="0"/>
          </a:p>
          <a:p>
            <a:r>
              <a:rPr lang="ru-RU" dirty="0" smtClean="0"/>
              <a:t>В заданиях части </a:t>
            </a:r>
            <a:r>
              <a:rPr lang="ru-RU" u="sng" dirty="0" smtClean="0"/>
              <a:t>«Лексика и грамматика» </a:t>
            </a:r>
            <a:r>
              <a:rPr lang="ru-RU" dirty="0" smtClean="0"/>
              <a:t>проверяются умения </a:t>
            </a:r>
            <a:r>
              <a:rPr lang="ru-RU" b="1" dirty="0" smtClean="0"/>
              <a:t>восстановить текст в соответствии с решаемой учебной задачей </a:t>
            </a:r>
            <a:r>
              <a:rPr lang="ru-RU" dirty="0" smtClean="0"/>
              <a:t>и умение </a:t>
            </a:r>
            <a:r>
              <a:rPr lang="ru-RU" b="1" dirty="0" smtClean="0"/>
              <a:t>распознать и употреблять в речи изученные грамматические явления</a:t>
            </a:r>
            <a:r>
              <a:rPr lang="ru-RU" dirty="0" smtClean="0"/>
              <a:t>.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5591"/>
          <a:stretch>
            <a:fillRect/>
          </a:stretch>
        </p:blipFill>
        <p:spPr>
          <a:xfrm>
            <a:off x="4121478" y="980728"/>
            <a:ext cx="4068636" cy="4309022"/>
          </a:xfrm>
          <a:noFill/>
        </p:spPr>
      </p:pic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 cstate="print"/>
          <a:srcRect t="8705"/>
          <a:stretch>
            <a:fillRect/>
          </a:stretch>
        </p:blipFill>
        <p:spPr bwMode="auto">
          <a:xfrm>
            <a:off x="4158426" y="4725144"/>
            <a:ext cx="4031688" cy="1984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455" y="188640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247" y="139090"/>
            <a:ext cx="7283450" cy="68937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Контроль умений письменной речи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01375" y="1201190"/>
            <a:ext cx="3742625" cy="5503418"/>
          </a:xfrm>
          <a:noFill/>
        </p:spPr>
      </p:pic>
      <p:pic>
        <p:nvPicPr>
          <p:cNvPr id="2355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552" y="2398128"/>
            <a:ext cx="4536504" cy="443352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1679247" y="828468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задании части </a:t>
            </a:r>
            <a:r>
              <a:rPr lang="ru-RU" sz="2400" u="sng" dirty="0" smtClean="0"/>
              <a:t>«Письмо» </a:t>
            </a:r>
            <a:r>
              <a:rPr lang="ru-RU" sz="2400" dirty="0" smtClean="0"/>
              <a:t>проверяется </a:t>
            </a:r>
            <a:r>
              <a:rPr lang="ru-RU" sz="2400" b="1" dirty="0" smtClean="0"/>
              <a:t>умение писать по образцу краткое письмо</a:t>
            </a:r>
            <a:r>
              <a:rPr lang="ru-RU" sz="2400" dirty="0" smtClean="0"/>
              <a:t> зарубежному другу. </a:t>
            </a:r>
          </a:p>
        </p:txBody>
      </p:sp>
      <p:pic>
        <p:nvPicPr>
          <p:cNvPr id="8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171360"/>
            <a:ext cx="1510857" cy="20699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8607" y="692696"/>
            <a:ext cx="6995056" cy="590465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/>
              <a:t>Каждая часть оценивается в </a:t>
            </a:r>
            <a:r>
              <a:rPr lang="ru-RU" b="1" dirty="0"/>
              <a:t>баллах</a:t>
            </a:r>
            <a:r>
              <a:rPr lang="ru-RU" dirty="0"/>
              <a:t> (по одному баллу за каждый верный ответ): </a:t>
            </a:r>
            <a:endParaRPr lang="ru-RU" dirty="0" smtClean="0"/>
          </a:p>
          <a:p>
            <a:r>
              <a:rPr lang="ru-RU" dirty="0" err="1" smtClean="0"/>
              <a:t>аудирование</a:t>
            </a:r>
            <a:r>
              <a:rPr lang="ru-RU" dirty="0" smtClean="0"/>
              <a:t> </a:t>
            </a:r>
            <a:r>
              <a:rPr lang="ru-RU" dirty="0"/>
              <a:t>– максимально </a:t>
            </a:r>
            <a:r>
              <a:rPr lang="ru-RU" b="1" dirty="0"/>
              <a:t>5 баллов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чтение </a:t>
            </a:r>
            <a:r>
              <a:rPr lang="ru-RU" dirty="0"/>
              <a:t>– максимально 5 баллов, </a:t>
            </a:r>
            <a:endParaRPr lang="ru-RU" dirty="0" smtClean="0"/>
          </a:p>
          <a:p>
            <a:r>
              <a:rPr lang="ru-RU" dirty="0" smtClean="0"/>
              <a:t>лексика </a:t>
            </a:r>
            <a:r>
              <a:rPr lang="ru-RU" dirty="0"/>
              <a:t>и грамматика – максимально 10 баллов (по 5 баллов за лексику и 5 баллов за грамматику), </a:t>
            </a:r>
            <a:endParaRPr lang="ru-RU" dirty="0" smtClean="0"/>
          </a:p>
          <a:p>
            <a:r>
              <a:rPr lang="ru-RU" dirty="0" smtClean="0"/>
              <a:t>письмо </a:t>
            </a:r>
            <a:r>
              <a:rPr lang="ru-RU" dirty="0"/>
              <a:t>– максимально 5 баллов, </a:t>
            </a:r>
            <a:endParaRPr lang="ru-RU" dirty="0" smtClean="0"/>
          </a:p>
          <a:p>
            <a:r>
              <a:rPr lang="ru-RU" dirty="0" smtClean="0"/>
              <a:t>говорение </a:t>
            </a:r>
            <a:r>
              <a:rPr lang="ru-RU" dirty="0"/>
              <a:t>– максимально 10 баллов (по 5 баллов за монолог и диалог).</a:t>
            </a:r>
          </a:p>
        </p:txBody>
      </p:sp>
      <p:pic>
        <p:nvPicPr>
          <p:cNvPr id="4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6545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836712"/>
            <a:ext cx="6707088" cy="217948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Общее максимальное количество баллов за тест – </a:t>
            </a:r>
            <a:r>
              <a:rPr lang="ru-RU" b="1" dirty="0"/>
              <a:t>35 баллов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/>
              <a:t>Рекомендуемая </a:t>
            </a:r>
            <a:r>
              <a:rPr lang="ru-RU" b="1" dirty="0"/>
              <a:t>шкала выставления школьных отметок при комплексной оценке: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5029632"/>
              </p:ext>
            </p:extLst>
          </p:nvPr>
        </p:nvGraphicFramePr>
        <p:xfrm>
          <a:off x="323528" y="3356992"/>
          <a:ext cx="8568951" cy="26482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9450"/>
                <a:gridCol w="1771800"/>
                <a:gridCol w="1624150"/>
                <a:gridCol w="1697975"/>
                <a:gridCol w="1555576"/>
              </a:tblGrid>
              <a:tr h="1219317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Школьная отметка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</a:tr>
              <a:tr h="1428946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Тестовый балл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35-29 баллов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28-22 балла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21-17 баллов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Менее 17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</a:tr>
            </a:tbl>
          </a:graphicData>
        </a:graphic>
      </p:graphicFrame>
      <p:pic>
        <p:nvPicPr>
          <p:cNvPr id="5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405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365126"/>
            <a:ext cx="611505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Как еще можно использовать эту книгу?</a:t>
            </a:r>
          </a:p>
        </p:txBody>
      </p:sp>
      <p:sp>
        <p:nvSpPr>
          <p:cNvPr id="27651" name="Содержимое 5"/>
          <p:cNvSpPr>
            <a:spLocks noGrp="1"/>
          </p:cNvSpPr>
          <p:nvPr>
            <p:ph idx="1"/>
          </p:nvPr>
        </p:nvSpPr>
        <p:spPr>
          <a:xfrm>
            <a:off x="395536" y="2511230"/>
            <a:ext cx="4637314" cy="3323318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dirty="0" smtClean="0"/>
              <a:t>Для входного теста в 5 классе</a:t>
            </a:r>
          </a:p>
          <a:p>
            <a:pPr eaLnBrk="1" hangingPunct="1"/>
            <a:r>
              <a:rPr lang="ru-RU" dirty="0" smtClean="0"/>
              <a:t>Задания можно использовать в качестве разминочных упражнений в 5 – 6 классах</a:t>
            </a:r>
          </a:p>
        </p:txBody>
      </p:sp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888421"/>
            <a:ext cx="3334814" cy="45689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61854"/>
            <a:ext cx="3150350" cy="4328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061854"/>
            <a:ext cx="3056634" cy="4293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98179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b="1" dirty="0" smtClean="0"/>
              <a:t>Итоговая аттестация за курс начальной школы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(Е.Н. Соловова и др.)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755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71" y="136526"/>
            <a:ext cx="788670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Итоговая аттестация в 4 классе – нормативные документы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28800"/>
            <a:ext cx="8712968" cy="4536504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ФГОС НОО: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Итоговая оценка освоения основной образовательной программы начального общего образования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проводится образовательным учреждением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направлена на оценку достижения обучающимися планируемых результатов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освоения основной образовательной программы начального общего образования. 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Результаты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итоговой оценки освоения основной образовательной программы начального общего образования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используются для принятия решения о переводе обучающихся на следующую ступень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общего образования.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09415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Оценка достижения планируемых результатов в начальной школе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Для оценки достижения планируемых результатов используются задания разного типа. Классификация заданий может осуществляться по разным основаниям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по уровню проверяемых знаний, умений или способов действий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: задания базового или повышенного уровня;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- базовый (опорный) уровень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достижения планируемых результатов свидетельствует об усвоении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опорной системы знаний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необходимой для продолжения образования на следующей ступени, и о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правильном выполнении учебных действий в рамках круга задач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построенных на опорном учебном материале; о способности использовать действия для решения простых учебных и учебно-практических задач. Оценка достижения этого уровня осуществляется с помощью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стандартных заданий, в которых очевиден способ решения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- повышенный (функциональный) уровень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достижения планируемых результатов свидетельствует об усвоении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опорной системы знаний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необходимой для продолжения образования на следующей ступени, на уровне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осознанного произвольного овладения учебными действиями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Оценка достижения этого уровня осуществляется с помощью заданий, в которых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нет явного указания на способ выполнения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и ученику приходится самостоятельно выбирать один из изученных способов, или создавать новый способ, объединяя изученные или трансформируя их.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251520" y="37769"/>
            <a:ext cx="8496944" cy="576064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200" b="1" dirty="0" smtClean="0"/>
              <a:t>Разница между заданиями разных уровней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2" t="8587" r="32947" b="52343"/>
          <a:stretch>
            <a:fillRect/>
          </a:stretch>
        </p:blipFill>
        <p:spPr bwMode="auto">
          <a:xfrm>
            <a:off x="26346" y="3567655"/>
            <a:ext cx="4977702" cy="32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0113" t="8587" r="32682" b="50982"/>
          <a:stretch>
            <a:fillRect/>
          </a:stretch>
        </p:blipFill>
        <p:spPr bwMode="auto">
          <a:xfrm>
            <a:off x="4211960" y="879147"/>
            <a:ext cx="4776604" cy="324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8218" y="4005064"/>
            <a:ext cx="1930346" cy="265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444" y="980728"/>
            <a:ext cx="1944216" cy="26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6672"/>
            <a:ext cx="4511400" cy="6204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9131" y="263995"/>
            <a:ext cx="4794869" cy="659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07504" y="3212976"/>
            <a:ext cx="4248472" cy="29523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5385257"/>
            <a:ext cx="976201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499992" y="3573016"/>
            <a:ext cx="4464496" cy="29523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5202" y="5517232"/>
            <a:ext cx="974584" cy="13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5429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944" b="2735"/>
          <a:stretch>
            <a:fillRect/>
          </a:stretch>
        </p:blipFill>
        <p:spPr bwMode="auto">
          <a:xfrm>
            <a:off x="0" y="0"/>
            <a:ext cx="4835586" cy="6804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572304"/>
            <a:ext cx="936104" cy="128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6251"/>
          <a:stretch>
            <a:fillRect/>
          </a:stretch>
        </p:blipFill>
        <p:spPr bwMode="auto">
          <a:xfrm>
            <a:off x="4572000" y="0"/>
            <a:ext cx="4572000" cy="670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5519800"/>
            <a:ext cx="974584" cy="13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5414" t="4075" r="5265" b="2200"/>
          <a:stretch>
            <a:fillRect/>
          </a:stretch>
        </p:blipFill>
        <p:spPr bwMode="auto">
          <a:xfrm>
            <a:off x="0" y="260648"/>
            <a:ext cx="4571901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5374504"/>
            <a:ext cx="1080120" cy="1483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5020" t="3975" r="3407" b="1372"/>
          <a:stretch>
            <a:fillRect/>
          </a:stretch>
        </p:blipFill>
        <p:spPr bwMode="auto">
          <a:xfrm>
            <a:off x="4502826" y="260648"/>
            <a:ext cx="4641173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5519800"/>
            <a:ext cx="974584" cy="13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0112" t="10178" r="31107" b="3908"/>
          <a:stretch>
            <a:fillRect/>
          </a:stretch>
        </p:blipFill>
        <p:spPr bwMode="auto">
          <a:xfrm>
            <a:off x="4535488" y="476984"/>
            <a:ext cx="4608512" cy="638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36004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Разное аудио (см. запись и скрипты)</a:t>
            </a:r>
            <a:endParaRPr lang="ru-RU" sz="32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1583" t="8587" r="31107" b="8681"/>
          <a:stretch>
            <a:fillRect/>
          </a:stretch>
        </p:blipFill>
        <p:spPr bwMode="auto">
          <a:xfrm>
            <a:off x="0" y="548680"/>
            <a:ext cx="4552478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5575" cy="103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1"/>
            <a:ext cx="827584" cy="113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Аудирование</a:t>
            </a:r>
            <a:br>
              <a:rPr lang="ru-RU" dirty="0" smtClean="0"/>
            </a:br>
            <a:r>
              <a:rPr lang="ru-RU" dirty="0" smtClean="0"/>
              <a:t>Задание 1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2348880"/>
            <a:ext cx="4038600" cy="3777283"/>
          </a:xfrm>
        </p:spPr>
        <p:txBody>
          <a:bodyPr/>
          <a:lstStyle/>
          <a:p>
            <a:r>
              <a:rPr lang="ru-RU" u="sng" dirty="0" smtClean="0"/>
              <a:t>Базовый уровень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Монолог-описание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2348880"/>
            <a:ext cx="4038600" cy="3777283"/>
          </a:xfrm>
        </p:spPr>
        <p:txBody>
          <a:bodyPr/>
          <a:lstStyle/>
          <a:p>
            <a:r>
              <a:rPr lang="ru-RU" u="sng" dirty="0" smtClean="0"/>
              <a:t>Повышенный уровень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Диалог </a:t>
            </a: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307" t="4286" r="50124" b="2312"/>
          <a:stretch/>
        </p:blipFill>
        <p:spPr bwMode="auto">
          <a:xfrm>
            <a:off x="179512" y="670385"/>
            <a:ext cx="468567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76201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/>
          <a:srcRect l="3343" t="4775" r="2309"/>
          <a:stretch/>
        </p:blipFill>
        <p:spPr>
          <a:xfrm>
            <a:off x="4721175" y="764704"/>
            <a:ext cx="4392488" cy="6093296"/>
          </a:xfrm>
          <a:noFill/>
        </p:spPr>
      </p:pic>
      <p:pic>
        <p:nvPicPr>
          <p:cNvPr id="8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84694" y="-1"/>
            <a:ext cx="1028969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772816"/>
            <a:ext cx="4572000" cy="43924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1844824"/>
            <a:ext cx="4248472" cy="46805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52393"/>
          <a:stretch/>
        </p:blipFill>
        <p:spPr bwMode="auto">
          <a:xfrm>
            <a:off x="179512" y="0"/>
            <a:ext cx="4520777" cy="652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" y="5517232"/>
            <a:ext cx="976201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4160" t="2890"/>
          <a:stretch/>
        </p:blipFill>
        <p:spPr>
          <a:xfrm>
            <a:off x="4562422" y="0"/>
            <a:ext cx="4561664" cy="6337372"/>
          </a:xfrm>
          <a:prstGeom prst="rect">
            <a:avLst/>
          </a:prstGeom>
          <a:noFill/>
        </p:spPr>
      </p:pic>
      <p:pic>
        <p:nvPicPr>
          <p:cNvPr id="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3254" y="5445125"/>
            <a:ext cx="1028969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713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2" t="10178" r="31107" b="48278"/>
          <a:stretch>
            <a:fillRect/>
          </a:stretch>
        </p:blipFill>
        <p:spPr bwMode="auto">
          <a:xfrm>
            <a:off x="1187624" y="1124744"/>
            <a:ext cx="7352563" cy="492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Контроль в 4 классе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71" y="136526"/>
            <a:ext cx="788670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Итоговая аттестация в 4 классе – нормативные документы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8842" y="1894115"/>
            <a:ext cx="8335736" cy="4800599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Примерная программа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раскрывает предметные результаты на базовом («выпускник научится») и повышенном («выпускник получит возможность научиться») уровнях, включает предметное содержание речи  и описывает систему оценки достижения планируемых результатов.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27447023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972" t="50705" r="31107" b="3908"/>
          <a:stretch>
            <a:fillRect/>
          </a:stretch>
        </p:blipFill>
        <p:spPr bwMode="auto">
          <a:xfrm>
            <a:off x="1475656" y="188640"/>
            <a:ext cx="6984776" cy="522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15048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l="34516" t="12066" r="31359" b="73120"/>
          <a:stretch>
            <a:fillRect/>
          </a:stretch>
        </p:blipFill>
        <p:spPr bwMode="auto">
          <a:xfrm>
            <a:off x="2051720" y="4869160"/>
            <a:ext cx="690022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180" t="13360" r="18180" b="21409"/>
          <a:stretch>
            <a:fillRect/>
          </a:stretch>
        </p:blipFill>
        <p:spPr bwMode="auto">
          <a:xfrm>
            <a:off x="1763688" y="1484784"/>
            <a:ext cx="719377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186" t="26088" r="18180" b="8681"/>
          <a:stretch>
            <a:fillRect/>
          </a:stretch>
        </p:blipFill>
        <p:spPr bwMode="auto">
          <a:xfrm>
            <a:off x="1853259" y="188640"/>
            <a:ext cx="707785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29141" t="63839" r="19410" b="9601"/>
          <a:stretch>
            <a:fillRect/>
          </a:stretch>
        </p:blipFill>
        <p:spPr bwMode="auto">
          <a:xfrm>
            <a:off x="2699792" y="4653136"/>
            <a:ext cx="6192688" cy="199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6632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7891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856"/>
            <a:ext cx="1509713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050" y="1087288"/>
            <a:ext cx="4046825" cy="5560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61875" y="1023143"/>
            <a:ext cx="4139275" cy="568863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2" t="10178" r="31107" b="3908"/>
          <a:stretch>
            <a:fillRect/>
          </a:stretch>
        </p:blipFill>
        <p:spPr bwMode="auto">
          <a:xfrm>
            <a:off x="3203848" y="260648"/>
            <a:ext cx="4608512" cy="638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891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4288"/>
            <a:ext cx="1509713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59850"/>
          <a:stretch>
            <a:fillRect/>
          </a:stretch>
        </p:blipFill>
        <p:spPr>
          <a:xfrm>
            <a:off x="2049463" y="253433"/>
            <a:ext cx="6966049" cy="3843104"/>
          </a:xfrm>
          <a:noFill/>
        </p:spPr>
      </p:pic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4" cstate="print"/>
          <a:srcRect b="53732"/>
          <a:stretch>
            <a:fillRect/>
          </a:stretch>
        </p:blipFill>
        <p:spPr bwMode="auto">
          <a:xfrm>
            <a:off x="1609725" y="2636912"/>
            <a:ext cx="71596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Критериальное оценивание</a:t>
            </a:r>
          </a:p>
        </p:txBody>
      </p:sp>
      <p:pic>
        <p:nvPicPr>
          <p:cNvPr id="24579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011238"/>
            <a:ext cx="4248150" cy="5781675"/>
          </a:xfrm>
          <a:noFill/>
        </p:spPr>
      </p:pic>
      <p:pic>
        <p:nvPicPr>
          <p:cNvPr id="2458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996950"/>
            <a:ext cx="4176713" cy="5711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r>
              <a:rPr lang="ru-RU" smtClean="0"/>
              <a:t>Критериальное оценивание</a:t>
            </a:r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023938"/>
            <a:ext cx="4105275" cy="5413375"/>
          </a:xfrm>
          <a:noFill/>
        </p:spPr>
      </p:pic>
      <p:pic>
        <p:nvPicPr>
          <p:cNvPr id="2560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941388"/>
            <a:ext cx="4321175" cy="56737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Итоговая оценка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Arial" charset="0"/>
              <a:buNone/>
            </a:pPr>
            <a:r>
              <a:rPr lang="ru-RU" smtClean="0"/>
              <a:t>Сочетание разных форматов, например:</a:t>
            </a:r>
          </a:p>
          <a:p>
            <a:pPr eaLnBrk="1" hangingPunct="1"/>
            <a:r>
              <a:rPr lang="ru-RU" smtClean="0"/>
              <a:t>Итоговый тест – 30 %,</a:t>
            </a:r>
          </a:p>
          <a:p>
            <a:pPr eaLnBrk="1" hangingPunct="1"/>
            <a:r>
              <a:rPr lang="ru-RU" smtClean="0"/>
              <a:t>Портфолио – 20 %,</a:t>
            </a:r>
          </a:p>
          <a:p>
            <a:pPr eaLnBrk="1" hangingPunct="1"/>
            <a:r>
              <a:rPr lang="ru-RU" smtClean="0"/>
              <a:t>Промежуточные тесты – 10 %, Работа в классе – 10 %,</a:t>
            </a:r>
          </a:p>
          <a:p>
            <a:pPr eaLnBrk="1" hangingPunct="1"/>
            <a:r>
              <a:rPr lang="ru-RU" smtClean="0"/>
              <a:t>Домашние задания – 10 %,</a:t>
            </a:r>
          </a:p>
          <a:p>
            <a:pPr eaLnBrk="1" hangingPunct="1"/>
            <a:r>
              <a:rPr lang="ru-RU" smtClean="0"/>
              <a:t>Старательность – 10 %,</a:t>
            </a:r>
          </a:p>
          <a:p>
            <a:pPr eaLnBrk="1" hangingPunct="1"/>
            <a:r>
              <a:rPr lang="ru-RU" smtClean="0"/>
              <a:t>Прогресс с предыдущего оценивания – 10 %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Метапредметные результаты</a:t>
            </a:r>
          </a:p>
        </p:txBody>
      </p:sp>
      <p:pic>
        <p:nvPicPr>
          <p:cNvPr id="50179" name="Picture 2" descr="C:\Users\Alexey\Desktop\к вебинарам\мета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23456" y="2321291"/>
            <a:ext cx="2789822" cy="3844936"/>
          </a:xfrm>
        </p:spPr>
      </p:pic>
      <p:pic>
        <p:nvPicPr>
          <p:cNvPr id="50180" name="Рисунок 3" descr="53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9942" y="2316671"/>
            <a:ext cx="2796715" cy="3849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16671"/>
            <a:ext cx="2813136" cy="384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4946" y="1844824"/>
            <a:ext cx="2890663" cy="3628703"/>
          </a:xfrm>
        </p:spPr>
        <p:txBody>
          <a:bodyPr>
            <a:noAutofit/>
          </a:bodyPr>
          <a:lstStyle/>
          <a:p>
            <a:r>
              <a:rPr lang="en-US" sz="2800" dirty="0">
                <a:hlinkClick r:id="rId2"/>
              </a:rPr>
              <a:t>http://</a:t>
            </a:r>
            <a:r>
              <a:rPr lang="en-US" sz="2800" dirty="0" smtClean="0">
                <a:hlinkClick r:id="rId2"/>
              </a:rPr>
              <a:t>www.obrnadzor.gov.ru/common/upload/img/infogr/plakats2017/NIKO.pdf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198" y="0"/>
            <a:ext cx="4874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798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Метапредметный портфель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Метапредметный</a:t>
            </a:r>
            <a:r>
              <a:rPr lang="ru-RU" dirty="0" smtClean="0"/>
              <a:t> портфель: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предназначен для мониторинга достижения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 методом </a:t>
            </a:r>
            <a:r>
              <a:rPr lang="ru-RU" dirty="0" err="1" smtClean="0"/>
              <a:t>порфолио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содержит только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задания на английском языке;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 тематическому содержанию и языковому наполнению соответствует Примерной программе по иностранному языку для начальной школы;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включает подробные методические рекомендации для педагога;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может использоваться с любым учебником английского языка для начальной школы.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423863" y="161925"/>
            <a:ext cx="8229600" cy="901700"/>
          </a:xfrm>
        </p:spPr>
        <p:txBody>
          <a:bodyPr/>
          <a:lstStyle/>
          <a:p>
            <a:pPr eaLnBrk="1" hangingPunct="1"/>
            <a:r>
              <a:rPr lang="en-US" b="1" smtClean="0"/>
              <a:t>“</a:t>
            </a:r>
            <a:r>
              <a:rPr lang="ru-RU" b="1" smtClean="0"/>
              <a:t>Метапредметный портфель</a:t>
            </a:r>
            <a:r>
              <a:rPr lang="en-US" b="1" smtClean="0"/>
              <a:t>”</a:t>
            </a:r>
            <a:endParaRPr lang="ru-RU" b="1" smtClean="0"/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>
          <a:xfrm>
            <a:off x="179388" y="1063625"/>
            <a:ext cx="5256212" cy="4852988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Arial" charset="0"/>
              <a:buNone/>
            </a:pPr>
            <a:r>
              <a:rPr lang="ru-RU" sz="2400" b="1" smtClean="0"/>
              <a:t>Многофункциональная тетрадь</a:t>
            </a:r>
            <a:endParaRPr lang="en-US" sz="2400" b="1" smtClean="0"/>
          </a:p>
          <a:p>
            <a:pPr eaLnBrk="1" hangingPunct="1">
              <a:spcBef>
                <a:spcPts val="1200"/>
              </a:spcBef>
            </a:pPr>
            <a:r>
              <a:rPr lang="ru-RU" sz="2400" i="1" smtClean="0"/>
              <a:t>Предметные результаты </a:t>
            </a:r>
            <a:r>
              <a:rPr lang="ru-RU" sz="2400" smtClean="0"/>
              <a:t>– английский язык (все задания построены на базе АЯ)</a:t>
            </a:r>
          </a:p>
          <a:p>
            <a:pPr eaLnBrk="1" hangingPunct="1">
              <a:spcBef>
                <a:spcPts val="1200"/>
              </a:spcBef>
            </a:pPr>
            <a:r>
              <a:rPr lang="ru-RU" sz="2400" i="1" smtClean="0"/>
              <a:t>Метапредметные результаты </a:t>
            </a:r>
            <a:r>
              <a:rPr lang="ru-RU" sz="2400" smtClean="0"/>
              <a:t>– формат заданий (задания на большинство МР)</a:t>
            </a:r>
          </a:p>
          <a:p>
            <a:pPr eaLnBrk="1" hangingPunct="1">
              <a:spcBef>
                <a:spcPts val="1200"/>
              </a:spcBef>
            </a:pPr>
            <a:r>
              <a:rPr lang="ru-RU" sz="2400" i="1" smtClean="0"/>
              <a:t>Личностные результаты</a:t>
            </a:r>
            <a:r>
              <a:rPr lang="ru-RU" sz="2400" smtClean="0"/>
              <a:t> – воспитательная направленность заданий (формирование чувства сопереживания, толерантности, уважительного отношения к стране изучаемого языка и своей стране)</a:t>
            </a:r>
          </a:p>
        </p:txBody>
      </p:sp>
      <p:pic>
        <p:nvPicPr>
          <p:cNvPr id="52228" name="Picture 2" descr="https://pp.vk.me/c630718/v630718776/3b5ac/rrna3kZzKV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400" y="3789363"/>
            <a:ext cx="273685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3038" y="1465263"/>
            <a:ext cx="36353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6672"/>
            <a:ext cx="436756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52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t="2919" b="2549"/>
          <a:stretch>
            <a:fillRect/>
          </a:stretch>
        </p:blipFill>
        <p:spPr bwMode="auto">
          <a:xfrm>
            <a:off x="1907704" y="0"/>
            <a:ext cx="52752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584176" cy="216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0" y="570488"/>
            <a:ext cx="9144000" cy="6287513"/>
            <a:chOff x="0" y="570488"/>
            <a:chExt cx="9144000" cy="628751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0489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8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pp.vk.me/c627118/v627118776/41463/SCM1GGtyA1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18267" y="968569"/>
            <a:ext cx="6419056" cy="471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pp.vk.me/c627118/v627118776/4146d/stiJaEGRbR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2705" y="257235"/>
            <a:ext cx="4455144" cy="627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069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0" y="548680"/>
            <a:ext cx="9144000" cy="6309320"/>
            <a:chOff x="0" y="548680"/>
            <a:chExt cx="9144000" cy="630932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48680"/>
              <a:ext cx="4587858" cy="6309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7"/>
              <a:ext cx="4572000" cy="6287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4014" t="3892" r="2323" b="1731"/>
          <a:stretch>
            <a:fillRect/>
          </a:stretch>
        </p:blipFill>
        <p:spPr bwMode="auto">
          <a:xfrm>
            <a:off x="2123728" y="-26992"/>
            <a:ext cx="4968551" cy="6884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4664"/>
            <a:ext cx="4392488" cy="612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568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91" y="274638"/>
            <a:ext cx="9098517" cy="625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6877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649" y="525017"/>
            <a:ext cx="8860701" cy="56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442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7717"/>
            <a:ext cx="9183837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6989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298" y="274638"/>
            <a:ext cx="8888888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0953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389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7839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81" y="620688"/>
            <a:ext cx="8804437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6208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274638"/>
            <a:ext cx="8888889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9623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692696"/>
            <a:ext cx="4158234" cy="5723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2509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457200" y="228298"/>
            <a:ext cx="8229600" cy="778098"/>
          </a:xfrm>
        </p:spPr>
        <p:txBody>
          <a:bodyPr/>
          <a:lstStyle/>
          <a:p>
            <a:pPr eaLnBrk="1" hangingPunct="1"/>
            <a:r>
              <a:rPr lang="ru-RU" dirty="0" smtClean="0"/>
              <a:t>Метапредметный портфель-4</a:t>
            </a:r>
          </a:p>
        </p:txBody>
      </p:sp>
      <p:pic>
        <p:nvPicPr>
          <p:cNvPr id="5325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2459" y="1052736"/>
            <a:ext cx="4259263" cy="5859311"/>
          </a:xfrm>
        </p:spPr>
      </p:pic>
      <p:pic>
        <p:nvPicPr>
          <p:cNvPr id="5325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1055666"/>
            <a:ext cx="4281825" cy="58023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Метапредметный портфель - 4</a:t>
            </a:r>
          </a:p>
        </p:txBody>
      </p:sp>
      <p:pic>
        <p:nvPicPr>
          <p:cNvPr id="542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56137" y="733811"/>
            <a:ext cx="4452414" cy="61241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Зачем нужны такие пособия как Метапредметный портфель?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880"/>
            <a:ext cx="8229600" cy="2652265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71407" y="5157192"/>
            <a:ext cx="8801186" cy="160318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/>
              <a:t>Цитата из:</a:t>
            </a:r>
          </a:p>
          <a:p>
            <a:pPr marL="0" indent="0">
              <a:buNone/>
            </a:pPr>
            <a:r>
              <a:rPr lang="ru-RU" sz="2400" b="1" dirty="0" smtClean="0"/>
              <a:t>Методические рекомендации для учителей, подготовленные на основе анализа типичных ошибок участников ЕГЭ 2016 года - </a:t>
            </a:r>
            <a:r>
              <a:rPr lang="en-US" sz="2400" dirty="0" smtClean="0">
                <a:hlinkClick r:id="rId3"/>
              </a:rPr>
              <a:t>http://fipi.ru/ege-i-gve-11/analiticheskie-i-metodicheskie-materialy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06988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Полезные ссылки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hlinkClick r:id="rId2"/>
              </a:rPr>
              <a:t>https://www.eduniko.ru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 - Национальные исследования качества образования</a:t>
            </a:r>
          </a:p>
          <a:p>
            <a:r>
              <a:rPr lang="en-US" dirty="0">
                <a:hlinkClick r:id="rId3"/>
              </a:rPr>
              <a:t>http://www.obrnadzor.gov.ru/ru/press_center/infomaterial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- </a:t>
            </a:r>
            <a:r>
              <a:rPr lang="ru-RU" dirty="0" err="1" smtClean="0"/>
              <a:t>Рособрнадзор</a:t>
            </a:r>
            <a:endParaRPr lang="ru-RU" dirty="0" smtClean="0"/>
          </a:p>
          <a:p>
            <a:r>
              <a:rPr lang="en-US" dirty="0">
                <a:hlinkClick r:id="rId4"/>
              </a:rPr>
              <a:t>http://www.fioco.ru/ru/osoko/vpr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- о ВПР на сайте Федерального института оценки качества образования</a:t>
            </a:r>
          </a:p>
          <a:p>
            <a:r>
              <a:rPr lang="en-US" dirty="0">
                <a:hlinkClick r:id="rId5"/>
              </a:rPr>
              <a:t>https://docviewer.yandex.ru/?</a:t>
            </a:r>
            <a:r>
              <a:rPr lang="en-US" dirty="0" smtClean="0">
                <a:hlinkClick r:id="rId5"/>
              </a:rPr>
              <a:t>url=http%3A%2F%2Fsch1935uv.mskobr.ru%2Ffiles%2Fpolozhenie_o_promezhutochnoj_attestacii.doc&amp;name=polozhenie_o_promezhutochnoj_attestacii.doc&amp;lang=ru&amp;c=58d032be4535</a:t>
            </a:r>
            <a:r>
              <a:rPr lang="ru-RU" dirty="0" smtClean="0"/>
              <a:t> Пример положения о промежуточной аттестации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4426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3" y="274638"/>
            <a:ext cx="8939397" cy="632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723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АКЦИЯ! </a:t>
            </a:r>
            <a:br>
              <a:rPr lang="ru-RU" dirty="0" smtClean="0"/>
            </a:br>
            <a:r>
              <a:rPr lang="ru-RU" dirty="0" smtClean="0"/>
              <a:t>Скидка 15% на пособия для подготовки к итоговой аттестации в 4, 9 (ОГЭ), 11 (ЕГЭ) классах!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645024"/>
            <a:ext cx="8229600" cy="2481139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https://www.englishteachers.ru/Wares?category=discount&amp;backto=L3Nob3A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178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en-US" sz="2400" dirty="0" smtClean="0">
                <a:hlinkClick r:id="rId2"/>
              </a:rPr>
              <a:t>https://vk.com/titulpublishers?w=wall-77354013_699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1026" name="Picture 2" descr="https://pp.userapi.com/c637927/v637927419/3d9dd/TIJFMs_8tX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908720"/>
            <a:ext cx="7848872" cy="5702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3730" name="Picture 2" descr="https://pp.userapi.com/c637927/v637927419/3bda9/nfbxaiIl9F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8376592" cy="549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5298" name="Picture 2" descr="https://pp.userapi.com/c637927/v637927419/3cfa0/pcD_ciWYm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519592" cy="6063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6632"/>
            <a:ext cx="835292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Национальное исследования качества основного общего образования (НИКО), 5 классы 2016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186" t="18133" r="18180" b="10272"/>
          <a:stretch>
            <a:fillRect/>
          </a:stretch>
        </p:blipFill>
        <p:spPr bwMode="auto">
          <a:xfrm>
            <a:off x="467544" y="1124744"/>
            <a:ext cx="8073347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2288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2080" y="1556792"/>
            <a:ext cx="3538736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www.obrnadzor.gov.ru/common/upload/img/infogr/plakats2017/VPR.pdf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0818"/>
            <a:ext cx="4873320" cy="6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678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1058</Words>
  <Application>Microsoft Office PowerPoint</Application>
  <PresentationFormat>Экран (4:3)</PresentationFormat>
  <Paragraphs>176</Paragraphs>
  <Slides>73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Тема Office</vt:lpstr>
      <vt:lpstr>Итоговая аттестация по английскому языку в начальной школе:  как подготовить и провести  (на примерах пособий издательства «Титул»).</vt:lpstr>
      <vt:lpstr>Зачем нужна итоговая аттестация в начальной школе?</vt:lpstr>
      <vt:lpstr>Итоговая аттестация в 4 классе – нормативные документы</vt:lpstr>
      <vt:lpstr>Итоговая аттестация в 4 классе – нормативные документы</vt:lpstr>
      <vt:lpstr>http://www.obrnadzor.gov.ru/common/upload/img/infogr/plakats2017/NIKO.pdf </vt:lpstr>
      <vt:lpstr>Слайд 6</vt:lpstr>
      <vt:lpstr>Слайд 7</vt:lpstr>
      <vt:lpstr>Слайд 8</vt:lpstr>
      <vt:lpstr>Слайд 9</vt:lpstr>
      <vt:lpstr>Слайд 10</vt:lpstr>
      <vt:lpstr>Слайд 11</vt:lpstr>
      <vt:lpstr>ВПР</vt:lpstr>
      <vt:lpstr>?</vt:lpstr>
      <vt:lpstr>?</vt:lpstr>
      <vt:lpstr>Объект оценки</vt:lpstr>
      <vt:lpstr>Содержание контроля</vt:lpstr>
      <vt:lpstr>Итоговый тест</vt:lpstr>
      <vt:lpstr>Пособия для проведения итоговых работ за курс начальной школы (уровень предметных результатов)</vt:lpstr>
      <vt:lpstr>Слайд 19</vt:lpstr>
      <vt:lpstr>Учет тестовой компетенции обучающихся</vt:lpstr>
      <vt:lpstr>Слайд 21</vt:lpstr>
      <vt:lpstr>Контроль аудирования</vt:lpstr>
      <vt:lpstr>Контроль чтения</vt:lpstr>
      <vt:lpstr>Контроль  лексико-грамматических знаний</vt:lpstr>
      <vt:lpstr>Контроль умений письменной речи</vt:lpstr>
      <vt:lpstr>Слайд 26</vt:lpstr>
      <vt:lpstr>Слайд 27</vt:lpstr>
      <vt:lpstr>Как еще можно использовать эту книгу?</vt:lpstr>
      <vt:lpstr>Итоговая аттестация за курс начальной школы (Е.Н. Соловова и др.)</vt:lpstr>
      <vt:lpstr>Оценка достижения планируемых результатов в начальной школе</vt:lpstr>
      <vt:lpstr>Разница между заданиями разных уровней</vt:lpstr>
      <vt:lpstr>Слайд 32</vt:lpstr>
      <vt:lpstr>Слайд 33</vt:lpstr>
      <vt:lpstr>Слайд 34</vt:lpstr>
      <vt:lpstr>Разное аудио (см. запись и скрипты)</vt:lpstr>
      <vt:lpstr>Аудирование Задание 1</vt:lpstr>
      <vt:lpstr>Слайд 37</vt:lpstr>
      <vt:lpstr>Слайд 38</vt:lpstr>
      <vt:lpstr>Контроль в 4 классе</vt:lpstr>
      <vt:lpstr>Слайд 40</vt:lpstr>
      <vt:lpstr>Слайд 41</vt:lpstr>
      <vt:lpstr>Слайд 42</vt:lpstr>
      <vt:lpstr>Контроль в 4 классе</vt:lpstr>
      <vt:lpstr>Слайд 44</vt:lpstr>
      <vt:lpstr>Слайд 45</vt:lpstr>
      <vt:lpstr>Критериальное оценивание</vt:lpstr>
      <vt:lpstr>Критериальное оценивание</vt:lpstr>
      <vt:lpstr>Итоговая оценка</vt:lpstr>
      <vt:lpstr>Метапредметные результаты</vt:lpstr>
      <vt:lpstr>Метапредметный портфель</vt:lpstr>
      <vt:lpstr>“Метапредметный портфель”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Метапредметный портфель-4</vt:lpstr>
      <vt:lpstr>Метапредметный портфель - 4</vt:lpstr>
      <vt:lpstr>Зачем нужны такие пособия как Метапредметный портфель?</vt:lpstr>
      <vt:lpstr>Полезные ссылки</vt:lpstr>
      <vt:lpstr>АКЦИЯ!  Скидка 15% на пособия для подготовки к итоговой аттестации в 4, 9 (ОГЭ), 11 (ЕГЭ) классах!</vt:lpstr>
      <vt:lpstr>https://vk.com/titulpublishers?w=wall-77354013_699 </vt:lpstr>
      <vt:lpstr>Слайд 72</vt:lpstr>
      <vt:lpstr>Слайд 73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bae</cp:lastModifiedBy>
  <cp:revision>76</cp:revision>
  <dcterms:modified xsi:type="dcterms:W3CDTF">2017-03-21T07:14:24Z</dcterms:modified>
</cp:coreProperties>
</file>