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94.xml" ContentType="application/vnd.openxmlformats-officedocument.presentationml.slide+xml"/>
  <Override PartName="/ppt/notesSlides/notesSlide2.xml" ContentType="application/vnd.openxmlformats-officedocument.presentationml.notesSlide+xml"/>
  <Override PartName="/ppt/diagrams/drawing2.xml" ContentType="application/vnd.ms-office.drawingml.diagramDrawing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s/slide102.xml" ContentType="application/vnd.openxmlformats-officedocument.presentationml.slide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s/slide99.xml" ContentType="application/vnd.openxmlformats-officedocument.presentationml.slide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slides/slide107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s/slide66.xml" ContentType="application/vnd.openxmlformats-officedocument.presentationml.slide+xml"/>
  <Override PartName="/ppt/slides/slide95.xml" ContentType="application/vnd.openxmlformats-officedocument.presentationml.slide+xml"/>
  <Override PartName="/ppt/slides/slide103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slides/slide93.xml" ContentType="application/vnd.openxmlformats-officedocument.presentationml.slide+xml"/>
  <Override PartName="/ppt/slides/slide101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s/slide80.xml" ContentType="application/vnd.openxmlformats-officedocument.presentationml.slide+xml"/>
  <Override PartName="/ppt/slides/slide82.xml" ContentType="application/vnd.openxmlformats-officedocument.presentationml.slide+xml"/>
  <Override PartName="/ppt/slides/slide91.xml" ContentType="application/vnd.openxmlformats-officedocument.presentationml.slide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slides/slide89.xml" ContentType="application/vnd.openxmlformats-officedocument.presentationml.slide+xml"/>
  <Override PartName="/ppt/slides/slide98.xml" ContentType="application/vnd.openxmlformats-officedocument.presentationml.slide+xml"/>
  <Override PartName="/ppt/slides/slide108.xml" ContentType="application/vnd.openxmlformats-officedocument.presentationml.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slides/slide87.xml" ContentType="application/vnd.openxmlformats-officedocument.presentationml.slide+xml"/>
  <Override PartName="/ppt/slides/slide96.xml" ContentType="application/vnd.openxmlformats-officedocument.presentationml.slide+xml"/>
  <Override PartName="/ppt/slides/slide106.xml" ContentType="application/vnd.openxmlformats-officedocument.presentationml.slide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s/slide104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slides/slide100.xml" ContentType="application/vnd.openxmlformats-officedocument.presentationml.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slides/slide79.xml" ContentType="application/vnd.openxmlformats-officedocument.presentationml.slide+xml"/>
  <Override PartName="/ppt/slides/slide109.xml" ContentType="application/vnd.openxmlformats-officedocument.presentationml.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s/slide97.xml" ContentType="application/vnd.openxmlformats-officedocument.presentationml.slide+xml"/>
  <Override PartName="/ppt/slideLayouts/slideLayout9.xml" ContentType="application/vnd.openxmlformats-officedocument.presentationml.slideLayout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s/slide105.xml" ContentType="application/vnd.openxmlformats-officedocument.presentationml.slide+xml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1"/>
  </p:notesMasterIdLst>
  <p:sldIdLst>
    <p:sldId id="256" r:id="rId2"/>
    <p:sldId id="393" r:id="rId3"/>
    <p:sldId id="257" r:id="rId4"/>
    <p:sldId id="394" r:id="rId5"/>
    <p:sldId id="390" r:id="rId6"/>
    <p:sldId id="395" r:id="rId7"/>
    <p:sldId id="391" r:id="rId8"/>
    <p:sldId id="386" r:id="rId9"/>
    <p:sldId id="396" r:id="rId10"/>
    <p:sldId id="265" r:id="rId11"/>
    <p:sldId id="275" r:id="rId12"/>
    <p:sldId id="271" r:id="rId13"/>
    <p:sldId id="418" r:id="rId14"/>
    <p:sldId id="413" r:id="rId15"/>
    <p:sldId id="414" r:id="rId16"/>
    <p:sldId id="416" r:id="rId17"/>
    <p:sldId id="417" r:id="rId18"/>
    <p:sldId id="276" r:id="rId19"/>
    <p:sldId id="277" r:id="rId20"/>
    <p:sldId id="381" r:id="rId21"/>
    <p:sldId id="397" r:id="rId22"/>
    <p:sldId id="403" r:id="rId23"/>
    <p:sldId id="404" r:id="rId24"/>
    <p:sldId id="405" r:id="rId25"/>
    <p:sldId id="406" r:id="rId26"/>
    <p:sldId id="387" r:id="rId27"/>
    <p:sldId id="388" r:id="rId28"/>
    <p:sldId id="389" r:id="rId29"/>
    <p:sldId id="401" r:id="rId30"/>
    <p:sldId id="402" r:id="rId31"/>
    <p:sldId id="361" r:id="rId32"/>
    <p:sldId id="279" r:id="rId33"/>
    <p:sldId id="409" r:id="rId34"/>
    <p:sldId id="385" r:id="rId35"/>
    <p:sldId id="407" r:id="rId36"/>
    <p:sldId id="261" r:id="rId37"/>
    <p:sldId id="373" r:id="rId38"/>
    <p:sldId id="374" r:id="rId39"/>
    <p:sldId id="280" r:id="rId40"/>
    <p:sldId id="362" r:id="rId41"/>
    <p:sldId id="363" r:id="rId42"/>
    <p:sldId id="281" r:id="rId43"/>
    <p:sldId id="282" r:id="rId44"/>
    <p:sldId id="284" r:id="rId45"/>
    <p:sldId id="285" r:id="rId46"/>
    <p:sldId id="287" r:id="rId47"/>
    <p:sldId id="288" r:id="rId48"/>
    <p:sldId id="289" r:id="rId49"/>
    <p:sldId id="290" r:id="rId50"/>
    <p:sldId id="291" r:id="rId51"/>
    <p:sldId id="292" r:id="rId52"/>
    <p:sldId id="297" r:id="rId53"/>
    <p:sldId id="410" r:id="rId54"/>
    <p:sldId id="383" r:id="rId55"/>
    <p:sldId id="408" r:id="rId56"/>
    <p:sldId id="262" r:id="rId57"/>
    <p:sldId id="358" r:id="rId58"/>
    <p:sldId id="357" r:id="rId59"/>
    <p:sldId id="364" r:id="rId60"/>
    <p:sldId id="299" r:id="rId61"/>
    <p:sldId id="301" r:id="rId62"/>
    <p:sldId id="302" r:id="rId63"/>
    <p:sldId id="303" r:id="rId64"/>
    <p:sldId id="304" r:id="rId65"/>
    <p:sldId id="305" r:id="rId66"/>
    <p:sldId id="306" r:id="rId67"/>
    <p:sldId id="307" r:id="rId68"/>
    <p:sldId id="274" r:id="rId69"/>
    <p:sldId id="308" r:id="rId70"/>
    <p:sldId id="309" r:id="rId71"/>
    <p:sldId id="314" r:id="rId72"/>
    <p:sldId id="315" r:id="rId73"/>
    <p:sldId id="365" r:id="rId74"/>
    <p:sldId id="317" r:id="rId75"/>
    <p:sldId id="366" r:id="rId76"/>
    <p:sldId id="321" r:id="rId77"/>
    <p:sldId id="367" r:id="rId78"/>
    <p:sldId id="322" r:id="rId79"/>
    <p:sldId id="323" r:id="rId80"/>
    <p:sldId id="324" r:id="rId81"/>
    <p:sldId id="325" r:id="rId82"/>
    <p:sldId id="345" r:id="rId83"/>
    <p:sldId id="337" r:id="rId84"/>
    <p:sldId id="368" r:id="rId85"/>
    <p:sldId id="338" r:id="rId86"/>
    <p:sldId id="340" r:id="rId87"/>
    <p:sldId id="351" r:id="rId88"/>
    <p:sldId id="263" r:id="rId89"/>
    <p:sldId id="375" r:id="rId90"/>
    <p:sldId id="376" r:id="rId91"/>
    <p:sldId id="259" r:id="rId92"/>
    <p:sldId id="380" r:id="rId93"/>
    <p:sldId id="377" r:id="rId94"/>
    <p:sldId id="353" r:id="rId95"/>
    <p:sldId id="379" r:id="rId96"/>
    <p:sldId id="378" r:id="rId97"/>
    <p:sldId id="354" r:id="rId98"/>
    <p:sldId id="264" r:id="rId99"/>
    <p:sldId id="398" r:id="rId100"/>
    <p:sldId id="399" r:id="rId101"/>
    <p:sldId id="400" r:id="rId102"/>
    <p:sldId id="355" r:id="rId103"/>
    <p:sldId id="412" r:id="rId104"/>
    <p:sldId id="270" r:id="rId105"/>
    <p:sldId id="267" r:id="rId106"/>
    <p:sldId id="268" r:id="rId107"/>
    <p:sldId id="269" r:id="rId108"/>
    <p:sldId id="411" r:id="rId109"/>
    <p:sldId id="273" r:id="rId11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66"/>
    <a:srgbClr val="00009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8387" autoAdjust="0"/>
  </p:normalViewPr>
  <p:slideViewPr>
    <p:cSldViewPr snapToGrid="0">
      <p:cViewPr varScale="1">
        <p:scale>
          <a:sx n="91" d="100"/>
          <a:sy n="91" d="100"/>
        </p:scale>
        <p:origin x="-102" y="-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presProps" Target="presProps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102" Type="http://schemas.openxmlformats.org/officeDocument/2006/relationships/slide" Target="slides/slide101.xml"/><Relationship Id="rId110" Type="http://schemas.openxmlformats.org/officeDocument/2006/relationships/slide" Target="slides/slide109.xml"/><Relationship Id="rId115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13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theme" Target="theme/theme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044EFF1-BBA8-4421-9644-7CD20FEE794E}" type="doc">
      <dgm:prSet loTypeId="urn:microsoft.com/office/officeart/2005/8/layout/vProcess5" loCatId="process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44F82DE-48D1-4D45-968C-AF6AD23996F7}">
      <dgm:prSet phldrT="[Текст]"/>
      <dgm:spPr/>
      <dgm:t>
        <a:bodyPr/>
        <a:lstStyle/>
        <a:p>
          <a:pPr algn="ctr"/>
          <a:r>
            <a:rPr lang="ru-RU" b="1" u="none" dirty="0" smtClean="0">
              <a:solidFill>
                <a:srgbClr val="FFFF00"/>
              </a:solidFill>
            </a:rPr>
            <a:t>4 класс: </a:t>
          </a:r>
          <a:r>
            <a:rPr lang="en-US" b="1" dirty="0" smtClean="0">
              <a:solidFill>
                <a:srgbClr val="FFFF00"/>
              </a:solidFill>
            </a:rPr>
            <a:t>“</a:t>
          </a:r>
          <a:r>
            <a:rPr lang="ru-RU" b="1" dirty="0" smtClean="0">
              <a:solidFill>
                <a:srgbClr val="FFFF00"/>
              </a:solidFill>
            </a:rPr>
            <a:t>Итоговые контрольные работы</a:t>
          </a:r>
          <a:r>
            <a:rPr lang="en-US" b="1" dirty="0" smtClean="0">
              <a:solidFill>
                <a:srgbClr val="FFFF00"/>
              </a:solidFill>
            </a:rPr>
            <a:t>”</a:t>
          </a:r>
          <a:r>
            <a:rPr lang="ru-RU" b="1" dirty="0" smtClean="0">
              <a:solidFill>
                <a:srgbClr val="FFFF00"/>
              </a:solidFill>
            </a:rPr>
            <a:t> </a:t>
          </a:r>
          <a:r>
            <a:rPr lang="ru-RU" i="1" dirty="0" smtClean="0">
              <a:solidFill>
                <a:schemeClr val="tx2">
                  <a:lumMod val="50000"/>
                </a:schemeClr>
              </a:solidFill>
            </a:rPr>
            <a:t>(для всех учебников) </a:t>
          </a:r>
          <a:r>
            <a:rPr lang="ru-RU" dirty="0" smtClean="0">
              <a:solidFill>
                <a:schemeClr val="tx2">
                  <a:lumMod val="50000"/>
                </a:schemeClr>
              </a:solidFill>
            </a:rPr>
            <a:t>(К.И.Кауфман, М.Ю.Кауфман); </a:t>
          </a:r>
          <a:r>
            <a:rPr lang="en-US" b="1" dirty="0" smtClean="0">
              <a:solidFill>
                <a:srgbClr val="FFFF00"/>
              </a:solidFill>
            </a:rPr>
            <a:t>“</a:t>
          </a:r>
          <a:r>
            <a:rPr lang="ru-RU" b="1" dirty="0" smtClean="0">
              <a:solidFill>
                <a:srgbClr val="FFFF00"/>
              </a:solidFill>
            </a:rPr>
            <a:t>Метапредметный портфель ученика 4 класса</a:t>
          </a:r>
          <a:r>
            <a:rPr lang="en-US" b="1" dirty="0" smtClean="0">
              <a:solidFill>
                <a:srgbClr val="FFFF00"/>
              </a:solidFill>
            </a:rPr>
            <a:t>”</a:t>
          </a:r>
          <a:r>
            <a:rPr lang="ru-RU" i="1" dirty="0" smtClean="0">
              <a:solidFill>
                <a:schemeClr val="tx2">
                  <a:lumMod val="50000"/>
                </a:schemeClr>
              </a:solidFill>
            </a:rPr>
            <a:t>(для всех учебников)</a:t>
          </a:r>
          <a:r>
            <a:rPr lang="ru-RU" b="1" dirty="0" smtClean="0">
              <a:solidFill>
                <a:schemeClr val="tx2">
                  <a:lumMod val="50000"/>
                </a:schemeClr>
              </a:solidFill>
            </a:rPr>
            <a:t> </a:t>
          </a:r>
          <a:r>
            <a:rPr lang="en-US" dirty="0" smtClean="0">
              <a:solidFill>
                <a:schemeClr val="tx2">
                  <a:lumMod val="50000"/>
                </a:schemeClr>
              </a:solidFill>
            </a:rPr>
            <a:t>(</a:t>
          </a:r>
          <a:r>
            <a:rPr lang="ru-RU" dirty="0" smtClean="0">
              <a:solidFill>
                <a:schemeClr val="tx2">
                  <a:lumMod val="50000"/>
                </a:schemeClr>
              </a:solidFill>
            </a:rPr>
            <a:t>А.Е.Казеичева</a:t>
          </a:r>
          <a:r>
            <a:rPr lang="en-US" dirty="0" smtClean="0">
              <a:solidFill>
                <a:schemeClr val="tx2">
                  <a:lumMod val="50000"/>
                </a:schemeClr>
              </a:solidFill>
            </a:rPr>
            <a:t>)</a:t>
          </a:r>
          <a:r>
            <a:rPr lang="ru-RU" dirty="0" smtClean="0">
              <a:solidFill>
                <a:schemeClr val="tx2">
                  <a:lumMod val="50000"/>
                </a:schemeClr>
              </a:solidFill>
            </a:rPr>
            <a:t>. </a:t>
          </a:r>
          <a:endParaRPr lang="ru-RU" dirty="0"/>
        </a:p>
      </dgm:t>
    </dgm:pt>
    <dgm:pt modelId="{67F1B293-602E-4536-B922-BB069DA7321E}" type="parTrans" cxnId="{95A9FBEE-711A-496E-8E8A-078F7501C764}">
      <dgm:prSet/>
      <dgm:spPr/>
      <dgm:t>
        <a:bodyPr/>
        <a:lstStyle/>
        <a:p>
          <a:endParaRPr lang="ru-RU"/>
        </a:p>
      </dgm:t>
    </dgm:pt>
    <dgm:pt modelId="{F0DA9C66-85AE-487C-ADDF-B2F5E89A1453}" type="sibTrans" cxnId="{95A9FBEE-711A-496E-8E8A-078F7501C764}">
      <dgm:prSet/>
      <dgm:spPr/>
      <dgm:t>
        <a:bodyPr/>
        <a:lstStyle/>
        <a:p>
          <a:endParaRPr lang="ru-RU"/>
        </a:p>
      </dgm:t>
    </dgm:pt>
    <dgm:pt modelId="{E3010F43-C58B-4797-B357-4C2180ED0B55}">
      <dgm:prSet phldrT="[Текст]"/>
      <dgm:spPr/>
      <dgm:t>
        <a:bodyPr/>
        <a:lstStyle/>
        <a:p>
          <a:pPr algn="ctr">
            <a:spcAft>
              <a:spcPts val="0"/>
            </a:spcAft>
          </a:pPr>
          <a:r>
            <a:rPr lang="ru-RU" b="1" u="none" dirty="0" smtClean="0">
              <a:solidFill>
                <a:srgbClr val="FFFF00"/>
              </a:solidFill>
            </a:rPr>
            <a:t>9 класс:</a:t>
          </a:r>
          <a:r>
            <a:rPr lang="ru-RU" b="1" u="none" dirty="0" smtClean="0">
              <a:solidFill>
                <a:srgbClr val="FF0000"/>
              </a:solidFill>
            </a:rPr>
            <a:t> </a:t>
          </a:r>
          <a:r>
            <a:rPr lang="en-US" b="1" dirty="0" smtClean="0">
              <a:solidFill>
                <a:srgbClr val="FFFF00"/>
              </a:solidFill>
            </a:rPr>
            <a:t>“</a:t>
          </a:r>
          <a:r>
            <a:rPr lang="ru-RU" b="1" dirty="0" smtClean="0">
              <a:solidFill>
                <a:srgbClr val="FFFF00"/>
              </a:solidFill>
            </a:rPr>
            <a:t>Практикум по английскому языку. ОГЭ</a:t>
          </a:r>
          <a:r>
            <a:rPr lang="en-US" b="1" dirty="0" smtClean="0">
              <a:solidFill>
                <a:srgbClr val="FFFF00"/>
              </a:solidFill>
            </a:rPr>
            <a:t>”</a:t>
          </a:r>
          <a:r>
            <a:rPr lang="ru-RU" b="1" dirty="0" smtClean="0">
              <a:solidFill>
                <a:srgbClr val="FFFF00"/>
              </a:solidFill>
            </a:rPr>
            <a:t> </a:t>
          </a:r>
          <a:r>
            <a:rPr lang="ru-RU" dirty="0" smtClean="0">
              <a:solidFill>
                <a:schemeClr val="tx2">
                  <a:lumMod val="50000"/>
                </a:schemeClr>
              </a:solidFill>
            </a:rPr>
            <a:t>(Н.Н.Трубанева. Е.Е.Бабушис);</a:t>
          </a:r>
        </a:p>
        <a:p>
          <a:pPr algn="ctr">
            <a:spcAft>
              <a:spcPts val="0"/>
            </a:spcAft>
          </a:pPr>
          <a:r>
            <a:rPr lang="en-US" b="1" dirty="0" smtClean="0">
              <a:solidFill>
                <a:srgbClr val="FFFF00"/>
              </a:solidFill>
            </a:rPr>
            <a:t>“</a:t>
          </a:r>
          <a:r>
            <a:rPr lang="ru-RU" b="1" dirty="0" smtClean="0">
              <a:solidFill>
                <a:srgbClr val="FFFF00"/>
              </a:solidFill>
            </a:rPr>
            <a:t>Олимпиады по английскому языку для 9 – 11 классов</a:t>
          </a:r>
          <a:r>
            <a:rPr lang="en-US" b="1" dirty="0" smtClean="0">
              <a:solidFill>
                <a:srgbClr val="FFFF00"/>
              </a:solidFill>
            </a:rPr>
            <a:t>”</a:t>
          </a:r>
          <a:r>
            <a:rPr lang="ru-RU" b="1" dirty="0" smtClean="0">
              <a:solidFill>
                <a:srgbClr val="FFFF00"/>
              </a:solidFill>
            </a:rPr>
            <a:t> </a:t>
          </a:r>
          <a:r>
            <a:rPr lang="ru-RU" dirty="0" smtClean="0">
              <a:solidFill>
                <a:schemeClr val="tx2">
                  <a:lumMod val="50000"/>
                </a:schemeClr>
              </a:solidFill>
            </a:rPr>
            <a:t>(К.С.Махмурян, О.П.Мельчина); </a:t>
          </a:r>
          <a:r>
            <a:rPr lang="en-US" b="1" dirty="0" smtClean="0">
              <a:solidFill>
                <a:srgbClr val="FFFF00"/>
              </a:solidFill>
            </a:rPr>
            <a:t>“</a:t>
          </a:r>
          <a:r>
            <a:rPr lang="ru-RU" b="1" dirty="0" smtClean="0">
              <a:solidFill>
                <a:srgbClr val="FFFF00"/>
              </a:solidFill>
            </a:rPr>
            <a:t>ОГЭ. Чтение. Тренировочные тесты</a:t>
          </a:r>
          <a:r>
            <a:rPr lang="en-US" b="1" dirty="0" smtClean="0">
              <a:solidFill>
                <a:srgbClr val="FFFF00"/>
              </a:solidFill>
            </a:rPr>
            <a:t>”</a:t>
          </a:r>
          <a:r>
            <a:rPr lang="ru-RU" dirty="0" smtClean="0">
              <a:solidFill>
                <a:schemeClr val="tx2">
                  <a:lumMod val="50000"/>
                </a:schemeClr>
              </a:solidFill>
            </a:rPr>
            <a:t> (А.В.Кащеева); </a:t>
          </a:r>
          <a:r>
            <a:rPr lang="en-US" b="1" dirty="0" smtClean="0">
              <a:solidFill>
                <a:srgbClr val="FFFF00"/>
              </a:solidFill>
            </a:rPr>
            <a:t>“</a:t>
          </a:r>
          <a:r>
            <a:rPr lang="ru-RU" b="1" dirty="0" smtClean="0">
              <a:solidFill>
                <a:srgbClr val="FFFF00"/>
              </a:solidFill>
            </a:rPr>
            <a:t>ОГЭ. Устная часть. Тренировочные тесты</a:t>
          </a:r>
          <a:r>
            <a:rPr lang="en-US" b="1" dirty="0" smtClean="0">
              <a:solidFill>
                <a:srgbClr val="FFFF00"/>
              </a:solidFill>
            </a:rPr>
            <a:t>”</a:t>
          </a:r>
          <a:r>
            <a:rPr lang="ru-RU" b="1" dirty="0" smtClean="0">
              <a:solidFill>
                <a:schemeClr val="tx2">
                  <a:lumMod val="50000"/>
                </a:schemeClr>
              </a:solidFill>
            </a:rPr>
            <a:t> </a:t>
          </a:r>
          <a:r>
            <a:rPr lang="ru-RU" dirty="0" smtClean="0">
              <a:solidFill>
                <a:schemeClr val="tx2">
                  <a:lumMod val="50000"/>
                </a:schemeClr>
              </a:solidFill>
            </a:rPr>
            <a:t>(Р.П.Мильруд)</a:t>
          </a:r>
          <a:r>
            <a:rPr lang="en-US" dirty="0" smtClean="0">
              <a:solidFill>
                <a:schemeClr val="tx2">
                  <a:lumMod val="50000"/>
                </a:schemeClr>
              </a:solidFill>
            </a:rPr>
            <a:t>.</a:t>
          </a:r>
          <a:endParaRPr lang="ru-RU" dirty="0"/>
        </a:p>
      </dgm:t>
    </dgm:pt>
    <dgm:pt modelId="{6AEE977C-3FF5-4821-A2F0-7333B85B1683}" type="parTrans" cxnId="{A7728D05-99F6-40BB-8D95-E3EA60F85D8B}">
      <dgm:prSet/>
      <dgm:spPr/>
      <dgm:t>
        <a:bodyPr/>
        <a:lstStyle/>
        <a:p>
          <a:endParaRPr lang="ru-RU"/>
        </a:p>
      </dgm:t>
    </dgm:pt>
    <dgm:pt modelId="{D68CEBB0-3545-418D-906F-5FA6B7A087BF}" type="sibTrans" cxnId="{A7728D05-99F6-40BB-8D95-E3EA60F85D8B}">
      <dgm:prSet/>
      <dgm:spPr/>
      <dgm:t>
        <a:bodyPr/>
        <a:lstStyle/>
        <a:p>
          <a:endParaRPr lang="ru-RU"/>
        </a:p>
      </dgm:t>
    </dgm:pt>
    <dgm:pt modelId="{5BD7FB8E-A04C-42F7-BE42-EFB50B04785B}">
      <dgm:prSet phldrT="[Текст]"/>
      <dgm:spPr/>
      <dgm:t>
        <a:bodyPr/>
        <a:lstStyle/>
        <a:p>
          <a:pPr algn="ctr"/>
          <a:r>
            <a:rPr lang="ru-RU" b="1" u="none" dirty="0" smtClean="0">
              <a:solidFill>
                <a:srgbClr val="FFFF00"/>
              </a:solidFill>
            </a:rPr>
            <a:t>11 класс: </a:t>
          </a:r>
          <a:r>
            <a:rPr lang="en-US" b="1" dirty="0" smtClean="0">
              <a:solidFill>
                <a:srgbClr val="FFFF00"/>
              </a:solidFill>
            </a:rPr>
            <a:t>“</a:t>
          </a:r>
          <a:r>
            <a:rPr lang="ru-RU" b="1" dirty="0" smtClean="0">
              <a:solidFill>
                <a:srgbClr val="FFFF00"/>
              </a:solidFill>
            </a:rPr>
            <a:t>Типичные ошибки в ЕГЭ и как их избежать</a:t>
          </a:r>
          <a:r>
            <a:rPr lang="en-US" b="1" dirty="0" smtClean="0">
              <a:solidFill>
                <a:srgbClr val="FFFF00"/>
              </a:solidFill>
            </a:rPr>
            <a:t>”</a:t>
          </a:r>
          <a:r>
            <a:rPr lang="ru-RU" b="1" dirty="0" smtClean="0">
              <a:solidFill>
                <a:srgbClr val="FFFF00"/>
              </a:solidFill>
            </a:rPr>
            <a:t> </a:t>
          </a:r>
          <a:r>
            <a:rPr lang="ru-RU" dirty="0" smtClean="0">
              <a:solidFill>
                <a:schemeClr val="tx2">
                  <a:lumMod val="50000"/>
                </a:schemeClr>
              </a:solidFill>
            </a:rPr>
            <a:t>(Е.В.Костюк, Е.В.Боголюбова); </a:t>
          </a:r>
          <a:r>
            <a:rPr lang="en-US" b="1" dirty="0" smtClean="0">
              <a:solidFill>
                <a:srgbClr val="FFFF00"/>
              </a:solidFill>
            </a:rPr>
            <a:t>“</a:t>
          </a:r>
          <a:r>
            <a:rPr lang="ru-RU" b="1" dirty="0" smtClean="0">
              <a:solidFill>
                <a:srgbClr val="FFFF00"/>
              </a:solidFill>
            </a:rPr>
            <a:t>ЕГЭ. Английский язык. Устная часть. Тренировочные тесты</a:t>
          </a:r>
          <a:r>
            <a:rPr lang="en-US" b="1" dirty="0" smtClean="0">
              <a:solidFill>
                <a:srgbClr val="FFFF00"/>
              </a:solidFill>
            </a:rPr>
            <a:t>”</a:t>
          </a:r>
          <a:r>
            <a:rPr lang="ru-RU" b="1" dirty="0" smtClean="0">
              <a:solidFill>
                <a:srgbClr val="FFFF00"/>
              </a:solidFill>
            </a:rPr>
            <a:t> </a:t>
          </a:r>
          <a:r>
            <a:rPr lang="ru-RU" dirty="0" smtClean="0">
              <a:solidFill>
                <a:schemeClr val="tx2">
                  <a:lumMod val="50000"/>
                </a:schemeClr>
              </a:solidFill>
            </a:rPr>
            <a:t>(Р.П.Мильруд); </a:t>
          </a:r>
          <a:r>
            <a:rPr lang="en-US" b="1" dirty="0" smtClean="0">
              <a:solidFill>
                <a:srgbClr val="FFFF00"/>
              </a:solidFill>
            </a:rPr>
            <a:t>“</a:t>
          </a:r>
          <a:r>
            <a:rPr lang="ru-RU" b="1" dirty="0" smtClean="0">
              <a:solidFill>
                <a:srgbClr val="FFFF00"/>
              </a:solidFill>
            </a:rPr>
            <a:t>Олимпиады по английскому языку для 9 – 11 классов</a:t>
          </a:r>
          <a:r>
            <a:rPr lang="en-US" b="1" dirty="0" smtClean="0">
              <a:solidFill>
                <a:srgbClr val="FFFF00"/>
              </a:solidFill>
            </a:rPr>
            <a:t>”</a:t>
          </a:r>
          <a:r>
            <a:rPr lang="ru-RU" b="1" dirty="0" smtClean="0">
              <a:solidFill>
                <a:srgbClr val="FFFF00"/>
              </a:solidFill>
            </a:rPr>
            <a:t> </a:t>
          </a:r>
          <a:r>
            <a:rPr lang="ru-RU" dirty="0" smtClean="0">
              <a:solidFill>
                <a:schemeClr val="tx2">
                  <a:lumMod val="50000"/>
                </a:schemeClr>
              </a:solidFill>
            </a:rPr>
            <a:t>(К.С.Махмурян, О.П.Мельчина).</a:t>
          </a:r>
          <a:endParaRPr lang="ru-RU" dirty="0"/>
        </a:p>
      </dgm:t>
    </dgm:pt>
    <dgm:pt modelId="{47D61B83-FD16-4132-8060-733D1B769B56}" type="parTrans" cxnId="{DBB482C7-70CC-4C37-890D-4E411CDB3829}">
      <dgm:prSet/>
      <dgm:spPr/>
      <dgm:t>
        <a:bodyPr/>
        <a:lstStyle/>
        <a:p>
          <a:endParaRPr lang="ru-RU"/>
        </a:p>
      </dgm:t>
    </dgm:pt>
    <dgm:pt modelId="{20070596-0687-4113-9AB2-BD232C7411D0}" type="sibTrans" cxnId="{DBB482C7-70CC-4C37-890D-4E411CDB3829}">
      <dgm:prSet/>
      <dgm:spPr/>
      <dgm:t>
        <a:bodyPr/>
        <a:lstStyle/>
        <a:p>
          <a:endParaRPr lang="ru-RU"/>
        </a:p>
      </dgm:t>
    </dgm:pt>
    <dgm:pt modelId="{33FF5430-D1DA-4B75-A0C7-987E334ADB04}" type="pres">
      <dgm:prSet presAssocID="{A044EFF1-BBA8-4421-9644-7CD20FEE794E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A8338A1-D411-48E0-B2E2-680C0B3E952E}" type="pres">
      <dgm:prSet presAssocID="{A044EFF1-BBA8-4421-9644-7CD20FEE794E}" presName="dummyMaxCanvas" presStyleCnt="0">
        <dgm:presLayoutVars/>
      </dgm:prSet>
      <dgm:spPr/>
    </dgm:pt>
    <dgm:pt modelId="{C08B0E30-4060-4C8B-BC3F-37DC34A5551C}" type="pres">
      <dgm:prSet presAssocID="{A044EFF1-BBA8-4421-9644-7CD20FEE794E}" presName="ThreeNodes_1" presStyleLbl="node1" presStyleIdx="0" presStyleCnt="3" custScaleX="96631" custLinFactNeighborX="1836" custLinFactNeighborY="-231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133975C-CF84-480F-AFE5-D4A1002A049F}" type="pres">
      <dgm:prSet presAssocID="{A044EFF1-BBA8-4421-9644-7CD20FEE794E}" presName="ThreeNodes_2" presStyleLbl="node1" presStyleIdx="1" presStyleCnt="3" custScaleX="91469" custLinFactNeighborX="-2683" custLinFactNeighborY="-326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A9B5802-5A58-4312-856D-B33A2F55CE09}" type="pres">
      <dgm:prSet presAssocID="{A044EFF1-BBA8-4421-9644-7CD20FEE794E}" presName="ThreeNodes_3" presStyleLbl="node1" presStyleIdx="2" presStyleCnt="3" custScaleX="90941" custLinFactNeighborX="-4303" custLinFactNeighborY="-347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19856FE-340A-43F7-B8DB-BE37F85B9659}" type="pres">
      <dgm:prSet presAssocID="{A044EFF1-BBA8-4421-9644-7CD20FEE794E}" presName="ThreeConn_1-2" presStyleLbl="fgAccFollowNode1" presStyleIdx="0" presStyleCnt="2" custScaleX="51625" custScaleY="69736" custLinFactNeighborX="-62034" custLinFactNeighborY="1134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5B065D9-DF9C-40FE-8FF5-91D5DA92702B}" type="pres">
      <dgm:prSet presAssocID="{A044EFF1-BBA8-4421-9644-7CD20FEE794E}" presName="ThreeConn_2-3" presStyleLbl="fgAccFollowNode1" presStyleIdx="1" presStyleCnt="2" custScaleX="49440" custScaleY="72378" custLinFactNeighborX="-87178" custLinFactNeighborY="608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47BF320-8E11-43C7-910A-DDDBA4AB0254}" type="pres">
      <dgm:prSet presAssocID="{A044EFF1-BBA8-4421-9644-7CD20FEE794E}" presName="ThreeNodes_1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6005C4D-6EA3-4DEB-A143-4BD5DBBF30F9}" type="pres">
      <dgm:prSet presAssocID="{A044EFF1-BBA8-4421-9644-7CD20FEE794E}" presName="ThreeNodes_2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01F72D4-BC12-43B7-B85C-9842DF32F6E2}" type="pres">
      <dgm:prSet presAssocID="{A044EFF1-BBA8-4421-9644-7CD20FEE794E}" presName="ThreeNodes_3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9D73EA3-0CEE-4151-AEAF-C4DAB63033FE}" type="presOf" srcId="{E3010F43-C58B-4797-B357-4C2180ED0B55}" destId="{1133975C-CF84-480F-AFE5-D4A1002A049F}" srcOrd="0" destOrd="0" presId="urn:microsoft.com/office/officeart/2005/8/layout/vProcess5"/>
    <dgm:cxn modelId="{95A9FBEE-711A-496E-8E8A-078F7501C764}" srcId="{A044EFF1-BBA8-4421-9644-7CD20FEE794E}" destId="{944F82DE-48D1-4D45-968C-AF6AD23996F7}" srcOrd="0" destOrd="0" parTransId="{67F1B293-602E-4536-B922-BB069DA7321E}" sibTransId="{F0DA9C66-85AE-487C-ADDF-B2F5E89A1453}"/>
    <dgm:cxn modelId="{B20E712D-260C-4902-AEBC-1F9C235C8D33}" type="presOf" srcId="{5BD7FB8E-A04C-42F7-BE42-EFB50B04785B}" destId="{0A9B5802-5A58-4312-856D-B33A2F55CE09}" srcOrd="0" destOrd="0" presId="urn:microsoft.com/office/officeart/2005/8/layout/vProcess5"/>
    <dgm:cxn modelId="{DBB482C7-70CC-4C37-890D-4E411CDB3829}" srcId="{A044EFF1-BBA8-4421-9644-7CD20FEE794E}" destId="{5BD7FB8E-A04C-42F7-BE42-EFB50B04785B}" srcOrd="2" destOrd="0" parTransId="{47D61B83-FD16-4132-8060-733D1B769B56}" sibTransId="{20070596-0687-4113-9AB2-BD232C7411D0}"/>
    <dgm:cxn modelId="{A7728D05-99F6-40BB-8D95-E3EA60F85D8B}" srcId="{A044EFF1-BBA8-4421-9644-7CD20FEE794E}" destId="{E3010F43-C58B-4797-B357-4C2180ED0B55}" srcOrd="1" destOrd="0" parTransId="{6AEE977C-3FF5-4821-A2F0-7333B85B1683}" sibTransId="{D68CEBB0-3545-418D-906F-5FA6B7A087BF}"/>
    <dgm:cxn modelId="{77DEE964-2807-4EB8-B459-FC75EB53EF34}" type="presOf" srcId="{944F82DE-48D1-4D45-968C-AF6AD23996F7}" destId="{C08B0E30-4060-4C8B-BC3F-37DC34A5551C}" srcOrd="0" destOrd="0" presId="urn:microsoft.com/office/officeart/2005/8/layout/vProcess5"/>
    <dgm:cxn modelId="{04201F30-988B-43C8-A3A8-6E12EC738F6F}" type="presOf" srcId="{D68CEBB0-3545-418D-906F-5FA6B7A087BF}" destId="{F5B065D9-DF9C-40FE-8FF5-91D5DA92702B}" srcOrd="0" destOrd="0" presId="urn:microsoft.com/office/officeart/2005/8/layout/vProcess5"/>
    <dgm:cxn modelId="{DC29CAB1-BCE4-4B5E-9085-9FF7E6760AE6}" type="presOf" srcId="{A044EFF1-BBA8-4421-9644-7CD20FEE794E}" destId="{33FF5430-D1DA-4B75-A0C7-987E334ADB04}" srcOrd="0" destOrd="0" presId="urn:microsoft.com/office/officeart/2005/8/layout/vProcess5"/>
    <dgm:cxn modelId="{6EDB79E4-5168-4EE7-9602-13238A35F404}" type="presOf" srcId="{E3010F43-C58B-4797-B357-4C2180ED0B55}" destId="{F6005C4D-6EA3-4DEB-A143-4BD5DBBF30F9}" srcOrd="1" destOrd="0" presId="urn:microsoft.com/office/officeart/2005/8/layout/vProcess5"/>
    <dgm:cxn modelId="{46C77499-BFFF-410C-A5F5-3870A65A533A}" type="presOf" srcId="{944F82DE-48D1-4D45-968C-AF6AD23996F7}" destId="{B47BF320-8E11-43C7-910A-DDDBA4AB0254}" srcOrd="1" destOrd="0" presId="urn:microsoft.com/office/officeart/2005/8/layout/vProcess5"/>
    <dgm:cxn modelId="{AF9089BE-055A-43E0-ABFE-ED7E664CED13}" type="presOf" srcId="{F0DA9C66-85AE-487C-ADDF-B2F5E89A1453}" destId="{D19856FE-340A-43F7-B8DB-BE37F85B9659}" srcOrd="0" destOrd="0" presId="urn:microsoft.com/office/officeart/2005/8/layout/vProcess5"/>
    <dgm:cxn modelId="{D7DD465A-E357-4667-9717-B2065AE0B70D}" type="presOf" srcId="{5BD7FB8E-A04C-42F7-BE42-EFB50B04785B}" destId="{701F72D4-BC12-43B7-B85C-9842DF32F6E2}" srcOrd="1" destOrd="0" presId="urn:microsoft.com/office/officeart/2005/8/layout/vProcess5"/>
    <dgm:cxn modelId="{9412150A-DE17-447F-8D67-7E5DA34A7BC9}" type="presParOf" srcId="{33FF5430-D1DA-4B75-A0C7-987E334ADB04}" destId="{AA8338A1-D411-48E0-B2E2-680C0B3E952E}" srcOrd="0" destOrd="0" presId="urn:microsoft.com/office/officeart/2005/8/layout/vProcess5"/>
    <dgm:cxn modelId="{A031BEB1-33FC-491D-AAAB-CEF81D3100F8}" type="presParOf" srcId="{33FF5430-D1DA-4B75-A0C7-987E334ADB04}" destId="{C08B0E30-4060-4C8B-BC3F-37DC34A5551C}" srcOrd="1" destOrd="0" presId="urn:microsoft.com/office/officeart/2005/8/layout/vProcess5"/>
    <dgm:cxn modelId="{B5F62826-A53A-44FA-8819-C93554978AF0}" type="presParOf" srcId="{33FF5430-D1DA-4B75-A0C7-987E334ADB04}" destId="{1133975C-CF84-480F-AFE5-D4A1002A049F}" srcOrd="2" destOrd="0" presId="urn:microsoft.com/office/officeart/2005/8/layout/vProcess5"/>
    <dgm:cxn modelId="{A18E66D8-BC14-4501-91DC-D253CD947C69}" type="presParOf" srcId="{33FF5430-D1DA-4B75-A0C7-987E334ADB04}" destId="{0A9B5802-5A58-4312-856D-B33A2F55CE09}" srcOrd="3" destOrd="0" presId="urn:microsoft.com/office/officeart/2005/8/layout/vProcess5"/>
    <dgm:cxn modelId="{15BB5D79-4746-47DC-8819-05A8B25B81EA}" type="presParOf" srcId="{33FF5430-D1DA-4B75-A0C7-987E334ADB04}" destId="{D19856FE-340A-43F7-B8DB-BE37F85B9659}" srcOrd="4" destOrd="0" presId="urn:microsoft.com/office/officeart/2005/8/layout/vProcess5"/>
    <dgm:cxn modelId="{53C9021A-A833-4FDC-A9AD-19B6027012DB}" type="presParOf" srcId="{33FF5430-D1DA-4B75-A0C7-987E334ADB04}" destId="{F5B065D9-DF9C-40FE-8FF5-91D5DA92702B}" srcOrd="5" destOrd="0" presId="urn:microsoft.com/office/officeart/2005/8/layout/vProcess5"/>
    <dgm:cxn modelId="{7BF2119D-4B4E-4C4F-8D56-36DD10B3998A}" type="presParOf" srcId="{33FF5430-D1DA-4B75-A0C7-987E334ADB04}" destId="{B47BF320-8E11-43C7-910A-DDDBA4AB0254}" srcOrd="6" destOrd="0" presId="urn:microsoft.com/office/officeart/2005/8/layout/vProcess5"/>
    <dgm:cxn modelId="{4784A51A-3CEB-40FC-870D-3DA2092A7693}" type="presParOf" srcId="{33FF5430-D1DA-4B75-A0C7-987E334ADB04}" destId="{F6005C4D-6EA3-4DEB-A143-4BD5DBBF30F9}" srcOrd="7" destOrd="0" presId="urn:microsoft.com/office/officeart/2005/8/layout/vProcess5"/>
    <dgm:cxn modelId="{0952CD99-3CCA-46DB-9805-6A74716E330E}" type="presParOf" srcId="{33FF5430-D1DA-4B75-A0C7-987E334ADB04}" destId="{701F72D4-BC12-43B7-B85C-9842DF32F6E2}" srcOrd="8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044EFF1-BBA8-4421-9644-7CD20FEE794E}" type="doc">
      <dgm:prSet loTypeId="urn:microsoft.com/office/officeart/2005/8/layout/vProcess5" loCatId="process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44F82DE-48D1-4D45-968C-AF6AD23996F7}">
      <dgm:prSet phldrT="[Текст]"/>
      <dgm:spPr/>
      <dgm:t>
        <a:bodyPr/>
        <a:lstStyle/>
        <a:p>
          <a:pPr algn="ctr"/>
          <a:r>
            <a:rPr lang="ru-RU" b="1" u="none" dirty="0" smtClean="0">
              <a:solidFill>
                <a:srgbClr val="FFFF00"/>
              </a:solidFill>
            </a:rPr>
            <a:t>4 класс: </a:t>
          </a:r>
          <a:r>
            <a:rPr lang="en-US" b="1" dirty="0" smtClean="0">
              <a:solidFill>
                <a:srgbClr val="FFFF00"/>
              </a:solidFill>
            </a:rPr>
            <a:t>“</a:t>
          </a:r>
          <a:r>
            <a:rPr lang="ru-RU" b="1" dirty="0" smtClean="0">
              <a:solidFill>
                <a:srgbClr val="FFFF00"/>
              </a:solidFill>
            </a:rPr>
            <a:t>Итоговые контрольные работы</a:t>
          </a:r>
          <a:r>
            <a:rPr lang="en-US" b="1" dirty="0" smtClean="0">
              <a:solidFill>
                <a:srgbClr val="FFFF00"/>
              </a:solidFill>
            </a:rPr>
            <a:t>”</a:t>
          </a:r>
          <a:r>
            <a:rPr lang="ru-RU" b="1" dirty="0" smtClean="0">
              <a:solidFill>
                <a:srgbClr val="FFFF00"/>
              </a:solidFill>
            </a:rPr>
            <a:t> </a:t>
          </a:r>
          <a:r>
            <a:rPr lang="ru-RU" i="1" dirty="0" smtClean="0">
              <a:solidFill>
                <a:schemeClr val="tx2">
                  <a:lumMod val="50000"/>
                </a:schemeClr>
              </a:solidFill>
            </a:rPr>
            <a:t>(для всех учебников) </a:t>
          </a:r>
          <a:r>
            <a:rPr lang="ru-RU" dirty="0" smtClean="0">
              <a:solidFill>
                <a:schemeClr val="tx2">
                  <a:lumMod val="50000"/>
                </a:schemeClr>
              </a:solidFill>
            </a:rPr>
            <a:t>(К.И.Кауфман, М.Ю.Кауфман); </a:t>
          </a:r>
          <a:r>
            <a:rPr lang="en-US" b="1" dirty="0" smtClean="0">
              <a:solidFill>
                <a:srgbClr val="FFFF00"/>
              </a:solidFill>
            </a:rPr>
            <a:t>“</a:t>
          </a:r>
          <a:r>
            <a:rPr lang="ru-RU" b="1" dirty="0" smtClean="0">
              <a:solidFill>
                <a:srgbClr val="FFFF00"/>
              </a:solidFill>
            </a:rPr>
            <a:t>Метапредметный портфель ученика 4 класса</a:t>
          </a:r>
          <a:r>
            <a:rPr lang="en-US" b="1" dirty="0" smtClean="0">
              <a:solidFill>
                <a:srgbClr val="FFFF00"/>
              </a:solidFill>
            </a:rPr>
            <a:t>”</a:t>
          </a:r>
          <a:r>
            <a:rPr lang="ru-RU" i="1" dirty="0" smtClean="0">
              <a:solidFill>
                <a:schemeClr val="tx2">
                  <a:lumMod val="50000"/>
                </a:schemeClr>
              </a:solidFill>
            </a:rPr>
            <a:t>(для всех учебников)</a:t>
          </a:r>
          <a:r>
            <a:rPr lang="ru-RU" b="1" dirty="0" smtClean="0">
              <a:solidFill>
                <a:schemeClr val="tx2">
                  <a:lumMod val="50000"/>
                </a:schemeClr>
              </a:solidFill>
            </a:rPr>
            <a:t> </a:t>
          </a:r>
          <a:r>
            <a:rPr lang="en-US" dirty="0" smtClean="0">
              <a:solidFill>
                <a:schemeClr val="tx2">
                  <a:lumMod val="50000"/>
                </a:schemeClr>
              </a:solidFill>
            </a:rPr>
            <a:t>(</a:t>
          </a:r>
          <a:r>
            <a:rPr lang="ru-RU" dirty="0" smtClean="0">
              <a:solidFill>
                <a:schemeClr val="tx2">
                  <a:lumMod val="50000"/>
                </a:schemeClr>
              </a:solidFill>
            </a:rPr>
            <a:t>А.Е.Казеичева</a:t>
          </a:r>
          <a:r>
            <a:rPr lang="en-US" dirty="0" smtClean="0">
              <a:solidFill>
                <a:schemeClr val="tx2">
                  <a:lumMod val="50000"/>
                </a:schemeClr>
              </a:solidFill>
            </a:rPr>
            <a:t>)</a:t>
          </a:r>
          <a:r>
            <a:rPr lang="ru-RU" dirty="0" smtClean="0">
              <a:solidFill>
                <a:schemeClr val="tx2">
                  <a:lumMod val="50000"/>
                </a:schemeClr>
              </a:solidFill>
            </a:rPr>
            <a:t>. </a:t>
          </a:r>
          <a:endParaRPr lang="ru-RU" dirty="0"/>
        </a:p>
      </dgm:t>
    </dgm:pt>
    <dgm:pt modelId="{67F1B293-602E-4536-B922-BB069DA7321E}" type="parTrans" cxnId="{95A9FBEE-711A-496E-8E8A-078F7501C764}">
      <dgm:prSet/>
      <dgm:spPr/>
      <dgm:t>
        <a:bodyPr/>
        <a:lstStyle/>
        <a:p>
          <a:endParaRPr lang="ru-RU"/>
        </a:p>
      </dgm:t>
    </dgm:pt>
    <dgm:pt modelId="{F0DA9C66-85AE-487C-ADDF-B2F5E89A1453}" type="sibTrans" cxnId="{95A9FBEE-711A-496E-8E8A-078F7501C764}">
      <dgm:prSet/>
      <dgm:spPr/>
      <dgm:t>
        <a:bodyPr/>
        <a:lstStyle/>
        <a:p>
          <a:endParaRPr lang="ru-RU"/>
        </a:p>
      </dgm:t>
    </dgm:pt>
    <dgm:pt modelId="{E3010F43-C58B-4797-B357-4C2180ED0B55}">
      <dgm:prSet phldrT="[Текст]"/>
      <dgm:spPr/>
      <dgm:t>
        <a:bodyPr/>
        <a:lstStyle/>
        <a:p>
          <a:pPr algn="ctr">
            <a:spcAft>
              <a:spcPts val="0"/>
            </a:spcAft>
          </a:pPr>
          <a:r>
            <a:rPr lang="ru-RU" b="1" u="none" dirty="0" smtClean="0">
              <a:solidFill>
                <a:srgbClr val="FFFF00"/>
              </a:solidFill>
            </a:rPr>
            <a:t>9 класс:</a:t>
          </a:r>
          <a:r>
            <a:rPr lang="ru-RU" b="1" u="none" dirty="0" smtClean="0">
              <a:solidFill>
                <a:srgbClr val="FF0000"/>
              </a:solidFill>
            </a:rPr>
            <a:t> </a:t>
          </a:r>
          <a:r>
            <a:rPr lang="en-US" b="1" dirty="0" smtClean="0">
              <a:solidFill>
                <a:srgbClr val="FFFF00"/>
              </a:solidFill>
            </a:rPr>
            <a:t>“</a:t>
          </a:r>
          <a:r>
            <a:rPr lang="ru-RU" b="1" dirty="0" smtClean="0">
              <a:solidFill>
                <a:srgbClr val="FFFF00"/>
              </a:solidFill>
            </a:rPr>
            <a:t>Практикум по английскому языку. ОГЭ</a:t>
          </a:r>
          <a:r>
            <a:rPr lang="en-US" b="1" dirty="0" smtClean="0">
              <a:solidFill>
                <a:srgbClr val="FFFF00"/>
              </a:solidFill>
            </a:rPr>
            <a:t>”</a:t>
          </a:r>
          <a:r>
            <a:rPr lang="ru-RU" b="1" dirty="0" smtClean="0">
              <a:solidFill>
                <a:srgbClr val="FFFF00"/>
              </a:solidFill>
            </a:rPr>
            <a:t> </a:t>
          </a:r>
          <a:r>
            <a:rPr lang="ru-RU" dirty="0" smtClean="0">
              <a:solidFill>
                <a:schemeClr val="tx2">
                  <a:lumMod val="50000"/>
                </a:schemeClr>
              </a:solidFill>
            </a:rPr>
            <a:t>(Н.Н.Трубанева. Е.Е.Бабушис);</a:t>
          </a:r>
        </a:p>
        <a:p>
          <a:pPr algn="ctr">
            <a:spcAft>
              <a:spcPts val="0"/>
            </a:spcAft>
          </a:pPr>
          <a:r>
            <a:rPr lang="en-US" b="1" dirty="0" smtClean="0">
              <a:solidFill>
                <a:srgbClr val="FFFF00"/>
              </a:solidFill>
            </a:rPr>
            <a:t>“</a:t>
          </a:r>
          <a:r>
            <a:rPr lang="ru-RU" b="1" dirty="0" smtClean="0">
              <a:solidFill>
                <a:srgbClr val="FFFF00"/>
              </a:solidFill>
            </a:rPr>
            <a:t>Олимпиады по английскому языку для 9 – 11 классов</a:t>
          </a:r>
          <a:r>
            <a:rPr lang="en-US" b="1" dirty="0" smtClean="0">
              <a:solidFill>
                <a:srgbClr val="FFFF00"/>
              </a:solidFill>
            </a:rPr>
            <a:t>”</a:t>
          </a:r>
          <a:r>
            <a:rPr lang="ru-RU" b="1" dirty="0" smtClean="0">
              <a:solidFill>
                <a:srgbClr val="FFFF00"/>
              </a:solidFill>
            </a:rPr>
            <a:t> </a:t>
          </a:r>
          <a:r>
            <a:rPr lang="ru-RU" dirty="0" smtClean="0">
              <a:solidFill>
                <a:schemeClr val="tx2">
                  <a:lumMod val="50000"/>
                </a:schemeClr>
              </a:solidFill>
            </a:rPr>
            <a:t>(К.С.Махмурян, О.П.Мельчина); </a:t>
          </a:r>
          <a:r>
            <a:rPr lang="en-US" b="1" dirty="0" smtClean="0">
              <a:solidFill>
                <a:srgbClr val="FFFF00"/>
              </a:solidFill>
            </a:rPr>
            <a:t>“</a:t>
          </a:r>
          <a:r>
            <a:rPr lang="ru-RU" b="1" dirty="0" smtClean="0">
              <a:solidFill>
                <a:srgbClr val="FFFF00"/>
              </a:solidFill>
            </a:rPr>
            <a:t>ОГЭ. Чтение. Тренировочные тесты</a:t>
          </a:r>
          <a:r>
            <a:rPr lang="en-US" b="1" dirty="0" smtClean="0">
              <a:solidFill>
                <a:srgbClr val="FFFF00"/>
              </a:solidFill>
            </a:rPr>
            <a:t>”</a:t>
          </a:r>
          <a:r>
            <a:rPr lang="ru-RU" dirty="0" smtClean="0">
              <a:solidFill>
                <a:schemeClr val="tx2">
                  <a:lumMod val="50000"/>
                </a:schemeClr>
              </a:solidFill>
            </a:rPr>
            <a:t> (А.В.Кащеева); </a:t>
          </a:r>
          <a:r>
            <a:rPr lang="en-US" b="1" dirty="0" smtClean="0">
              <a:solidFill>
                <a:srgbClr val="FFFF00"/>
              </a:solidFill>
            </a:rPr>
            <a:t>“</a:t>
          </a:r>
          <a:r>
            <a:rPr lang="ru-RU" b="1" dirty="0" smtClean="0">
              <a:solidFill>
                <a:srgbClr val="FFFF00"/>
              </a:solidFill>
            </a:rPr>
            <a:t>ОГЭ. Устная часть. Тренировочные тесты</a:t>
          </a:r>
          <a:r>
            <a:rPr lang="en-US" b="1" dirty="0" smtClean="0">
              <a:solidFill>
                <a:srgbClr val="FFFF00"/>
              </a:solidFill>
            </a:rPr>
            <a:t>”</a:t>
          </a:r>
          <a:r>
            <a:rPr lang="ru-RU" b="1" dirty="0" smtClean="0">
              <a:solidFill>
                <a:schemeClr val="tx2">
                  <a:lumMod val="50000"/>
                </a:schemeClr>
              </a:solidFill>
            </a:rPr>
            <a:t> </a:t>
          </a:r>
          <a:r>
            <a:rPr lang="ru-RU" dirty="0" smtClean="0">
              <a:solidFill>
                <a:schemeClr val="tx2">
                  <a:lumMod val="50000"/>
                </a:schemeClr>
              </a:solidFill>
            </a:rPr>
            <a:t>(Р.П.Мильруд)</a:t>
          </a:r>
          <a:r>
            <a:rPr lang="en-US" dirty="0" smtClean="0">
              <a:solidFill>
                <a:schemeClr val="tx2">
                  <a:lumMod val="50000"/>
                </a:schemeClr>
              </a:solidFill>
            </a:rPr>
            <a:t>.</a:t>
          </a:r>
          <a:endParaRPr lang="ru-RU" dirty="0"/>
        </a:p>
      </dgm:t>
    </dgm:pt>
    <dgm:pt modelId="{6AEE977C-3FF5-4821-A2F0-7333B85B1683}" type="parTrans" cxnId="{A7728D05-99F6-40BB-8D95-E3EA60F85D8B}">
      <dgm:prSet/>
      <dgm:spPr/>
      <dgm:t>
        <a:bodyPr/>
        <a:lstStyle/>
        <a:p>
          <a:endParaRPr lang="ru-RU"/>
        </a:p>
      </dgm:t>
    </dgm:pt>
    <dgm:pt modelId="{D68CEBB0-3545-418D-906F-5FA6B7A087BF}" type="sibTrans" cxnId="{A7728D05-99F6-40BB-8D95-E3EA60F85D8B}">
      <dgm:prSet/>
      <dgm:spPr/>
      <dgm:t>
        <a:bodyPr/>
        <a:lstStyle/>
        <a:p>
          <a:endParaRPr lang="ru-RU"/>
        </a:p>
      </dgm:t>
    </dgm:pt>
    <dgm:pt modelId="{5BD7FB8E-A04C-42F7-BE42-EFB50B04785B}">
      <dgm:prSet phldrT="[Текст]"/>
      <dgm:spPr/>
      <dgm:t>
        <a:bodyPr/>
        <a:lstStyle/>
        <a:p>
          <a:pPr algn="ctr"/>
          <a:r>
            <a:rPr lang="ru-RU" b="1" u="none" dirty="0" smtClean="0">
              <a:solidFill>
                <a:srgbClr val="FFFF00"/>
              </a:solidFill>
            </a:rPr>
            <a:t>11 класс: </a:t>
          </a:r>
          <a:r>
            <a:rPr lang="en-US" b="1" dirty="0" smtClean="0">
              <a:solidFill>
                <a:srgbClr val="FFFF00"/>
              </a:solidFill>
            </a:rPr>
            <a:t>“</a:t>
          </a:r>
          <a:r>
            <a:rPr lang="ru-RU" b="1" dirty="0" smtClean="0">
              <a:solidFill>
                <a:srgbClr val="FFFF00"/>
              </a:solidFill>
            </a:rPr>
            <a:t>Типичные ошибки в ЕГЭ и как их избежать</a:t>
          </a:r>
          <a:r>
            <a:rPr lang="en-US" b="1" dirty="0" smtClean="0">
              <a:solidFill>
                <a:srgbClr val="FFFF00"/>
              </a:solidFill>
            </a:rPr>
            <a:t>”</a:t>
          </a:r>
          <a:r>
            <a:rPr lang="ru-RU" b="1" dirty="0" smtClean="0">
              <a:solidFill>
                <a:srgbClr val="FFFF00"/>
              </a:solidFill>
            </a:rPr>
            <a:t> </a:t>
          </a:r>
          <a:r>
            <a:rPr lang="ru-RU" dirty="0" smtClean="0">
              <a:solidFill>
                <a:schemeClr val="tx2">
                  <a:lumMod val="50000"/>
                </a:schemeClr>
              </a:solidFill>
            </a:rPr>
            <a:t>(Е.В.Костюк, Е.В.Боголюбова); </a:t>
          </a:r>
          <a:r>
            <a:rPr lang="en-US" b="1" dirty="0" smtClean="0">
              <a:solidFill>
                <a:srgbClr val="FFFF00"/>
              </a:solidFill>
            </a:rPr>
            <a:t>“</a:t>
          </a:r>
          <a:r>
            <a:rPr lang="ru-RU" b="1" dirty="0" smtClean="0">
              <a:solidFill>
                <a:srgbClr val="FFFF00"/>
              </a:solidFill>
            </a:rPr>
            <a:t>ЕГЭ. Английский язык. Устная часть. Тренировочные тесты</a:t>
          </a:r>
          <a:r>
            <a:rPr lang="en-US" b="1" dirty="0" smtClean="0">
              <a:solidFill>
                <a:srgbClr val="FFFF00"/>
              </a:solidFill>
            </a:rPr>
            <a:t>”</a:t>
          </a:r>
          <a:r>
            <a:rPr lang="ru-RU" b="1" dirty="0" smtClean="0">
              <a:solidFill>
                <a:srgbClr val="FFFF00"/>
              </a:solidFill>
            </a:rPr>
            <a:t> </a:t>
          </a:r>
          <a:r>
            <a:rPr lang="ru-RU" dirty="0" smtClean="0">
              <a:solidFill>
                <a:schemeClr val="tx2">
                  <a:lumMod val="50000"/>
                </a:schemeClr>
              </a:solidFill>
            </a:rPr>
            <a:t>(Р.П.Мильруд); </a:t>
          </a:r>
          <a:r>
            <a:rPr lang="en-US" b="1" dirty="0" smtClean="0">
              <a:solidFill>
                <a:srgbClr val="FFFF00"/>
              </a:solidFill>
            </a:rPr>
            <a:t>“</a:t>
          </a:r>
          <a:r>
            <a:rPr lang="ru-RU" b="1" dirty="0" smtClean="0">
              <a:solidFill>
                <a:srgbClr val="FFFF00"/>
              </a:solidFill>
            </a:rPr>
            <a:t>Олимпиады по английскому языку для 9 – 11 классов</a:t>
          </a:r>
          <a:r>
            <a:rPr lang="en-US" b="1" dirty="0" smtClean="0">
              <a:solidFill>
                <a:srgbClr val="FFFF00"/>
              </a:solidFill>
            </a:rPr>
            <a:t>”</a:t>
          </a:r>
          <a:r>
            <a:rPr lang="ru-RU" b="1" dirty="0" smtClean="0">
              <a:solidFill>
                <a:srgbClr val="FFFF00"/>
              </a:solidFill>
            </a:rPr>
            <a:t> </a:t>
          </a:r>
          <a:r>
            <a:rPr lang="ru-RU" dirty="0" smtClean="0">
              <a:solidFill>
                <a:schemeClr val="tx2">
                  <a:lumMod val="50000"/>
                </a:schemeClr>
              </a:solidFill>
            </a:rPr>
            <a:t>(К.С.Махмурян, О.П.Мельчина).</a:t>
          </a:r>
          <a:endParaRPr lang="ru-RU" dirty="0"/>
        </a:p>
      </dgm:t>
    </dgm:pt>
    <dgm:pt modelId="{47D61B83-FD16-4132-8060-733D1B769B56}" type="parTrans" cxnId="{DBB482C7-70CC-4C37-890D-4E411CDB3829}">
      <dgm:prSet/>
      <dgm:spPr/>
      <dgm:t>
        <a:bodyPr/>
        <a:lstStyle/>
        <a:p>
          <a:endParaRPr lang="ru-RU"/>
        </a:p>
      </dgm:t>
    </dgm:pt>
    <dgm:pt modelId="{20070596-0687-4113-9AB2-BD232C7411D0}" type="sibTrans" cxnId="{DBB482C7-70CC-4C37-890D-4E411CDB3829}">
      <dgm:prSet/>
      <dgm:spPr/>
      <dgm:t>
        <a:bodyPr/>
        <a:lstStyle/>
        <a:p>
          <a:endParaRPr lang="ru-RU"/>
        </a:p>
      </dgm:t>
    </dgm:pt>
    <dgm:pt modelId="{33FF5430-D1DA-4B75-A0C7-987E334ADB04}" type="pres">
      <dgm:prSet presAssocID="{A044EFF1-BBA8-4421-9644-7CD20FEE794E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A8338A1-D411-48E0-B2E2-680C0B3E952E}" type="pres">
      <dgm:prSet presAssocID="{A044EFF1-BBA8-4421-9644-7CD20FEE794E}" presName="dummyMaxCanvas" presStyleCnt="0">
        <dgm:presLayoutVars/>
      </dgm:prSet>
      <dgm:spPr/>
    </dgm:pt>
    <dgm:pt modelId="{C08B0E30-4060-4C8B-BC3F-37DC34A5551C}" type="pres">
      <dgm:prSet presAssocID="{A044EFF1-BBA8-4421-9644-7CD20FEE794E}" presName="ThreeNodes_1" presStyleLbl="node1" presStyleIdx="0" presStyleCnt="3" custScaleX="96631" custLinFactNeighborX="1836" custLinFactNeighborY="-231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133975C-CF84-480F-AFE5-D4A1002A049F}" type="pres">
      <dgm:prSet presAssocID="{A044EFF1-BBA8-4421-9644-7CD20FEE794E}" presName="ThreeNodes_2" presStyleLbl="node1" presStyleIdx="1" presStyleCnt="3" custScaleX="91469" custLinFactNeighborX="-2683" custLinFactNeighborY="-326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A9B5802-5A58-4312-856D-B33A2F55CE09}" type="pres">
      <dgm:prSet presAssocID="{A044EFF1-BBA8-4421-9644-7CD20FEE794E}" presName="ThreeNodes_3" presStyleLbl="node1" presStyleIdx="2" presStyleCnt="3" custScaleX="90941" custLinFactNeighborX="-4303" custLinFactNeighborY="-347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19856FE-340A-43F7-B8DB-BE37F85B9659}" type="pres">
      <dgm:prSet presAssocID="{A044EFF1-BBA8-4421-9644-7CD20FEE794E}" presName="ThreeConn_1-2" presStyleLbl="fgAccFollowNode1" presStyleIdx="0" presStyleCnt="2" custScaleX="51625" custScaleY="69736" custLinFactNeighborX="-62034" custLinFactNeighborY="1134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5B065D9-DF9C-40FE-8FF5-91D5DA92702B}" type="pres">
      <dgm:prSet presAssocID="{A044EFF1-BBA8-4421-9644-7CD20FEE794E}" presName="ThreeConn_2-3" presStyleLbl="fgAccFollowNode1" presStyleIdx="1" presStyleCnt="2" custScaleX="49440" custScaleY="72378" custLinFactNeighborX="-87178" custLinFactNeighborY="608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47BF320-8E11-43C7-910A-DDDBA4AB0254}" type="pres">
      <dgm:prSet presAssocID="{A044EFF1-BBA8-4421-9644-7CD20FEE794E}" presName="ThreeNodes_1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6005C4D-6EA3-4DEB-A143-4BD5DBBF30F9}" type="pres">
      <dgm:prSet presAssocID="{A044EFF1-BBA8-4421-9644-7CD20FEE794E}" presName="ThreeNodes_2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01F72D4-BC12-43B7-B85C-9842DF32F6E2}" type="pres">
      <dgm:prSet presAssocID="{A044EFF1-BBA8-4421-9644-7CD20FEE794E}" presName="ThreeNodes_3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FF11771-9E63-41C2-A3A0-E7AA7C4C4D9D}" type="presOf" srcId="{E3010F43-C58B-4797-B357-4C2180ED0B55}" destId="{1133975C-CF84-480F-AFE5-D4A1002A049F}" srcOrd="0" destOrd="0" presId="urn:microsoft.com/office/officeart/2005/8/layout/vProcess5"/>
    <dgm:cxn modelId="{95A9FBEE-711A-496E-8E8A-078F7501C764}" srcId="{A044EFF1-BBA8-4421-9644-7CD20FEE794E}" destId="{944F82DE-48D1-4D45-968C-AF6AD23996F7}" srcOrd="0" destOrd="0" parTransId="{67F1B293-602E-4536-B922-BB069DA7321E}" sibTransId="{F0DA9C66-85AE-487C-ADDF-B2F5E89A1453}"/>
    <dgm:cxn modelId="{DBB482C7-70CC-4C37-890D-4E411CDB3829}" srcId="{A044EFF1-BBA8-4421-9644-7CD20FEE794E}" destId="{5BD7FB8E-A04C-42F7-BE42-EFB50B04785B}" srcOrd="2" destOrd="0" parTransId="{47D61B83-FD16-4132-8060-733D1B769B56}" sibTransId="{20070596-0687-4113-9AB2-BD232C7411D0}"/>
    <dgm:cxn modelId="{A7728D05-99F6-40BB-8D95-E3EA60F85D8B}" srcId="{A044EFF1-BBA8-4421-9644-7CD20FEE794E}" destId="{E3010F43-C58B-4797-B357-4C2180ED0B55}" srcOrd="1" destOrd="0" parTransId="{6AEE977C-3FF5-4821-A2F0-7333B85B1683}" sibTransId="{D68CEBB0-3545-418D-906F-5FA6B7A087BF}"/>
    <dgm:cxn modelId="{C4D2BA59-4F49-4CD3-8CAF-139A382DAE64}" type="presOf" srcId="{944F82DE-48D1-4D45-968C-AF6AD23996F7}" destId="{C08B0E30-4060-4C8B-BC3F-37DC34A5551C}" srcOrd="0" destOrd="0" presId="urn:microsoft.com/office/officeart/2005/8/layout/vProcess5"/>
    <dgm:cxn modelId="{1D4335ED-E87D-4880-855A-C02B20182264}" type="presOf" srcId="{E3010F43-C58B-4797-B357-4C2180ED0B55}" destId="{F6005C4D-6EA3-4DEB-A143-4BD5DBBF30F9}" srcOrd="1" destOrd="0" presId="urn:microsoft.com/office/officeart/2005/8/layout/vProcess5"/>
    <dgm:cxn modelId="{A5811877-77A2-4602-AC62-D942BD6D16C4}" type="presOf" srcId="{A044EFF1-BBA8-4421-9644-7CD20FEE794E}" destId="{33FF5430-D1DA-4B75-A0C7-987E334ADB04}" srcOrd="0" destOrd="0" presId="urn:microsoft.com/office/officeart/2005/8/layout/vProcess5"/>
    <dgm:cxn modelId="{2ADE070D-4915-4913-B8B8-91D75AEA2939}" type="presOf" srcId="{5BD7FB8E-A04C-42F7-BE42-EFB50B04785B}" destId="{0A9B5802-5A58-4312-856D-B33A2F55CE09}" srcOrd="0" destOrd="0" presId="urn:microsoft.com/office/officeart/2005/8/layout/vProcess5"/>
    <dgm:cxn modelId="{D1C5E26F-D745-44ED-8A17-40898837AEAE}" type="presOf" srcId="{5BD7FB8E-A04C-42F7-BE42-EFB50B04785B}" destId="{701F72D4-BC12-43B7-B85C-9842DF32F6E2}" srcOrd="1" destOrd="0" presId="urn:microsoft.com/office/officeart/2005/8/layout/vProcess5"/>
    <dgm:cxn modelId="{EAD146E9-5F65-40D1-9D62-E2CA12C272FA}" type="presOf" srcId="{D68CEBB0-3545-418D-906F-5FA6B7A087BF}" destId="{F5B065D9-DF9C-40FE-8FF5-91D5DA92702B}" srcOrd="0" destOrd="0" presId="urn:microsoft.com/office/officeart/2005/8/layout/vProcess5"/>
    <dgm:cxn modelId="{7863FA6B-64EF-4192-A7D0-0C7D36E010A9}" type="presOf" srcId="{F0DA9C66-85AE-487C-ADDF-B2F5E89A1453}" destId="{D19856FE-340A-43F7-B8DB-BE37F85B9659}" srcOrd="0" destOrd="0" presId="urn:microsoft.com/office/officeart/2005/8/layout/vProcess5"/>
    <dgm:cxn modelId="{E69C00FA-5B88-4F6E-A006-B637DA6305ED}" type="presOf" srcId="{944F82DE-48D1-4D45-968C-AF6AD23996F7}" destId="{B47BF320-8E11-43C7-910A-DDDBA4AB0254}" srcOrd="1" destOrd="0" presId="urn:microsoft.com/office/officeart/2005/8/layout/vProcess5"/>
    <dgm:cxn modelId="{C32FC75E-A551-42F2-B1FB-37F82C98B557}" type="presParOf" srcId="{33FF5430-D1DA-4B75-A0C7-987E334ADB04}" destId="{AA8338A1-D411-48E0-B2E2-680C0B3E952E}" srcOrd="0" destOrd="0" presId="urn:microsoft.com/office/officeart/2005/8/layout/vProcess5"/>
    <dgm:cxn modelId="{628ABD25-48E0-43C3-86B5-966669DC4FB0}" type="presParOf" srcId="{33FF5430-D1DA-4B75-A0C7-987E334ADB04}" destId="{C08B0E30-4060-4C8B-BC3F-37DC34A5551C}" srcOrd="1" destOrd="0" presId="urn:microsoft.com/office/officeart/2005/8/layout/vProcess5"/>
    <dgm:cxn modelId="{C3519D7B-934F-4D5D-B027-D3E929376D1B}" type="presParOf" srcId="{33FF5430-D1DA-4B75-A0C7-987E334ADB04}" destId="{1133975C-CF84-480F-AFE5-D4A1002A049F}" srcOrd="2" destOrd="0" presId="urn:microsoft.com/office/officeart/2005/8/layout/vProcess5"/>
    <dgm:cxn modelId="{9D43F528-A4AE-4C07-BADA-1C030ED6DF54}" type="presParOf" srcId="{33FF5430-D1DA-4B75-A0C7-987E334ADB04}" destId="{0A9B5802-5A58-4312-856D-B33A2F55CE09}" srcOrd="3" destOrd="0" presId="urn:microsoft.com/office/officeart/2005/8/layout/vProcess5"/>
    <dgm:cxn modelId="{749B4F9E-3149-42C1-B13C-0F7945F3661B}" type="presParOf" srcId="{33FF5430-D1DA-4B75-A0C7-987E334ADB04}" destId="{D19856FE-340A-43F7-B8DB-BE37F85B9659}" srcOrd="4" destOrd="0" presId="urn:microsoft.com/office/officeart/2005/8/layout/vProcess5"/>
    <dgm:cxn modelId="{452B8666-EB0B-4CF9-8B24-90A23CECA93A}" type="presParOf" srcId="{33FF5430-D1DA-4B75-A0C7-987E334ADB04}" destId="{F5B065D9-DF9C-40FE-8FF5-91D5DA92702B}" srcOrd="5" destOrd="0" presId="urn:microsoft.com/office/officeart/2005/8/layout/vProcess5"/>
    <dgm:cxn modelId="{6FFF7F09-A241-4E4A-8EFA-E4924CF09372}" type="presParOf" srcId="{33FF5430-D1DA-4B75-A0C7-987E334ADB04}" destId="{B47BF320-8E11-43C7-910A-DDDBA4AB0254}" srcOrd="6" destOrd="0" presId="urn:microsoft.com/office/officeart/2005/8/layout/vProcess5"/>
    <dgm:cxn modelId="{07580E96-16B4-458E-A5A5-479810403685}" type="presParOf" srcId="{33FF5430-D1DA-4B75-A0C7-987E334ADB04}" destId="{F6005C4D-6EA3-4DEB-A143-4BD5DBBF30F9}" srcOrd="7" destOrd="0" presId="urn:microsoft.com/office/officeart/2005/8/layout/vProcess5"/>
    <dgm:cxn modelId="{DB78C8CE-122B-444F-838E-0FDB5531A5DF}" type="presParOf" srcId="{33FF5430-D1DA-4B75-A0C7-987E334ADB04}" destId="{701F72D4-BC12-43B7-B85C-9842DF32F6E2}" srcOrd="8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C08B0E30-4060-4C8B-BC3F-37DC34A5551C}">
      <dsp:nvSpPr>
        <dsp:cNvPr id="0" name=""/>
        <dsp:cNvSpPr/>
      </dsp:nvSpPr>
      <dsp:spPr>
        <a:xfrm>
          <a:off x="313042" y="0"/>
          <a:ext cx="8592424" cy="192024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b="1" u="none" kern="1200" dirty="0" smtClean="0">
              <a:solidFill>
                <a:srgbClr val="FFFF00"/>
              </a:solidFill>
            </a:rPr>
            <a:t>4 класс: </a:t>
          </a:r>
          <a:r>
            <a:rPr lang="en-US" sz="1900" b="1" kern="1200" dirty="0" smtClean="0">
              <a:solidFill>
                <a:srgbClr val="FFFF00"/>
              </a:solidFill>
            </a:rPr>
            <a:t>“</a:t>
          </a:r>
          <a:r>
            <a:rPr lang="ru-RU" sz="1900" b="1" kern="1200" dirty="0" smtClean="0">
              <a:solidFill>
                <a:srgbClr val="FFFF00"/>
              </a:solidFill>
            </a:rPr>
            <a:t>Итоговые контрольные работы</a:t>
          </a:r>
          <a:r>
            <a:rPr lang="en-US" sz="1900" b="1" kern="1200" dirty="0" smtClean="0">
              <a:solidFill>
                <a:srgbClr val="FFFF00"/>
              </a:solidFill>
            </a:rPr>
            <a:t>”</a:t>
          </a:r>
          <a:r>
            <a:rPr lang="ru-RU" sz="1900" b="1" kern="1200" dirty="0" smtClean="0">
              <a:solidFill>
                <a:srgbClr val="FFFF00"/>
              </a:solidFill>
            </a:rPr>
            <a:t> </a:t>
          </a:r>
          <a:r>
            <a:rPr lang="ru-RU" sz="1900" i="1" kern="1200" dirty="0" smtClean="0">
              <a:solidFill>
                <a:schemeClr val="tx2">
                  <a:lumMod val="50000"/>
                </a:schemeClr>
              </a:solidFill>
            </a:rPr>
            <a:t>(для всех учебников) </a:t>
          </a:r>
          <a:r>
            <a:rPr lang="ru-RU" sz="1900" kern="1200" dirty="0" smtClean="0">
              <a:solidFill>
                <a:schemeClr val="tx2">
                  <a:lumMod val="50000"/>
                </a:schemeClr>
              </a:solidFill>
            </a:rPr>
            <a:t>(К.И.Кауфман, М.Ю.Кауфман); </a:t>
          </a:r>
          <a:r>
            <a:rPr lang="en-US" sz="1900" b="1" kern="1200" dirty="0" smtClean="0">
              <a:solidFill>
                <a:srgbClr val="FFFF00"/>
              </a:solidFill>
            </a:rPr>
            <a:t>“</a:t>
          </a:r>
          <a:r>
            <a:rPr lang="ru-RU" sz="1900" b="1" kern="1200" dirty="0" smtClean="0">
              <a:solidFill>
                <a:srgbClr val="FFFF00"/>
              </a:solidFill>
            </a:rPr>
            <a:t>Метапредметный портфель ученика 4 класса</a:t>
          </a:r>
          <a:r>
            <a:rPr lang="en-US" sz="1900" b="1" kern="1200" dirty="0" smtClean="0">
              <a:solidFill>
                <a:srgbClr val="FFFF00"/>
              </a:solidFill>
            </a:rPr>
            <a:t>”</a:t>
          </a:r>
          <a:r>
            <a:rPr lang="ru-RU" sz="1900" i="1" kern="1200" dirty="0" smtClean="0">
              <a:solidFill>
                <a:schemeClr val="tx2">
                  <a:lumMod val="50000"/>
                </a:schemeClr>
              </a:solidFill>
            </a:rPr>
            <a:t>(для всех учебников)</a:t>
          </a:r>
          <a:r>
            <a:rPr lang="ru-RU" sz="1900" b="1" kern="1200" dirty="0" smtClean="0">
              <a:solidFill>
                <a:schemeClr val="tx2">
                  <a:lumMod val="50000"/>
                </a:schemeClr>
              </a:solidFill>
            </a:rPr>
            <a:t> </a:t>
          </a:r>
          <a:r>
            <a:rPr lang="en-US" sz="1900" kern="1200" dirty="0" smtClean="0">
              <a:solidFill>
                <a:schemeClr val="tx2">
                  <a:lumMod val="50000"/>
                </a:schemeClr>
              </a:solidFill>
            </a:rPr>
            <a:t>(</a:t>
          </a:r>
          <a:r>
            <a:rPr lang="ru-RU" sz="1900" kern="1200" dirty="0" smtClean="0">
              <a:solidFill>
                <a:schemeClr val="tx2">
                  <a:lumMod val="50000"/>
                </a:schemeClr>
              </a:solidFill>
            </a:rPr>
            <a:t>А.Е.Казеичева</a:t>
          </a:r>
          <a:r>
            <a:rPr lang="en-US" sz="1900" kern="1200" dirty="0" smtClean="0">
              <a:solidFill>
                <a:schemeClr val="tx2">
                  <a:lumMod val="50000"/>
                </a:schemeClr>
              </a:solidFill>
            </a:rPr>
            <a:t>)</a:t>
          </a:r>
          <a:r>
            <a:rPr lang="ru-RU" sz="1900" kern="1200" dirty="0" smtClean="0">
              <a:solidFill>
                <a:schemeClr val="tx2">
                  <a:lumMod val="50000"/>
                </a:schemeClr>
              </a:solidFill>
            </a:rPr>
            <a:t>. </a:t>
          </a:r>
          <a:endParaRPr lang="ru-RU" sz="1900" kern="1200" dirty="0"/>
        </a:p>
      </dsp:txBody>
      <dsp:txXfrm>
        <a:off x="313042" y="0"/>
        <a:ext cx="6698838" cy="1920240"/>
      </dsp:txXfrm>
    </dsp:sp>
    <dsp:sp modelId="{1133975C-CF84-480F-AFE5-D4A1002A049F}">
      <dsp:nvSpPr>
        <dsp:cNvPr id="0" name=""/>
        <dsp:cNvSpPr/>
      </dsp:nvSpPr>
      <dsp:spPr>
        <a:xfrm>
          <a:off x="925303" y="2177584"/>
          <a:ext cx="8133419" cy="192024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900" b="1" u="none" kern="1200" dirty="0" smtClean="0">
              <a:solidFill>
                <a:srgbClr val="FFFF00"/>
              </a:solidFill>
            </a:rPr>
            <a:t>9 класс:</a:t>
          </a:r>
          <a:r>
            <a:rPr lang="ru-RU" sz="1900" b="1" u="none" kern="1200" dirty="0" smtClean="0">
              <a:solidFill>
                <a:srgbClr val="FF0000"/>
              </a:solidFill>
            </a:rPr>
            <a:t> </a:t>
          </a:r>
          <a:r>
            <a:rPr lang="en-US" sz="1900" b="1" kern="1200" dirty="0" smtClean="0">
              <a:solidFill>
                <a:srgbClr val="FFFF00"/>
              </a:solidFill>
            </a:rPr>
            <a:t>“</a:t>
          </a:r>
          <a:r>
            <a:rPr lang="ru-RU" sz="1900" b="1" kern="1200" dirty="0" smtClean="0">
              <a:solidFill>
                <a:srgbClr val="FFFF00"/>
              </a:solidFill>
            </a:rPr>
            <a:t>Практикум по английскому языку. ОГЭ</a:t>
          </a:r>
          <a:r>
            <a:rPr lang="en-US" sz="1900" b="1" kern="1200" dirty="0" smtClean="0">
              <a:solidFill>
                <a:srgbClr val="FFFF00"/>
              </a:solidFill>
            </a:rPr>
            <a:t>”</a:t>
          </a:r>
          <a:r>
            <a:rPr lang="ru-RU" sz="1900" b="1" kern="1200" dirty="0" smtClean="0">
              <a:solidFill>
                <a:srgbClr val="FFFF00"/>
              </a:solidFill>
            </a:rPr>
            <a:t> </a:t>
          </a:r>
          <a:r>
            <a:rPr lang="ru-RU" sz="1900" kern="1200" dirty="0" smtClean="0">
              <a:solidFill>
                <a:schemeClr val="tx2">
                  <a:lumMod val="50000"/>
                </a:schemeClr>
              </a:solidFill>
            </a:rPr>
            <a:t>(Н.Н.Трубанева. Е.Е.Бабушис);</a:t>
          </a:r>
        </a:p>
        <a:p>
          <a:pPr lvl="0" algn="ctr" defTabSz="84455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en-US" sz="1900" b="1" kern="1200" dirty="0" smtClean="0">
              <a:solidFill>
                <a:srgbClr val="FFFF00"/>
              </a:solidFill>
            </a:rPr>
            <a:t>“</a:t>
          </a:r>
          <a:r>
            <a:rPr lang="ru-RU" sz="1900" b="1" kern="1200" dirty="0" smtClean="0">
              <a:solidFill>
                <a:srgbClr val="FFFF00"/>
              </a:solidFill>
            </a:rPr>
            <a:t>Олимпиады по английскому языку для 9 – 11 классов</a:t>
          </a:r>
          <a:r>
            <a:rPr lang="en-US" sz="1900" b="1" kern="1200" dirty="0" smtClean="0">
              <a:solidFill>
                <a:srgbClr val="FFFF00"/>
              </a:solidFill>
            </a:rPr>
            <a:t>”</a:t>
          </a:r>
          <a:r>
            <a:rPr lang="ru-RU" sz="1900" b="1" kern="1200" dirty="0" smtClean="0">
              <a:solidFill>
                <a:srgbClr val="FFFF00"/>
              </a:solidFill>
            </a:rPr>
            <a:t> </a:t>
          </a:r>
          <a:r>
            <a:rPr lang="ru-RU" sz="1900" kern="1200" dirty="0" smtClean="0">
              <a:solidFill>
                <a:schemeClr val="tx2">
                  <a:lumMod val="50000"/>
                </a:schemeClr>
              </a:solidFill>
            </a:rPr>
            <a:t>(К.С.Махмурян, О.П.Мельчина); </a:t>
          </a:r>
          <a:r>
            <a:rPr lang="en-US" sz="1900" b="1" kern="1200" dirty="0" smtClean="0">
              <a:solidFill>
                <a:srgbClr val="FFFF00"/>
              </a:solidFill>
            </a:rPr>
            <a:t>“</a:t>
          </a:r>
          <a:r>
            <a:rPr lang="ru-RU" sz="1900" b="1" kern="1200" dirty="0" smtClean="0">
              <a:solidFill>
                <a:srgbClr val="FFFF00"/>
              </a:solidFill>
            </a:rPr>
            <a:t>ОГЭ. Чтение. Тренировочные тесты</a:t>
          </a:r>
          <a:r>
            <a:rPr lang="en-US" sz="1900" b="1" kern="1200" dirty="0" smtClean="0">
              <a:solidFill>
                <a:srgbClr val="FFFF00"/>
              </a:solidFill>
            </a:rPr>
            <a:t>”</a:t>
          </a:r>
          <a:r>
            <a:rPr lang="ru-RU" sz="1900" kern="1200" dirty="0" smtClean="0">
              <a:solidFill>
                <a:schemeClr val="tx2">
                  <a:lumMod val="50000"/>
                </a:schemeClr>
              </a:solidFill>
            </a:rPr>
            <a:t> (А.В.Кащеева); </a:t>
          </a:r>
          <a:r>
            <a:rPr lang="en-US" sz="1900" b="1" kern="1200" dirty="0" smtClean="0">
              <a:solidFill>
                <a:srgbClr val="FFFF00"/>
              </a:solidFill>
            </a:rPr>
            <a:t>“</a:t>
          </a:r>
          <a:r>
            <a:rPr lang="ru-RU" sz="1900" b="1" kern="1200" dirty="0" smtClean="0">
              <a:solidFill>
                <a:srgbClr val="FFFF00"/>
              </a:solidFill>
            </a:rPr>
            <a:t>ОГЭ. Устная часть. Тренировочные тесты</a:t>
          </a:r>
          <a:r>
            <a:rPr lang="en-US" sz="1900" b="1" kern="1200" dirty="0" smtClean="0">
              <a:solidFill>
                <a:srgbClr val="FFFF00"/>
              </a:solidFill>
            </a:rPr>
            <a:t>”</a:t>
          </a:r>
          <a:r>
            <a:rPr lang="ru-RU" sz="1900" b="1" kern="1200" dirty="0" smtClean="0">
              <a:solidFill>
                <a:schemeClr val="tx2">
                  <a:lumMod val="50000"/>
                </a:schemeClr>
              </a:solidFill>
            </a:rPr>
            <a:t> </a:t>
          </a:r>
          <a:r>
            <a:rPr lang="ru-RU" sz="1900" kern="1200" dirty="0" smtClean="0">
              <a:solidFill>
                <a:schemeClr val="tx2">
                  <a:lumMod val="50000"/>
                </a:schemeClr>
              </a:solidFill>
            </a:rPr>
            <a:t>(Р.П.Мильруд)</a:t>
          </a:r>
          <a:r>
            <a:rPr lang="en-US" sz="1900" kern="1200" dirty="0" smtClean="0">
              <a:solidFill>
                <a:schemeClr val="tx2">
                  <a:lumMod val="50000"/>
                </a:schemeClr>
              </a:solidFill>
            </a:rPr>
            <a:t>.</a:t>
          </a:r>
          <a:endParaRPr lang="ru-RU" sz="1900" kern="1200" dirty="0"/>
        </a:p>
      </dsp:txBody>
      <dsp:txXfrm>
        <a:off x="925303" y="2177584"/>
        <a:ext cx="6274088" cy="1920240"/>
      </dsp:txXfrm>
    </dsp:sp>
    <dsp:sp modelId="{0A9B5802-5A58-4312-856D-B33A2F55CE09}">
      <dsp:nvSpPr>
        <dsp:cNvPr id="0" name=""/>
        <dsp:cNvSpPr/>
      </dsp:nvSpPr>
      <dsp:spPr>
        <a:xfrm>
          <a:off x="1589316" y="4413850"/>
          <a:ext cx="8086469" cy="192024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b="1" u="none" kern="1200" dirty="0" smtClean="0">
              <a:solidFill>
                <a:srgbClr val="FFFF00"/>
              </a:solidFill>
            </a:rPr>
            <a:t>11 класс: </a:t>
          </a:r>
          <a:r>
            <a:rPr lang="en-US" sz="1900" b="1" kern="1200" dirty="0" smtClean="0">
              <a:solidFill>
                <a:srgbClr val="FFFF00"/>
              </a:solidFill>
            </a:rPr>
            <a:t>“</a:t>
          </a:r>
          <a:r>
            <a:rPr lang="ru-RU" sz="1900" b="1" kern="1200" dirty="0" smtClean="0">
              <a:solidFill>
                <a:srgbClr val="FFFF00"/>
              </a:solidFill>
            </a:rPr>
            <a:t>Типичные ошибки в ЕГЭ и как их избежать</a:t>
          </a:r>
          <a:r>
            <a:rPr lang="en-US" sz="1900" b="1" kern="1200" dirty="0" smtClean="0">
              <a:solidFill>
                <a:srgbClr val="FFFF00"/>
              </a:solidFill>
            </a:rPr>
            <a:t>”</a:t>
          </a:r>
          <a:r>
            <a:rPr lang="ru-RU" sz="1900" b="1" kern="1200" dirty="0" smtClean="0">
              <a:solidFill>
                <a:srgbClr val="FFFF00"/>
              </a:solidFill>
            </a:rPr>
            <a:t> </a:t>
          </a:r>
          <a:r>
            <a:rPr lang="ru-RU" sz="1900" kern="1200" dirty="0" smtClean="0">
              <a:solidFill>
                <a:schemeClr val="tx2">
                  <a:lumMod val="50000"/>
                </a:schemeClr>
              </a:solidFill>
            </a:rPr>
            <a:t>(Е.В.Костюк, Е.В.Боголюбова); </a:t>
          </a:r>
          <a:r>
            <a:rPr lang="en-US" sz="1900" b="1" kern="1200" dirty="0" smtClean="0">
              <a:solidFill>
                <a:srgbClr val="FFFF00"/>
              </a:solidFill>
            </a:rPr>
            <a:t>“</a:t>
          </a:r>
          <a:r>
            <a:rPr lang="ru-RU" sz="1900" b="1" kern="1200" dirty="0" smtClean="0">
              <a:solidFill>
                <a:srgbClr val="FFFF00"/>
              </a:solidFill>
            </a:rPr>
            <a:t>ЕГЭ. Английский язык. Устная часть. Тренировочные тесты</a:t>
          </a:r>
          <a:r>
            <a:rPr lang="en-US" sz="1900" b="1" kern="1200" dirty="0" smtClean="0">
              <a:solidFill>
                <a:srgbClr val="FFFF00"/>
              </a:solidFill>
            </a:rPr>
            <a:t>”</a:t>
          </a:r>
          <a:r>
            <a:rPr lang="ru-RU" sz="1900" b="1" kern="1200" dirty="0" smtClean="0">
              <a:solidFill>
                <a:srgbClr val="FFFF00"/>
              </a:solidFill>
            </a:rPr>
            <a:t> </a:t>
          </a:r>
          <a:r>
            <a:rPr lang="ru-RU" sz="1900" kern="1200" dirty="0" smtClean="0">
              <a:solidFill>
                <a:schemeClr val="tx2">
                  <a:lumMod val="50000"/>
                </a:schemeClr>
              </a:solidFill>
            </a:rPr>
            <a:t>(Р.П.Мильруд); </a:t>
          </a:r>
          <a:r>
            <a:rPr lang="en-US" sz="1900" b="1" kern="1200" dirty="0" smtClean="0">
              <a:solidFill>
                <a:srgbClr val="FFFF00"/>
              </a:solidFill>
            </a:rPr>
            <a:t>“</a:t>
          </a:r>
          <a:r>
            <a:rPr lang="ru-RU" sz="1900" b="1" kern="1200" dirty="0" smtClean="0">
              <a:solidFill>
                <a:srgbClr val="FFFF00"/>
              </a:solidFill>
            </a:rPr>
            <a:t>Олимпиады по английскому языку для 9 – 11 классов</a:t>
          </a:r>
          <a:r>
            <a:rPr lang="en-US" sz="1900" b="1" kern="1200" dirty="0" smtClean="0">
              <a:solidFill>
                <a:srgbClr val="FFFF00"/>
              </a:solidFill>
            </a:rPr>
            <a:t>”</a:t>
          </a:r>
          <a:r>
            <a:rPr lang="ru-RU" sz="1900" b="1" kern="1200" dirty="0" smtClean="0">
              <a:solidFill>
                <a:srgbClr val="FFFF00"/>
              </a:solidFill>
            </a:rPr>
            <a:t> </a:t>
          </a:r>
          <a:r>
            <a:rPr lang="ru-RU" sz="1900" kern="1200" dirty="0" smtClean="0">
              <a:solidFill>
                <a:schemeClr val="tx2">
                  <a:lumMod val="50000"/>
                </a:schemeClr>
              </a:solidFill>
            </a:rPr>
            <a:t>(К.С.Махмурян, О.П.Мельчина).</a:t>
          </a:r>
          <a:endParaRPr lang="ru-RU" sz="1900" kern="1200" dirty="0"/>
        </a:p>
      </dsp:txBody>
      <dsp:txXfrm>
        <a:off x="1589316" y="4413850"/>
        <a:ext cx="6237871" cy="1920240"/>
      </dsp:txXfrm>
    </dsp:sp>
    <dsp:sp modelId="{D19856FE-340A-43F7-B8DB-BE37F85B9659}">
      <dsp:nvSpPr>
        <dsp:cNvPr id="0" name=""/>
        <dsp:cNvSpPr/>
      </dsp:nvSpPr>
      <dsp:spPr>
        <a:xfrm>
          <a:off x="7171455" y="1786631"/>
          <a:ext cx="644360" cy="870414"/>
        </a:xfrm>
        <a:prstGeom prst="downArrow">
          <a:avLst>
            <a:gd name="adj1" fmla="val 55000"/>
            <a:gd name="adj2" fmla="val 45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600" kern="1200"/>
        </a:p>
      </dsp:txBody>
      <dsp:txXfrm>
        <a:off x="7171455" y="1786631"/>
        <a:ext cx="644360" cy="870414"/>
      </dsp:txXfrm>
    </dsp:sp>
    <dsp:sp modelId="{F5B065D9-DF9C-40FE-8FF5-91D5DA92702B}">
      <dsp:nvSpPr>
        <dsp:cNvPr id="0" name=""/>
        <dsp:cNvSpPr/>
      </dsp:nvSpPr>
      <dsp:spPr>
        <a:xfrm>
          <a:off x="7655843" y="3932005"/>
          <a:ext cx="617088" cy="903390"/>
        </a:xfrm>
        <a:prstGeom prst="downArrow">
          <a:avLst>
            <a:gd name="adj1" fmla="val 55000"/>
            <a:gd name="adj2" fmla="val 45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600" kern="1200"/>
        </a:p>
      </dsp:txBody>
      <dsp:txXfrm>
        <a:off x="7655843" y="3932005"/>
        <a:ext cx="617088" cy="903390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C08B0E30-4060-4C8B-BC3F-37DC34A5551C}">
      <dsp:nvSpPr>
        <dsp:cNvPr id="0" name=""/>
        <dsp:cNvSpPr/>
      </dsp:nvSpPr>
      <dsp:spPr>
        <a:xfrm>
          <a:off x="313042" y="0"/>
          <a:ext cx="8592424" cy="192024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b="1" u="none" kern="1200" dirty="0" smtClean="0">
              <a:solidFill>
                <a:srgbClr val="FFFF00"/>
              </a:solidFill>
            </a:rPr>
            <a:t>4 класс: </a:t>
          </a:r>
          <a:r>
            <a:rPr lang="en-US" sz="1900" b="1" kern="1200" dirty="0" smtClean="0">
              <a:solidFill>
                <a:srgbClr val="FFFF00"/>
              </a:solidFill>
            </a:rPr>
            <a:t>“</a:t>
          </a:r>
          <a:r>
            <a:rPr lang="ru-RU" sz="1900" b="1" kern="1200" dirty="0" smtClean="0">
              <a:solidFill>
                <a:srgbClr val="FFFF00"/>
              </a:solidFill>
            </a:rPr>
            <a:t>Итоговые контрольные работы</a:t>
          </a:r>
          <a:r>
            <a:rPr lang="en-US" sz="1900" b="1" kern="1200" dirty="0" smtClean="0">
              <a:solidFill>
                <a:srgbClr val="FFFF00"/>
              </a:solidFill>
            </a:rPr>
            <a:t>”</a:t>
          </a:r>
          <a:r>
            <a:rPr lang="ru-RU" sz="1900" b="1" kern="1200" dirty="0" smtClean="0">
              <a:solidFill>
                <a:srgbClr val="FFFF00"/>
              </a:solidFill>
            </a:rPr>
            <a:t> </a:t>
          </a:r>
          <a:r>
            <a:rPr lang="ru-RU" sz="1900" i="1" kern="1200" dirty="0" smtClean="0">
              <a:solidFill>
                <a:schemeClr val="tx2">
                  <a:lumMod val="50000"/>
                </a:schemeClr>
              </a:solidFill>
            </a:rPr>
            <a:t>(для всех учебников) </a:t>
          </a:r>
          <a:r>
            <a:rPr lang="ru-RU" sz="1900" kern="1200" dirty="0" smtClean="0">
              <a:solidFill>
                <a:schemeClr val="tx2">
                  <a:lumMod val="50000"/>
                </a:schemeClr>
              </a:solidFill>
            </a:rPr>
            <a:t>(К.И.Кауфман, М.Ю.Кауфман); </a:t>
          </a:r>
          <a:r>
            <a:rPr lang="en-US" sz="1900" b="1" kern="1200" dirty="0" smtClean="0">
              <a:solidFill>
                <a:srgbClr val="FFFF00"/>
              </a:solidFill>
            </a:rPr>
            <a:t>“</a:t>
          </a:r>
          <a:r>
            <a:rPr lang="ru-RU" sz="1900" b="1" kern="1200" dirty="0" smtClean="0">
              <a:solidFill>
                <a:srgbClr val="FFFF00"/>
              </a:solidFill>
            </a:rPr>
            <a:t>Метапредметный портфель ученика 4 класса</a:t>
          </a:r>
          <a:r>
            <a:rPr lang="en-US" sz="1900" b="1" kern="1200" dirty="0" smtClean="0">
              <a:solidFill>
                <a:srgbClr val="FFFF00"/>
              </a:solidFill>
            </a:rPr>
            <a:t>”</a:t>
          </a:r>
          <a:r>
            <a:rPr lang="ru-RU" sz="1900" i="1" kern="1200" dirty="0" smtClean="0">
              <a:solidFill>
                <a:schemeClr val="tx2">
                  <a:lumMod val="50000"/>
                </a:schemeClr>
              </a:solidFill>
            </a:rPr>
            <a:t>(для всех учебников)</a:t>
          </a:r>
          <a:r>
            <a:rPr lang="ru-RU" sz="1900" b="1" kern="1200" dirty="0" smtClean="0">
              <a:solidFill>
                <a:schemeClr val="tx2">
                  <a:lumMod val="50000"/>
                </a:schemeClr>
              </a:solidFill>
            </a:rPr>
            <a:t> </a:t>
          </a:r>
          <a:r>
            <a:rPr lang="en-US" sz="1900" kern="1200" dirty="0" smtClean="0">
              <a:solidFill>
                <a:schemeClr val="tx2">
                  <a:lumMod val="50000"/>
                </a:schemeClr>
              </a:solidFill>
            </a:rPr>
            <a:t>(</a:t>
          </a:r>
          <a:r>
            <a:rPr lang="ru-RU" sz="1900" kern="1200" dirty="0" smtClean="0">
              <a:solidFill>
                <a:schemeClr val="tx2">
                  <a:lumMod val="50000"/>
                </a:schemeClr>
              </a:solidFill>
            </a:rPr>
            <a:t>А.Е.Казеичева</a:t>
          </a:r>
          <a:r>
            <a:rPr lang="en-US" sz="1900" kern="1200" dirty="0" smtClean="0">
              <a:solidFill>
                <a:schemeClr val="tx2">
                  <a:lumMod val="50000"/>
                </a:schemeClr>
              </a:solidFill>
            </a:rPr>
            <a:t>)</a:t>
          </a:r>
          <a:r>
            <a:rPr lang="ru-RU" sz="1900" kern="1200" dirty="0" smtClean="0">
              <a:solidFill>
                <a:schemeClr val="tx2">
                  <a:lumMod val="50000"/>
                </a:schemeClr>
              </a:solidFill>
            </a:rPr>
            <a:t>. </a:t>
          </a:r>
          <a:endParaRPr lang="ru-RU" sz="1900" kern="1200" dirty="0"/>
        </a:p>
      </dsp:txBody>
      <dsp:txXfrm>
        <a:off x="313042" y="0"/>
        <a:ext cx="6698838" cy="1920240"/>
      </dsp:txXfrm>
    </dsp:sp>
    <dsp:sp modelId="{1133975C-CF84-480F-AFE5-D4A1002A049F}">
      <dsp:nvSpPr>
        <dsp:cNvPr id="0" name=""/>
        <dsp:cNvSpPr/>
      </dsp:nvSpPr>
      <dsp:spPr>
        <a:xfrm>
          <a:off x="925303" y="2177584"/>
          <a:ext cx="8133419" cy="192024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900" b="1" u="none" kern="1200" dirty="0" smtClean="0">
              <a:solidFill>
                <a:srgbClr val="FFFF00"/>
              </a:solidFill>
            </a:rPr>
            <a:t>9 класс:</a:t>
          </a:r>
          <a:r>
            <a:rPr lang="ru-RU" sz="1900" b="1" u="none" kern="1200" dirty="0" smtClean="0">
              <a:solidFill>
                <a:srgbClr val="FF0000"/>
              </a:solidFill>
            </a:rPr>
            <a:t> </a:t>
          </a:r>
          <a:r>
            <a:rPr lang="en-US" sz="1900" b="1" kern="1200" dirty="0" smtClean="0">
              <a:solidFill>
                <a:srgbClr val="FFFF00"/>
              </a:solidFill>
            </a:rPr>
            <a:t>“</a:t>
          </a:r>
          <a:r>
            <a:rPr lang="ru-RU" sz="1900" b="1" kern="1200" dirty="0" smtClean="0">
              <a:solidFill>
                <a:srgbClr val="FFFF00"/>
              </a:solidFill>
            </a:rPr>
            <a:t>Практикум по английскому языку. ОГЭ</a:t>
          </a:r>
          <a:r>
            <a:rPr lang="en-US" sz="1900" b="1" kern="1200" dirty="0" smtClean="0">
              <a:solidFill>
                <a:srgbClr val="FFFF00"/>
              </a:solidFill>
            </a:rPr>
            <a:t>”</a:t>
          </a:r>
          <a:r>
            <a:rPr lang="ru-RU" sz="1900" b="1" kern="1200" dirty="0" smtClean="0">
              <a:solidFill>
                <a:srgbClr val="FFFF00"/>
              </a:solidFill>
            </a:rPr>
            <a:t> </a:t>
          </a:r>
          <a:r>
            <a:rPr lang="ru-RU" sz="1900" kern="1200" dirty="0" smtClean="0">
              <a:solidFill>
                <a:schemeClr val="tx2">
                  <a:lumMod val="50000"/>
                </a:schemeClr>
              </a:solidFill>
            </a:rPr>
            <a:t>(Н.Н.Трубанева. Е.Е.Бабушис);</a:t>
          </a:r>
        </a:p>
        <a:p>
          <a:pPr lvl="0" algn="ctr" defTabSz="84455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en-US" sz="1900" b="1" kern="1200" dirty="0" smtClean="0">
              <a:solidFill>
                <a:srgbClr val="FFFF00"/>
              </a:solidFill>
            </a:rPr>
            <a:t>“</a:t>
          </a:r>
          <a:r>
            <a:rPr lang="ru-RU" sz="1900" b="1" kern="1200" dirty="0" smtClean="0">
              <a:solidFill>
                <a:srgbClr val="FFFF00"/>
              </a:solidFill>
            </a:rPr>
            <a:t>Олимпиады по английскому языку для 9 – 11 классов</a:t>
          </a:r>
          <a:r>
            <a:rPr lang="en-US" sz="1900" b="1" kern="1200" dirty="0" smtClean="0">
              <a:solidFill>
                <a:srgbClr val="FFFF00"/>
              </a:solidFill>
            </a:rPr>
            <a:t>”</a:t>
          </a:r>
          <a:r>
            <a:rPr lang="ru-RU" sz="1900" b="1" kern="1200" dirty="0" smtClean="0">
              <a:solidFill>
                <a:srgbClr val="FFFF00"/>
              </a:solidFill>
            </a:rPr>
            <a:t> </a:t>
          </a:r>
          <a:r>
            <a:rPr lang="ru-RU" sz="1900" kern="1200" dirty="0" smtClean="0">
              <a:solidFill>
                <a:schemeClr val="tx2">
                  <a:lumMod val="50000"/>
                </a:schemeClr>
              </a:solidFill>
            </a:rPr>
            <a:t>(К.С.Махмурян, О.П.Мельчина); </a:t>
          </a:r>
          <a:r>
            <a:rPr lang="en-US" sz="1900" b="1" kern="1200" dirty="0" smtClean="0">
              <a:solidFill>
                <a:srgbClr val="FFFF00"/>
              </a:solidFill>
            </a:rPr>
            <a:t>“</a:t>
          </a:r>
          <a:r>
            <a:rPr lang="ru-RU" sz="1900" b="1" kern="1200" dirty="0" smtClean="0">
              <a:solidFill>
                <a:srgbClr val="FFFF00"/>
              </a:solidFill>
            </a:rPr>
            <a:t>ОГЭ. Чтение. Тренировочные тесты</a:t>
          </a:r>
          <a:r>
            <a:rPr lang="en-US" sz="1900" b="1" kern="1200" dirty="0" smtClean="0">
              <a:solidFill>
                <a:srgbClr val="FFFF00"/>
              </a:solidFill>
            </a:rPr>
            <a:t>”</a:t>
          </a:r>
          <a:r>
            <a:rPr lang="ru-RU" sz="1900" kern="1200" dirty="0" smtClean="0">
              <a:solidFill>
                <a:schemeClr val="tx2">
                  <a:lumMod val="50000"/>
                </a:schemeClr>
              </a:solidFill>
            </a:rPr>
            <a:t> (А.В.Кащеева); </a:t>
          </a:r>
          <a:r>
            <a:rPr lang="en-US" sz="1900" b="1" kern="1200" dirty="0" smtClean="0">
              <a:solidFill>
                <a:srgbClr val="FFFF00"/>
              </a:solidFill>
            </a:rPr>
            <a:t>“</a:t>
          </a:r>
          <a:r>
            <a:rPr lang="ru-RU" sz="1900" b="1" kern="1200" dirty="0" smtClean="0">
              <a:solidFill>
                <a:srgbClr val="FFFF00"/>
              </a:solidFill>
            </a:rPr>
            <a:t>ОГЭ. Устная часть. Тренировочные тесты</a:t>
          </a:r>
          <a:r>
            <a:rPr lang="en-US" sz="1900" b="1" kern="1200" dirty="0" smtClean="0">
              <a:solidFill>
                <a:srgbClr val="FFFF00"/>
              </a:solidFill>
            </a:rPr>
            <a:t>”</a:t>
          </a:r>
          <a:r>
            <a:rPr lang="ru-RU" sz="1900" b="1" kern="1200" dirty="0" smtClean="0">
              <a:solidFill>
                <a:schemeClr val="tx2">
                  <a:lumMod val="50000"/>
                </a:schemeClr>
              </a:solidFill>
            </a:rPr>
            <a:t> </a:t>
          </a:r>
          <a:r>
            <a:rPr lang="ru-RU" sz="1900" kern="1200" dirty="0" smtClean="0">
              <a:solidFill>
                <a:schemeClr val="tx2">
                  <a:lumMod val="50000"/>
                </a:schemeClr>
              </a:solidFill>
            </a:rPr>
            <a:t>(Р.П.Мильруд)</a:t>
          </a:r>
          <a:r>
            <a:rPr lang="en-US" sz="1900" kern="1200" dirty="0" smtClean="0">
              <a:solidFill>
                <a:schemeClr val="tx2">
                  <a:lumMod val="50000"/>
                </a:schemeClr>
              </a:solidFill>
            </a:rPr>
            <a:t>.</a:t>
          </a:r>
          <a:endParaRPr lang="ru-RU" sz="1900" kern="1200" dirty="0"/>
        </a:p>
      </dsp:txBody>
      <dsp:txXfrm>
        <a:off x="925303" y="2177584"/>
        <a:ext cx="6274088" cy="1920240"/>
      </dsp:txXfrm>
    </dsp:sp>
    <dsp:sp modelId="{0A9B5802-5A58-4312-856D-B33A2F55CE09}">
      <dsp:nvSpPr>
        <dsp:cNvPr id="0" name=""/>
        <dsp:cNvSpPr/>
      </dsp:nvSpPr>
      <dsp:spPr>
        <a:xfrm>
          <a:off x="1589316" y="4413850"/>
          <a:ext cx="8086469" cy="192024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b="1" u="none" kern="1200" dirty="0" smtClean="0">
              <a:solidFill>
                <a:srgbClr val="FFFF00"/>
              </a:solidFill>
            </a:rPr>
            <a:t>11 класс: </a:t>
          </a:r>
          <a:r>
            <a:rPr lang="en-US" sz="1900" b="1" kern="1200" dirty="0" smtClean="0">
              <a:solidFill>
                <a:srgbClr val="FFFF00"/>
              </a:solidFill>
            </a:rPr>
            <a:t>“</a:t>
          </a:r>
          <a:r>
            <a:rPr lang="ru-RU" sz="1900" b="1" kern="1200" dirty="0" smtClean="0">
              <a:solidFill>
                <a:srgbClr val="FFFF00"/>
              </a:solidFill>
            </a:rPr>
            <a:t>Типичные ошибки в ЕГЭ и как их избежать</a:t>
          </a:r>
          <a:r>
            <a:rPr lang="en-US" sz="1900" b="1" kern="1200" dirty="0" smtClean="0">
              <a:solidFill>
                <a:srgbClr val="FFFF00"/>
              </a:solidFill>
            </a:rPr>
            <a:t>”</a:t>
          </a:r>
          <a:r>
            <a:rPr lang="ru-RU" sz="1900" b="1" kern="1200" dirty="0" smtClean="0">
              <a:solidFill>
                <a:srgbClr val="FFFF00"/>
              </a:solidFill>
            </a:rPr>
            <a:t> </a:t>
          </a:r>
          <a:r>
            <a:rPr lang="ru-RU" sz="1900" kern="1200" dirty="0" smtClean="0">
              <a:solidFill>
                <a:schemeClr val="tx2">
                  <a:lumMod val="50000"/>
                </a:schemeClr>
              </a:solidFill>
            </a:rPr>
            <a:t>(Е.В.Костюк, Е.В.Боголюбова); </a:t>
          </a:r>
          <a:r>
            <a:rPr lang="en-US" sz="1900" b="1" kern="1200" dirty="0" smtClean="0">
              <a:solidFill>
                <a:srgbClr val="FFFF00"/>
              </a:solidFill>
            </a:rPr>
            <a:t>“</a:t>
          </a:r>
          <a:r>
            <a:rPr lang="ru-RU" sz="1900" b="1" kern="1200" dirty="0" smtClean="0">
              <a:solidFill>
                <a:srgbClr val="FFFF00"/>
              </a:solidFill>
            </a:rPr>
            <a:t>ЕГЭ. Английский язык. Устная часть. Тренировочные тесты</a:t>
          </a:r>
          <a:r>
            <a:rPr lang="en-US" sz="1900" b="1" kern="1200" dirty="0" smtClean="0">
              <a:solidFill>
                <a:srgbClr val="FFFF00"/>
              </a:solidFill>
            </a:rPr>
            <a:t>”</a:t>
          </a:r>
          <a:r>
            <a:rPr lang="ru-RU" sz="1900" b="1" kern="1200" dirty="0" smtClean="0">
              <a:solidFill>
                <a:srgbClr val="FFFF00"/>
              </a:solidFill>
            </a:rPr>
            <a:t> </a:t>
          </a:r>
          <a:r>
            <a:rPr lang="ru-RU" sz="1900" kern="1200" dirty="0" smtClean="0">
              <a:solidFill>
                <a:schemeClr val="tx2">
                  <a:lumMod val="50000"/>
                </a:schemeClr>
              </a:solidFill>
            </a:rPr>
            <a:t>(Р.П.Мильруд); </a:t>
          </a:r>
          <a:r>
            <a:rPr lang="en-US" sz="1900" b="1" kern="1200" dirty="0" smtClean="0">
              <a:solidFill>
                <a:srgbClr val="FFFF00"/>
              </a:solidFill>
            </a:rPr>
            <a:t>“</a:t>
          </a:r>
          <a:r>
            <a:rPr lang="ru-RU" sz="1900" b="1" kern="1200" dirty="0" smtClean="0">
              <a:solidFill>
                <a:srgbClr val="FFFF00"/>
              </a:solidFill>
            </a:rPr>
            <a:t>Олимпиады по английскому языку для 9 – 11 классов</a:t>
          </a:r>
          <a:r>
            <a:rPr lang="en-US" sz="1900" b="1" kern="1200" dirty="0" smtClean="0">
              <a:solidFill>
                <a:srgbClr val="FFFF00"/>
              </a:solidFill>
            </a:rPr>
            <a:t>”</a:t>
          </a:r>
          <a:r>
            <a:rPr lang="ru-RU" sz="1900" b="1" kern="1200" dirty="0" smtClean="0">
              <a:solidFill>
                <a:srgbClr val="FFFF00"/>
              </a:solidFill>
            </a:rPr>
            <a:t> </a:t>
          </a:r>
          <a:r>
            <a:rPr lang="ru-RU" sz="1900" kern="1200" dirty="0" smtClean="0">
              <a:solidFill>
                <a:schemeClr val="tx2">
                  <a:lumMod val="50000"/>
                </a:schemeClr>
              </a:solidFill>
            </a:rPr>
            <a:t>(К.С.Махмурян, О.П.Мельчина).</a:t>
          </a:r>
          <a:endParaRPr lang="ru-RU" sz="1900" kern="1200" dirty="0"/>
        </a:p>
      </dsp:txBody>
      <dsp:txXfrm>
        <a:off x="1589316" y="4413850"/>
        <a:ext cx="6237871" cy="1920240"/>
      </dsp:txXfrm>
    </dsp:sp>
    <dsp:sp modelId="{D19856FE-340A-43F7-B8DB-BE37F85B9659}">
      <dsp:nvSpPr>
        <dsp:cNvPr id="0" name=""/>
        <dsp:cNvSpPr/>
      </dsp:nvSpPr>
      <dsp:spPr>
        <a:xfrm>
          <a:off x="7171455" y="1786631"/>
          <a:ext cx="644360" cy="870414"/>
        </a:xfrm>
        <a:prstGeom prst="downArrow">
          <a:avLst>
            <a:gd name="adj1" fmla="val 55000"/>
            <a:gd name="adj2" fmla="val 45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600" kern="1200"/>
        </a:p>
      </dsp:txBody>
      <dsp:txXfrm>
        <a:off x="7171455" y="1786631"/>
        <a:ext cx="644360" cy="870414"/>
      </dsp:txXfrm>
    </dsp:sp>
    <dsp:sp modelId="{F5B065D9-DF9C-40FE-8FF5-91D5DA92702B}">
      <dsp:nvSpPr>
        <dsp:cNvPr id="0" name=""/>
        <dsp:cNvSpPr/>
      </dsp:nvSpPr>
      <dsp:spPr>
        <a:xfrm>
          <a:off x="7655843" y="3932005"/>
          <a:ext cx="617088" cy="903390"/>
        </a:xfrm>
        <a:prstGeom prst="downArrow">
          <a:avLst>
            <a:gd name="adj1" fmla="val 55000"/>
            <a:gd name="adj2" fmla="val 45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600" kern="1200"/>
        </a:p>
      </dsp:txBody>
      <dsp:txXfrm>
        <a:off x="7655843" y="3932005"/>
        <a:ext cx="617088" cy="90339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C4A567E-10B6-43C1-B424-077060A0F350}" type="datetimeFigureOut">
              <a:rPr lang="ru-RU" smtClean="0"/>
              <a:pPr/>
              <a:t>29.03.2016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F2636B3-F14B-4806-B10C-02916023F0F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82477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301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4301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57DFDD97-9021-4A03-A6AF-7FA0EEB881B4}" type="slidenum">
              <a:rPr lang="ru-RU" smtClean="0"/>
              <a:pPr/>
              <a:t>36</a:t>
            </a:fld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xmlns="" val="14611834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403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4403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3172408D-19D0-4E2B-8FB9-46B150077455}" type="slidenum">
              <a:rPr lang="ru-RU" smtClean="0"/>
              <a:pPr/>
              <a:t>88</a:t>
            </a:fld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xmlns="" val="26958439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710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4710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F2583AA2-D0DD-44BC-851F-6BAE3228B395}" type="slidenum">
              <a:rPr lang="ru-RU" smtClean="0"/>
              <a:pPr/>
              <a:t>98</a:t>
            </a:fld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xmlns="" val="28729273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4371F5-5A00-4751-9CE6-CB985B2B1025}" type="datetimeFigureOut">
              <a:rPr lang="ru-RU" smtClean="0"/>
              <a:pPr/>
              <a:t>29.03.2016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EF5B9-B979-4EB3-BD58-636CED004B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943905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4371F5-5A00-4751-9CE6-CB985B2B1025}" type="datetimeFigureOut">
              <a:rPr lang="ru-RU" smtClean="0"/>
              <a:pPr/>
              <a:t>29.03.2016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EF5B9-B979-4EB3-BD58-636CED004B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13963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4371F5-5A00-4751-9CE6-CB985B2B1025}" type="datetimeFigureOut">
              <a:rPr lang="ru-RU" smtClean="0"/>
              <a:pPr/>
              <a:t>29.03.2016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EF5B9-B979-4EB3-BD58-636CED004B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684641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4371F5-5A00-4751-9CE6-CB985B2B1025}" type="datetimeFigureOut">
              <a:rPr lang="ru-RU" smtClean="0"/>
              <a:pPr/>
              <a:t>29.03.2016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EF5B9-B979-4EB3-BD58-636CED004B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654807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4371F5-5A00-4751-9CE6-CB985B2B1025}" type="datetimeFigureOut">
              <a:rPr lang="ru-RU" smtClean="0"/>
              <a:pPr/>
              <a:t>29.03.2016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EF5B9-B979-4EB3-BD58-636CED004B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044868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4371F5-5A00-4751-9CE6-CB985B2B1025}" type="datetimeFigureOut">
              <a:rPr lang="ru-RU" smtClean="0"/>
              <a:pPr/>
              <a:t>29.03.2016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EF5B9-B979-4EB3-BD58-636CED004B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073655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4371F5-5A00-4751-9CE6-CB985B2B1025}" type="datetimeFigureOut">
              <a:rPr lang="ru-RU" smtClean="0"/>
              <a:pPr/>
              <a:t>29.03.2016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EF5B9-B979-4EB3-BD58-636CED004B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31633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4371F5-5A00-4751-9CE6-CB985B2B1025}" type="datetimeFigureOut">
              <a:rPr lang="ru-RU" smtClean="0"/>
              <a:pPr/>
              <a:t>29.03.2016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EF5B9-B979-4EB3-BD58-636CED004B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930831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4371F5-5A00-4751-9CE6-CB985B2B1025}" type="datetimeFigureOut">
              <a:rPr lang="ru-RU" smtClean="0"/>
              <a:pPr/>
              <a:t>29.03.2016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EF5B9-B979-4EB3-BD58-636CED004B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618122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4371F5-5A00-4751-9CE6-CB985B2B1025}" type="datetimeFigureOut">
              <a:rPr lang="ru-RU" smtClean="0"/>
              <a:pPr/>
              <a:t>29.03.2016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EF5B9-B979-4EB3-BD58-636CED004B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12750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4371F5-5A00-4751-9CE6-CB985B2B1025}" type="datetimeFigureOut">
              <a:rPr lang="ru-RU" smtClean="0"/>
              <a:pPr/>
              <a:t>29.03.2016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EF5B9-B979-4EB3-BD58-636CED004B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975232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4371F5-5A00-4751-9CE6-CB985B2B1025}" type="datetimeFigureOut">
              <a:rPr lang="ru-RU" smtClean="0"/>
              <a:pPr/>
              <a:t>29.03.2016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EF5B9-B979-4EB3-BD58-636CED004B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071810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7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7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7.xml"/></Relationships>
</file>

<file path=ppt/slides/_rels/slide10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13" Type="http://schemas.openxmlformats.org/officeDocument/2006/relationships/image" Target="../media/image8.jpeg"/><Relationship Id="rId3" Type="http://schemas.openxmlformats.org/officeDocument/2006/relationships/diagramLayout" Target="../diagrams/layout2.xml"/><Relationship Id="rId7" Type="http://schemas.openxmlformats.org/officeDocument/2006/relationships/image" Target="../media/image2.jpeg"/><Relationship Id="rId12" Type="http://schemas.openxmlformats.org/officeDocument/2006/relationships/image" Target="../media/image7.pn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.xml"/><Relationship Id="rId11" Type="http://schemas.openxmlformats.org/officeDocument/2006/relationships/image" Target="../media/image6.jpeg"/><Relationship Id="rId5" Type="http://schemas.openxmlformats.org/officeDocument/2006/relationships/diagramColors" Target="../diagrams/colors2.xml"/><Relationship Id="rId10" Type="http://schemas.openxmlformats.org/officeDocument/2006/relationships/image" Target="../media/image5.png"/><Relationship Id="rId4" Type="http://schemas.openxmlformats.org/officeDocument/2006/relationships/diagramQuickStyle" Target="../diagrams/quickStyle2.xml"/><Relationship Id="rId9" Type="http://schemas.openxmlformats.org/officeDocument/2006/relationships/image" Target="../media/image4.jpeg"/><Relationship Id="rId14" Type="http://schemas.openxmlformats.org/officeDocument/2006/relationships/image" Target="../media/image9.jpeg"/></Relationships>
</file>

<file path=ppt/slides/_rels/slide1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7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7.xml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9.png"/><Relationship Id="rId4" Type="http://schemas.openxmlformats.org/officeDocument/2006/relationships/image" Target="../media/image88.png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7.xml"/></Relationships>
</file>

<file path=ppt/slides/_rels/slide10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hyperlink" Target="http://audio.neteducom.com/books/14/" TargetMode="Externa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7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13" Type="http://schemas.openxmlformats.org/officeDocument/2006/relationships/image" Target="../media/image8.jpeg"/><Relationship Id="rId3" Type="http://schemas.openxmlformats.org/officeDocument/2006/relationships/diagramLayout" Target="../diagrams/layout1.xml"/><Relationship Id="rId7" Type="http://schemas.openxmlformats.org/officeDocument/2006/relationships/image" Target="../media/image2.jpeg"/><Relationship Id="rId12" Type="http://schemas.openxmlformats.org/officeDocument/2006/relationships/image" Target="../media/image7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11" Type="http://schemas.openxmlformats.org/officeDocument/2006/relationships/image" Target="../media/image6.jpeg"/><Relationship Id="rId5" Type="http://schemas.openxmlformats.org/officeDocument/2006/relationships/diagramColors" Target="../diagrams/colors1.xml"/><Relationship Id="rId10" Type="http://schemas.openxmlformats.org/officeDocument/2006/relationships/image" Target="../media/image5.png"/><Relationship Id="rId4" Type="http://schemas.openxmlformats.org/officeDocument/2006/relationships/diagramQuickStyle" Target="../diagrams/quickStyle1.xml"/><Relationship Id="rId9" Type="http://schemas.openxmlformats.org/officeDocument/2006/relationships/image" Target="../media/image4.jpeg"/><Relationship Id="rId14" Type="http://schemas.openxmlformats.org/officeDocument/2006/relationships/image" Target="../media/image9.jpeg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4.png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7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7.xml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6.jpeg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2057401"/>
            <a:ext cx="12192000" cy="3047999"/>
          </a:xfr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ru-RU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Изменения в ОГЭ и ЕГЭ и система подготовки к итоговой аттестации в 4, 9 и 11 классах </a:t>
            </a:r>
            <a:r>
              <a:rPr lang="en-US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/>
            </a:r>
            <a:br>
              <a:rPr lang="en-US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r>
              <a:rPr lang="ru-RU" sz="28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(на примерах новых пособий издательства «Титул»).</a:t>
            </a:r>
            <a:r>
              <a:rPr lang="ru-RU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 </a:t>
            </a:r>
            <a:r>
              <a:rPr lang="ru-RU" sz="1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/>
            </a:r>
            <a:br>
              <a:rPr lang="ru-RU" sz="1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endParaRPr lang="ru-RU" sz="3600" i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45771" y="5493063"/>
            <a:ext cx="9144000" cy="1060137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solidFill>
                  <a:srgbClr val="003366"/>
                </a:solidFill>
              </a:rPr>
              <a:t>Казеичева Алёна Евгеньевна,</a:t>
            </a:r>
          </a:p>
          <a:p>
            <a:r>
              <a:rPr lang="ru-RU" sz="1800" dirty="0" smtClean="0">
                <a:solidFill>
                  <a:srgbClr val="003366"/>
                </a:solidFill>
              </a:rPr>
              <a:t>заместитель руководителя Центра образовательных программ издательства </a:t>
            </a:r>
            <a:r>
              <a:rPr lang="en-US" sz="1800" dirty="0" smtClean="0">
                <a:solidFill>
                  <a:srgbClr val="003366"/>
                </a:solidFill>
              </a:rPr>
              <a:t>“</a:t>
            </a:r>
            <a:r>
              <a:rPr lang="ru-RU" sz="1800" dirty="0" smtClean="0">
                <a:solidFill>
                  <a:srgbClr val="003366"/>
                </a:solidFill>
              </a:rPr>
              <a:t>ТИТУЛ</a:t>
            </a:r>
            <a:r>
              <a:rPr lang="en-US" sz="1800" dirty="0" smtClean="0">
                <a:solidFill>
                  <a:srgbClr val="003366"/>
                </a:solidFill>
              </a:rPr>
              <a:t>”</a:t>
            </a:r>
            <a:r>
              <a:rPr lang="ru-RU" sz="1800" dirty="0" smtClean="0">
                <a:solidFill>
                  <a:srgbClr val="003366"/>
                </a:solidFill>
              </a:rPr>
              <a:t>, автор учебного пособия </a:t>
            </a:r>
            <a:r>
              <a:rPr lang="en-US" sz="1800" dirty="0" smtClean="0">
                <a:solidFill>
                  <a:srgbClr val="003366"/>
                </a:solidFill>
              </a:rPr>
              <a:t>“</a:t>
            </a:r>
            <a:r>
              <a:rPr lang="ru-RU" sz="1800" dirty="0" smtClean="0">
                <a:solidFill>
                  <a:srgbClr val="003366"/>
                </a:solidFill>
              </a:rPr>
              <a:t>Метапредметный портфель ученика 4 класса</a:t>
            </a:r>
            <a:r>
              <a:rPr lang="en-US" sz="1800" dirty="0" smtClean="0">
                <a:solidFill>
                  <a:srgbClr val="003366"/>
                </a:solidFill>
              </a:rPr>
              <a:t>”</a:t>
            </a:r>
            <a:r>
              <a:rPr lang="ru-RU" sz="1800" dirty="0" smtClean="0">
                <a:solidFill>
                  <a:srgbClr val="003366"/>
                </a:solidFill>
              </a:rPr>
              <a:t> </a:t>
            </a:r>
          </a:p>
        </p:txBody>
      </p:sp>
      <p:pic>
        <p:nvPicPr>
          <p:cNvPr id="4" name="Рисунок 3" descr="Y:\Delo\ОГР\Буров\TIT_Logo_kvadrat.png"/>
          <p:cNvPicPr/>
          <p:nvPr/>
        </p:nvPicPr>
        <p:blipFill>
          <a:blip r:embed="rId2" cstate="print"/>
          <a:srcRect t="16071" b="18750"/>
          <a:stretch>
            <a:fillRect/>
          </a:stretch>
        </p:blipFill>
        <p:spPr bwMode="auto">
          <a:xfrm>
            <a:off x="4792554" y="174442"/>
            <a:ext cx="2641916" cy="1680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535988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982685" y="762000"/>
            <a:ext cx="8371113" cy="5791200"/>
          </a:xfrm>
        </p:spPr>
        <p:txBody>
          <a:bodyPr>
            <a:noAutofit/>
          </a:bodyPr>
          <a:lstStyle/>
          <a:p>
            <a:r>
              <a:rPr lang="ru-RU" sz="3600" dirty="0"/>
              <a:t>Сборник итоговых контрольных работ для выпускника начальной школы содержит </a:t>
            </a:r>
            <a:r>
              <a:rPr lang="ru-RU" sz="3600" b="1" dirty="0"/>
              <a:t>4 теста </a:t>
            </a:r>
            <a:r>
              <a:rPr lang="ru-RU" sz="3600" dirty="0"/>
              <a:t>состоящие из частей «Аудирование», «Чтение», «Лексика и грамматика», «Письмо» и «Говорение». </a:t>
            </a:r>
            <a:endParaRPr lang="ru-RU" sz="3600" dirty="0" smtClean="0"/>
          </a:p>
          <a:p>
            <a:r>
              <a:rPr lang="ru-RU" sz="3600" dirty="0"/>
              <a:t>По тематическому содержанию и языковому наполнению задания тестов </a:t>
            </a:r>
            <a:r>
              <a:rPr lang="ru-RU" sz="3600" b="1" dirty="0"/>
              <a:t>соответствуют Примерной программе</a:t>
            </a:r>
            <a:r>
              <a:rPr lang="ru-RU" sz="3600" dirty="0"/>
              <a:t> по английскому языку для начальной школы. </a:t>
            </a:r>
          </a:p>
        </p:txBody>
      </p:sp>
      <p:pic>
        <p:nvPicPr>
          <p:cNvPr id="6" name="Picture 2" descr="Y:\Delo-New\Oblozhki\Titul\Big\Tests_primary_201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4519" y="206827"/>
            <a:ext cx="2224767" cy="306046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311668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 cstate="print"/>
          <a:srcRect b="16725"/>
          <a:stretch>
            <a:fillRect/>
          </a:stretch>
        </p:blipFill>
        <p:spPr bwMode="auto">
          <a:xfrm>
            <a:off x="5009321" y="914055"/>
            <a:ext cx="6997147" cy="5765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6882" y="238539"/>
            <a:ext cx="6548198" cy="18420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91409" y="0"/>
            <a:ext cx="7433944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756848" y="0"/>
            <a:ext cx="683064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575762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/>
        </p:nvGraphicFramePr>
        <p:xfrm>
          <a:off x="348342" y="272143"/>
          <a:ext cx="10461171" cy="6400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Picture 2" descr="Y:\Delo-New\Oblozhki\Titul\Big\Tests_primary_2016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243274" y="1"/>
            <a:ext cx="1725084" cy="237308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831057" y="4724400"/>
            <a:ext cx="1564800" cy="21335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Picture 3" descr="Y:\Delo-New\Oblozhki\Titul\Big\Olimp_2016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24543" y="4063565"/>
            <a:ext cx="1589964" cy="217510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Picture 5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>
          <a:xfrm>
            <a:off x="8647189" y="2503715"/>
            <a:ext cx="1572256" cy="21335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290" name="Picture 2" descr="Y:\Delo-New\Oblozhki\Titul\Big\OGE_Millrood_2016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10348913" y="2462953"/>
            <a:ext cx="1592194" cy="217436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10133705" y="0"/>
            <a:ext cx="1721222" cy="2377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4" descr="https://www.englishteachers.ru/uploadedfiles/waresimgs/504.jp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79079" y="4702202"/>
            <a:ext cx="1558727" cy="21557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https://www.englishteachers.ru/uploadedfiles/waresimgs/479.jp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2193537"/>
            <a:ext cx="1323400" cy="18083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5178" y="1539045"/>
            <a:ext cx="10110632" cy="1522207"/>
          </a:xfrm>
        </p:spPr>
        <p:txBody>
          <a:bodyPr/>
          <a:lstStyle/>
          <a:p>
            <a:r>
              <a:rPr lang="ru-RU" dirty="0" smtClean="0"/>
              <a:t>В помощь учителю иностранного языка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022968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Documents and Settings\bae\Рабочий стол\121212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3029" y="1473653"/>
            <a:ext cx="11277600" cy="4781550"/>
          </a:xfrm>
          <a:prstGeom prst="rect">
            <a:avLst/>
          </a:prstGeom>
          <a:noFill/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6602" y="229263"/>
            <a:ext cx="3016155" cy="1235063"/>
          </a:xfrm>
          <a:prstGeom prst="rect">
            <a:avLst/>
          </a:prstGeom>
        </p:spPr>
      </p:pic>
      <p:cxnSp>
        <p:nvCxnSpPr>
          <p:cNvPr id="6" name="Прямая со стрелкой 5"/>
          <p:cNvCxnSpPr/>
          <p:nvPr/>
        </p:nvCxnSpPr>
        <p:spPr>
          <a:xfrm flipH="1">
            <a:off x="2320119" y="982639"/>
            <a:ext cx="1446664" cy="586855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Прямоугольник 9"/>
          <p:cNvSpPr/>
          <p:nvPr/>
        </p:nvSpPr>
        <p:spPr>
          <a:xfrm>
            <a:off x="3493828" y="229263"/>
            <a:ext cx="1351127" cy="903501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Наши семинары и вебинары</a:t>
            </a:r>
            <a:endParaRPr lang="ru-RU" dirty="0">
              <a:solidFill>
                <a:schemeClr val="tx2">
                  <a:lumMod val="50000"/>
                </a:schemeClr>
              </a:solidFill>
            </a:endParaRPr>
          </a:p>
        </p:txBody>
      </p:sp>
      <p:cxnSp>
        <p:nvCxnSpPr>
          <p:cNvPr id="11" name="Прямая со стрелкой 10"/>
          <p:cNvCxnSpPr/>
          <p:nvPr/>
        </p:nvCxnSpPr>
        <p:spPr>
          <a:xfrm flipH="1">
            <a:off x="3901589" y="982639"/>
            <a:ext cx="1446664" cy="586855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Прямоугольник 11"/>
          <p:cNvSpPr/>
          <p:nvPr/>
        </p:nvSpPr>
        <p:spPr>
          <a:xfrm>
            <a:off x="5021543" y="229263"/>
            <a:ext cx="1557514" cy="903501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Общение с коллегами и методистами</a:t>
            </a:r>
            <a:endParaRPr lang="ru-RU" dirty="0">
              <a:solidFill>
                <a:schemeClr val="tx2">
                  <a:lumMod val="50000"/>
                </a:schemeClr>
              </a:solidFill>
            </a:endParaRPr>
          </a:p>
        </p:txBody>
      </p:sp>
      <p:cxnSp>
        <p:nvCxnSpPr>
          <p:cNvPr id="13" name="Прямая со стрелкой 12"/>
          <p:cNvCxnSpPr/>
          <p:nvPr/>
        </p:nvCxnSpPr>
        <p:spPr>
          <a:xfrm flipH="1">
            <a:off x="5599904" y="989463"/>
            <a:ext cx="1446664" cy="586855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Прямоугольник 13"/>
          <p:cNvSpPr/>
          <p:nvPr/>
        </p:nvSpPr>
        <p:spPr>
          <a:xfrm>
            <a:off x="6773613" y="236087"/>
            <a:ext cx="2106076" cy="903501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Магазин издательства – цены издательства</a:t>
            </a:r>
            <a:endParaRPr lang="ru-RU" dirty="0">
              <a:solidFill>
                <a:schemeClr val="tx2">
                  <a:lumMod val="50000"/>
                </a:schemeClr>
              </a:solidFill>
            </a:endParaRPr>
          </a:p>
        </p:txBody>
      </p:sp>
      <p:cxnSp>
        <p:nvCxnSpPr>
          <p:cNvPr id="15" name="Прямая со стрелкой 14"/>
          <p:cNvCxnSpPr/>
          <p:nvPr/>
        </p:nvCxnSpPr>
        <p:spPr>
          <a:xfrm flipH="1">
            <a:off x="7949475" y="982639"/>
            <a:ext cx="1446664" cy="586855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Прямоугольник 15"/>
          <p:cNvSpPr/>
          <p:nvPr/>
        </p:nvSpPr>
        <p:spPr>
          <a:xfrm>
            <a:off x="9123184" y="229263"/>
            <a:ext cx="1644900" cy="903501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Бесплатные мобильные приложения</a:t>
            </a:r>
            <a:endParaRPr lang="ru-RU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26714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26366" y="2743200"/>
            <a:ext cx="10930343" cy="1392072"/>
          </a:xfrm>
          <a:prstGeom prst="rect">
            <a:avLst/>
          </a:prstGeom>
        </p:spPr>
      </p:pic>
      <p:cxnSp>
        <p:nvCxnSpPr>
          <p:cNvPr id="3" name="Прямая со стрелкой 2"/>
          <p:cNvCxnSpPr/>
          <p:nvPr/>
        </p:nvCxnSpPr>
        <p:spPr>
          <a:xfrm flipH="1">
            <a:off x="5445456" y="3066150"/>
            <a:ext cx="1446664" cy="586855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Прямоугольник 3"/>
          <p:cNvSpPr/>
          <p:nvPr/>
        </p:nvSpPr>
        <p:spPr>
          <a:xfrm>
            <a:off x="6769289" y="2224585"/>
            <a:ext cx="2129051" cy="99169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КОНКУРСЫ</a:t>
            </a:r>
            <a:endParaRPr lang="ru-RU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60934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8060" y="547687"/>
            <a:ext cx="7098138" cy="612606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8060" y="83414"/>
            <a:ext cx="1759922" cy="464274"/>
          </a:xfrm>
          <a:prstGeom prst="rect">
            <a:avLst/>
          </a:prstGeom>
        </p:spPr>
      </p:pic>
      <p:grpSp>
        <p:nvGrpSpPr>
          <p:cNvPr id="7" name="Группа 6"/>
          <p:cNvGrpSpPr/>
          <p:nvPr/>
        </p:nvGrpSpPr>
        <p:grpSpPr>
          <a:xfrm>
            <a:off x="3616656" y="285217"/>
            <a:ext cx="8399415" cy="6428982"/>
            <a:chOff x="3616656" y="285217"/>
            <a:chExt cx="8399415" cy="6428982"/>
          </a:xfrm>
        </p:grpSpPr>
        <p:pic>
          <p:nvPicPr>
            <p:cNvPr id="5" name="Рисунок 4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616656" y="507242"/>
              <a:ext cx="8399415" cy="6206957"/>
            </a:xfrm>
            <a:prstGeom prst="rect">
              <a:avLst/>
            </a:prstGeom>
          </p:spPr>
        </p:pic>
        <p:pic>
          <p:nvPicPr>
            <p:cNvPr id="6" name="Рисунок 5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616656" y="285217"/>
              <a:ext cx="5784036" cy="4440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1303722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scontent.xx.fbcdn.net/hphotos-xfl1/v/t1.0-9/12565420_1650970585164119_2974730706423321169_n.png?oh=cccde37a2a3be34213ab573a4df47ec5&amp;oe=579200DB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3139" y="0"/>
            <a:ext cx="11158777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2"/>
          <p:cNvSpPr txBox="1">
            <a:spLocks/>
          </p:cNvSpPr>
          <p:nvPr/>
        </p:nvSpPr>
        <p:spPr>
          <a:xfrm>
            <a:off x="1323832" y="928048"/>
            <a:ext cx="9521588" cy="5090615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5400" b="1" dirty="0" smtClean="0"/>
              <a:t>Спасибо за внимание!</a:t>
            </a:r>
          </a:p>
          <a:p>
            <a:pPr marL="0" indent="0" algn="ctr">
              <a:buNone/>
            </a:pPr>
            <a:endParaRPr lang="ru-RU" sz="3100" b="1" dirty="0"/>
          </a:p>
          <a:p>
            <a:pPr marL="0" indent="0" algn="ctr">
              <a:buNone/>
            </a:pPr>
            <a:r>
              <a:rPr lang="ru-RU" sz="2400" b="1" dirty="0" smtClean="0"/>
              <a:t>Казеичева Алёна Евгеньевна,</a:t>
            </a:r>
          </a:p>
          <a:p>
            <a:pPr marL="0" indent="0" algn="ctr">
              <a:buNone/>
            </a:pPr>
            <a:r>
              <a:rPr lang="ru-RU" sz="2400" dirty="0" smtClean="0"/>
              <a:t>заместитель руководителя Центра образовательных программ</a:t>
            </a:r>
          </a:p>
          <a:p>
            <a:pPr marL="0" indent="0" algn="ctr">
              <a:buNone/>
            </a:pPr>
            <a:r>
              <a:rPr lang="ru-RU" sz="2400" dirty="0" smtClean="0"/>
              <a:t>издательства </a:t>
            </a:r>
            <a:r>
              <a:rPr lang="en-US" sz="2400" dirty="0" smtClean="0"/>
              <a:t>“</a:t>
            </a:r>
            <a:r>
              <a:rPr lang="ru-RU" sz="2400" dirty="0" smtClean="0"/>
              <a:t>ТИТУЛ</a:t>
            </a:r>
            <a:r>
              <a:rPr lang="en-US" sz="2400" dirty="0" smtClean="0"/>
              <a:t>”</a:t>
            </a:r>
            <a:r>
              <a:rPr lang="ru-RU" sz="2400" dirty="0" smtClean="0"/>
              <a:t>, автор учебного пособия </a:t>
            </a:r>
          </a:p>
          <a:p>
            <a:pPr marL="0" indent="0" algn="ctr">
              <a:buNone/>
            </a:pPr>
            <a:r>
              <a:rPr lang="en-US" sz="2400" dirty="0" smtClean="0"/>
              <a:t>“</a:t>
            </a:r>
            <a:r>
              <a:rPr lang="ru-RU" sz="2400" dirty="0" smtClean="0"/>
              <a:t>Метапредметный портфель ученика 4 класса</a:t>
            </a:r>
            <a:r>
              <a:rPr lang="en-US" sz="2400" dirty="0" smtClean="0"/>
              <a:t>”</a:t>
            </a:r>
            <a:r>
              <a:rPr lang="ru-RU" sz="2400" dirty="0" smtClean="0"/>
              <a:t> </a:t>
            </a:r>
          </a:p>
          <a:p>
            <a:pPr marL="0" indent="0" algn="ctr">
              <a:buNone/>
            </a:pPr>
            <a:endParaRPr lang="ru-RU" sz="2900" dirty="0"/>
          </a:p>
          <a:p>
            <a:pPr marL="0" indent="0" algn="ctr">
              <a:buNone/>
            </a:pPr>
            <a:r>
              <a:rPr lang="en-US" sz="4000" b="1" dirty="0" smtClean="0"/>
              <a:t>alyonaek@titul.ru</a:t>
            </a:r>
            <a:endParaRPr lang="ru-RU" sz="4000" b="1" dirty="0"/>
          </a:p>
        </p:txBody>
      </p:sp>
    </p:spTree>
    <p:extLst>
      <p:ext uri="{BB962C8B-B14F-4D97-AF65-F5344CB8AC3E}">
        <p14:creationId xmlns:p14="http://schemas.microsoft.com/office/powerpoint/2010/main" xmlns="" val="1705325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743200" y="566058"/>
            <a:ext cx="9258707" cy="5747657"/>
          </a:xfrm>
        </p:spPr>
        <p:txBody>
          <a:bodyPr>
            <a:normAutofit/>
          </a:bodyPr>
          <a:lstStyle/>
          <a:p>
            <a:r>
              <a:rPr lang="ru-RU" dirty="0"/>
              <a:t>В заданиях части </a:t>
            </a:r>
            <a:r>
              <a:rPr lang="ru-RU" u="sng" dirty="0"/>
              <a:t>«Аудирование» </a:t>
            </a:r>
            <a:r>
              <a:rPr lang="ru-RU" dirty="0"/>
              <a:t>(2 текста) проверяются умение </a:t>
            </a:r>
            <a:r>
              <a:rPr lang="ru-RU" b="1" dirty="0"/>
              <a:t>воспринимать на слух </a:t>
            </a:r>
            <a:r>
              <a:rPr lang="ru-RU" dirty="0"/>
              <a:t>и понимать информацию из текстов, построенных на знакомом языковом материале. </a:t>
            </a:r>
            <a:endParaRPr lang="ru-RU" dirty="0" smtClean="0"/>
          </a:p>
          <a:p>
            <a:r>
              <a:rPr lang="ru-RU" dirty="0" smtClean="0"/>
              <a:t>В </a:t>
            </a:r>
            <a:r>
              <a:rPr lang="ru-RU" dirty="0"/>
              <a:t>заданиях части </a:t>
            </a:r>
            <a:r>
              <a:rPr lang="ru-RU" u="sng" dirty="0"/>
              <a:t>«Чтение» </a:t>
            </a:r>
            <a:r>
              <a:rPr lang="ru-RU" dirty="0"/>
              <a:t>проверяется умение </a:t>
            </a:r>
            <a:r>
              <a:rPr lang="ru-RU" b="1" dirty="0"/>
              <a:t>читать про себя </a:t>
            </a:r>
            <a:r>
              <a:rPr lang="ru-RU" dirty="0"/>
              <a:t>и </a:t>
            </a:r>
            <a:r>
              <a:rPr lang="ru-RU" b="1" dirty="0"/>
              <a:t>понимать содержание небольшого текста</a:t>
            </a:r>
            <a:r>
              <a:rPr lang="ru-RU" dirty="0"/>
              <a:t>, построенного в основном на изученном языковом материале, </a:t>
            </a:r>
            <a:r>
              <a:rPr lang="ru-RU" b="1" dirty="0"/>
              <a:t>находить в тексте необходимую информацию</a:t>
            </a:r>
            <a:r>
              <a:rPr lang="ru-RU" dirty="0"/>
              <a:t>. </a:t>
            </a:r>
            <a:endParaRPr lang="ru-RU" dirty="0" smtClean="0"/>
          </a:p>
          <a:p>
            <a:r>
              <a:rPr lang="ru-RU" dirty="0" smtClean="0"/>
              <a:t>В </a:t>
            </a:r>
            <a:r>
              <a:rPr lang="ru-RU" dirty="0"/>
              <a:t>заданиях части </a:t>
            </a:r>
            <a:r>
              <a:rPr lang="ru-RU" u="sng" dirty="0"/>
              <a:t>«Лексика и грамматика» </a:t>
            </a:r>
            <a:r>
              <a:rPr lang="ru-RU" dirty="0"/>
              <a:t>проверяются умения </a:t>
            </a:r>
            <a:r>
              <a:rPr lang="ru-RU" b="1" dirty="0"/>
              <a:t>восстановить текст в соответствии с решаемой учебной задачей </a:t>
            </a:r>
            <a:r>
              <a:rPr lang="ru-RU" dirty="0"/>
              <a:t>и умение </a:t>
            </a:r>
            <a:r>
              <a:rPr lang="ru-RU" b="1" dirty="0"/>
              <a:t>распознать и употреблять в речи изученные грамматические явления</a:t>
            </a:r>
            <a:r>
              <a:rPr lang="ru-RU" dirty="0"/>
              <a:t>.</a:t>
            </a:r>
          </a:p>
        </p:txBody>
      </p:sp>
      <p:pic>
        <p:nvPicPr>
          <p:cNvPr id="7" name="Picture 2" descr="Y:\Delo-New\Oblozhki\Titul\Big\Tests_primary_201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4519" y="206827"/>
            <a:ext cx="2224767" cy="306046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324486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677885" y="1295400"/>
            <a:ext cx="9031893" cy="5255525"/>
          </a:xfrm>
        </p:spPr>
        <p:txBody>
          <a:bodyPr>
            <a:normAutofit/>
          </a:bodyPr>
          <a:lstStyle/>
          <a:p>
            <a:r>
              <a:rPr lang="ru-RU" sz="3200" dirty="0"/>
              <a:t>В задании части </a:t>
            </a:r>
            <a:r>
              <a:rPr lang="ru-RU" sz="3200" u="sng" dirty="0"/>
              <a:t>«Письмо» </a:t>
            </a:r>
            <a:r>
              <a:rPr lang="ru-RU" sz="3200" dirty="0"/>
              <a:t>проверяется </a:t>
            </a:r>
            <a:r>
              <a:rPr lang="ru-RU" sz="3200" b="1" dirty="0"/>
              <a:t>умение писать по образцу краткое письмо</a:t>
            </a:r>
            <a:r>
              <a:rPr lang="ru-RU" sz="3200" dirty="0"/>
              <a:t> зарубежному другу. </a:t>
            </a:r>
            <a:endParaRPr lang="ru-RU" sz="3200" dirty="0" smtClean="0"/>
          </a:p>
          <a:p>
            <a:r>
              <a:rPr lang="ru-RU" sz="3200" dirty="0" smtClean="0"/>
              <a:t>В </a:t>
            </a:r>
            <a:r>
              <a:rPr lang="ru-RU" sz="3200" dirty="0"/>
              <a:t>части </a:t>
            </a:r>
            <a:r>
              <a:rPr lang="ru-RU" sz="3200" u="sng" dirty="0"/>
              <a:t>«Говорение» </a:t>
            </a:r>
            <a:r>
              <a:rPr lang="ru-RU" sz="3200" dirty="0"/>
              <a:t>проверяются умения в монологической форме уметь </a:t>
            </a:r>
            <a:r>
              <a:rPr lang="ru-RU" sz="3200" b="1" dirty="0"/>
              <a:t>пользоваться основными коммуникативными типами речи</a:t>
            </a:r>
            <a:r>
              <a:rPr lang="ru-RU" sz="3200" dirty="0"/>
              <a:t>, а в диалогической – умение </a:t>
            </a:r>
            <a:r>
              <a:rPr lang="ru-RU" sz="3200" b="1" dirty="0"/>
              <a:t>вести диалог-расспрос </a:t>
            </a:r>
            <a:r>
              <a:rPr lang="ru-RU" sz="3200" dirty="0"/>
              <a:t>(разыгрывается с одноклассником</a:t>
            </a:r>
            <a:r>
              <a:rPr lang="ru-RU" sz="3200" dirty="0" smtClean="0"/>
              <a:t>).</a:t>
            </a:r>
            <a:endParaRPr lang="ru-RU" sz="3200" dirty="0"/>
          </a:p>
        </p:txBody>
      </p:sp>
      <p:pic>
        <p:nvPicPr>
          <p:cNvPr id="7" name="Picture 2" descr="Y:\Delo-New\Oblozhki\Titul\Big\Tests_primary_201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4519" y="206827"/>
            <a:ext cx="2224767" cy="306046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7434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Заголовок 1"/>
          <p:cNvSpPr>
            <a:spLocks noGrp="1"/>
          </p:cNvSpPr>
          <p:nvPr>
            <p:ph type="title"/>
          </p:nvPr>
        </p:nvSpPr>
        <p:spPr>
          <a:xfrm>
            <a:off x="2130972" y="165429"/>
            <a:ext cx="7949190" cy="1064281"/>
          </a:xfrm>
        </p:spPr>
        <p:txBody>
          <a:bodyPr/>
          <a:lstStyle/>
          <a:p>
            <a:pPr eaLnBrk="1" hangingPunct="1"/>
            <a:r>
              <a:rPr lang="ru-RU" dirty="0" smtClean="0"/>
              <a:t>Контроль аудирования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533400" y="2385847"/>
            <a:ext cx="5181600" cy="4158977"/>
          </a:xfrm>
        </p:spPr>
        <p:txBody>
          <a:bodyPr rtlCol="0">
            <a:normAutofit lnSpcReduction="1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2 задания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Всего 5 баллов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Понимание диалогической речи необходимо для реального общения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err="1" smtClean="0"/>
              <a:t>Аудиоприложение</a:t>
            </a:r>
            <a:r>
              <a:rPr lang="ru-RU" dirty="0" smtClean="0"/>
              <a:t> можно скачать бесплатно по ссылке </a:t>
            </a:r>
            <a:r>
              <a:rPr lang="en-US" dirty="0" smtClean="0">
                <a:hlinkClick r:id="rId2"/>
              </a:rPr>
              <a:t>http://audio.neteducom.com/books/14/</a:t>
            </a:r>
            <a:r>
              <a:rPr lang="ru-RU" dirty="0" smtClean="0"/>
              <a:t>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Тексты аудиозаписей – в книге</a:t>
            </a:r>
          </a:p>
        </p:txBody>
      </p:sp>
      <p:pic>
        <p:nvPicPr>
          <p:cNvPr id="18436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 l="4806" t="4244" r="8339"/>
          <a:stretch>
            <a:fillRect/>
          </a:stretch>
        </p:blipFill>
        <p:spPr>
          <a:xfrm>
            <a:off x="5948854" y="1036863"/>
            <a:ext cx="5633545" cy="5691266"/>
          </a:xfrm>
          <a:noFill/>
        </p:spPr>
      </p:pic>
      <p:pic>
        <p:nvPicPr>
          <p:cNvPr id="6" name="Picture 2" descr="C:\Documents and Settings\alexeyvk\Рабочий стол\kaufman itogovye testy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1" y="1"/>
            <a:ext cx="1472411" cy="1923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Заголовок 1"/>
          <p:cNvSpPr>
            <a:spLocks noGrp="1"/>
          </p:cNvSpPr>
          <p:nvPr>
            <p:ph type="title"/>
          </p:nvPr>
        </p:nvSpPr>
        <p:spPr>
          <a:xfrm>
            <a:off x="1744717" y="386146"/>
            <a:ext cx="9346323" cy="1325563"/>
          </a:xfrm>
        </p:spPr>
        <p:txBody>
          <a:bodyPr/>
          <a:lstStyle/>
          <a:p>
            <a:pPr eaLnBrk="1" hangingPunct="1"/>
            <a:r>
              <a:rPr lang="ru-RU" dirty="0" smtClean="0"/>
              <a:t>Контроль чтения</a:t>
            </a:r>
          </a:p>
        </p:txBody>
      </p:sp>
      <p:sp>
        <p:nvSpPr>
          <p:cNvPr id="19459" name="Содержимое 2"/>
          <p:cNvSpPr>
            <a:spLocks noGrp="1"/>
          </p:cNvSpPr>
          <p:nvPr>
            <p:ph sz="half" idx="1"/>
          </p:nvPr>
        </p:nvSpPr>
        <p:spPr>
          <a:xfrm>
            <a:off x="512379" y="2527683"/>
            <a:ext cx="4627179" cy="3988731"/>
          </a:xfrm>
        </p:spPr>
        <p:txBody>
          <a:bodyPr/>
          <a:lstStyle/>
          <a:p>
            <a:pPr eaLnBrk="1" hangingPunct="1"/>
            <a:endParaRPr lang="ru-RU" dirty="0" smtClean="0"/>
          </a:p>
          <a:p>
            <a:pPr eaLnBrk="1" hangingPunct="1"/>
            <a:endParaRPr lang="ru-RU" dirty="0" smtClean="0"/>
          </a:p>
          <a:p>
            <a:pPr eaLnBrk="1" hangingPunct="1"/>
            <a:r>
              <a:rPr lang="ru-RU" dirty="0" smtClean="0"/>
              <a:t>1 задание</a:t>
            </a:r>
          </a:p>
          <a:p>
            <a:pPr eaLnBrk="1" hangingPunct="1"/>
            <a:r>
              <a:rPr lang="ru-RU" dirty="0" smtClean="0"/>
              <a:t>Всего 10 баллов</a:t>
            </a:r>
          </a:p>
          <a:p>
            <a:pPr eaLnBrk="1" hangingPunct="1"/>
            <a:r>
              <a:rPr lang="ru-RU" dirty="0" smtClean="0"/>
              <a:t>Задания на поиск необходимой информации</a:t>
            </a:r>
          </a:p>
          <a:p>
            <a:pPr eaLnBrk="1" hangingPunct="1"/>
            <a:endParaRPr lang="ru-RU" dirty="0" smtClean="0"/>
          </a:p>
        </p:txBody>
      </p:sp>
      <p:pic>
        <p:nvPicPr>
          <p:cNvPr id="19460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1899033"/>
            <a:ext cx="6462987" cy="1338153"/>
          </a:xfrm>
          <a:noFill/>
        </p:spPr>
      </p:pic>
      <p:pic>
        <p:nvPicPr>
          <p:cNvPr id="19461" name="Picture 4"/>
          <p:cNvPicPr>
            <a:picLocks noChangeAspect="1" noChangeArrowheads="1"/>
          </p:cNvPicPr>
          <p:nvPr/>
        </p:nvPicPr>
        <p:blipFill>
          <a:blip r:embed="rId3" cstate="print"/>
          <a:srcRect l="1895" r="4343" b="3101"/>
          <a:stretch>
            <a:fillRect/>
          </a:stretch>
        </p:blipFill>
        <p:spPr bwMode="auto">
          <a:xfrm>
            <a:off x="6295697" y="126124"/>
            <a:ext cx="5507421" cy="65374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2" name="Picture 2" descr="C:\Documents and Settings\alexeyvk\Рабочий стол\kaufman itogovye testy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1" y="1"/>
            <a:ext cx="1472411" cy="1923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Заголовок 1"/>
          <p:cNvSpPr>
            <a:spLocks noGrp="1"/>
          </p:cNvSpPr>
          <p:nvPr>
            <p:ph type="title"/>
          </p:nvPr>
        </p:nvSpPr>
        <p:spPr>
          <a:xfrm>
            <a:off x="1534510" y="0"/>
            <a:ext cx="10403781" cy="1143000"/>
          </a:xfrm>
        </p:spPr>
        <p:txBody>
          <a:bodyPr/>
          <a:lstStyle/>
          <a:p>
            <a:pPr eaLnBrk="1" hangingPunct="1"/>
            <a:r>
              <a:rPr lang="ru-RU" sz="3200" dirty="0" smtClean="0"/>
              <a:t>Контроль лексико-грамматических знаний</a:t>
            </a:r>
          </a:p>
        </p:txBody>
      </p:sp>
      <p:sp>
        <p:nvSpPr>
          <p:cNvPr id="20483" name="Содержимое 2"/>
          <p:cNvSpPr>
            <a:spLocks noGrp="1"/>
          </p:cNvSpPr>
          <p:nvPr>
            <p:ph sz="half" idx="1"/>
          </p:nvPr>
        </p:nvSpPr>
        <p:spPr>
          <a:xfrm>
            <a:off x="207579" y="3011158"/>
            <a:ext cx="5181600" cy="2590855"/>
          </a:xfrm>
        </p:spPr>
        <p:txBody>
          <a:bodyPr/>
          <a:lstStyle/>
          <a:p>
            <a:pPr eaLnBrk="1" hangingPunct="1"/>
            <a:r>
              <a:rPr lang="ru-RU" dirty="0" smtClean="0"/>
              <a:t>По 1 заданию на лексику и на грамматику</a:t>
            </a:r>
          </a:p>
          <a:p>
            <a:pPr eaLnBrk="1" hangingPunct="1"/>
            <a:r>
              <a:rPr lang="ru-RU" dirty="0" smtClean="0"/>
              <a:t>Всего 10 баллов</a:t>
            </a:r>
          </a:p>
        </p:txBody>
      </p:sp>
      <p:pic>
        <p:nvPicPr>
          <p:cNvPr id="20484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 r="5591"/>
          <a:stretch>
            <a:fillRect/>
          </a:stretch>
        </p:blipFill>
        <p:spPr>
          <a:xfrm>
            <a:off x="5207306" y="840829"/>
            <a:ext cx="5424848" cy="4309022"/>
          </a:xfrm>
          <a:noFill/>
        </p:spPr>
      </p:pic>
      <p:pic>
        <p:nvPicPr>
          <p:cNvPr id="20485" name="Picture 3"/>
          <p:cNvPicPr>
            <a:picLocks noChangeAspect="1" noChangeArrowheads="1"/>
          </p:cNvPicPr>
          <p:nvPr/>
        </p:nvPicPr>
        <p:blipFill>
          <a:blip r:embed="rId3" cstate="print"/>
          <a:srcRect t="8705"/>
          <a:stretch>
            <a:fillRect/>
          </a:stretch>
        </p:blipFill>
        <p:spPr bwMode="auto">
          <a:xfrm>
            <a:off x="5217126" y="4687613"/>
            <a:ext cx="5375584" cy="19840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 descr="C:\Documents and Settings\alexeyvk\Рабочий стол\kaufman itogovye testy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1" y="1"/>
            <a:ext cx="1472411" cy="1923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18582" y="0"/>
            <a:ext cx="9711267" cy="11430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Контроль умений письменной речи</a:t>
            </a:r>
          </a:p>
        </p:txBody>
      </p:sp>
      <p:pic>
        <p:nvPicPr>
          <p:cNvPr id="23555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232634" y="1185319"/>
            <a:ext cx="4729656" cy="5503418"/>
          </a:xfrm>
          <a:noFill/>
        </p:spPr>
      </p:pic>
      <p:pic>
        <p:nvPicPr>
          <p:cNvPr id="2355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04356" y="1975945"/>
            <a:ext cx="5491947" cy="4025462"/>
          </a:xfrm>
          <a:noFill/>
        </p:spPr>
      </p:pic>
      <p:pic>
        <p:nvPicPr>
          <p:cNvPr id="6" name="Picture 2" descr="C:\Documents and Settings\alexeyvk\Рабочий стол\kaufman itogovye testy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1" y="1"/>
            <a:ext cx="1472411" cy="1923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Заголовок 1"/>
          <p:cNvSpPr>
            <a:spLocks noGrp="1"/>
          </p:cNvSpPr>
          <p:nvPr>
            <p:ph type="title"/>
          </p:nvPr>
        </p:nvSpPr>
        <p:spPr>
          <a:xfrm>
            <a:off x="2017986" y="249511"/>
            <a:ext cx="10174014" cy="1325563"/>
          </a:xfrm>
        </p:spPr>
        <p:txBody>
          <a:bodyPr/>
          <a:lstStyle/>
          <a:p>
            <a:pPr eaLnBrk="1" hangingPunct="1"/>
            <a:r>
              <a:rPr lang="ru-RU" dirty="0" smtClean="0"/>
              <a:t>Контроль умений говорения</a:t>
            </a:r>
          </a:p>
        </p:txBody>
      </p:sp>
      <p:sp>
        <p:nvSpPr>
          <p:cNvPr id="24579" name="Содержимое 2"/>
          <p:cNvSpPr>
            <a:spLocks noGrp="1"/>
          </p:cNvSpPr>
          <p:nvPr>
            <p:ph sz="half" idx="1"/>
          </p:nvPr>
        </p:nvSpPr>
        <p:spPr>
          <a:xfrm>
            <a:off x="554421" y="2669627"/>
            <a:ext cx="4480034" cy="3675501"/>
          </a:xfrm>
        </p:spPr>
        <p:txBody>
          <a:bodyPr/>
          <a:lstStyle/>
          <a:p>
            <a:pPr eaLnBrk="1" hangingPunct="1"/>
            <a:r>
              <a:rPr lang="ru-RU" dirty="0" smtClean="0"/>
              <a:t>2 задания – на монолог и на диалог</a:t>
            </a:r>
          </a:p>
          <a:p>
            <a:pPr eaLnBrk="1" hangingPunct="1"/>
            <a:r>
              <a:rPr lang="ru-RU" dirty="0" smtClean="0"/>
              <a:t>Всего 10 баллов</a:t>
            </a:r>
          </a:p>
        </p:txBody>
      </p:sp>
      <p:pic>
        <p:nvPicPr>
          <p:cNvPr id="24580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067887" y="1538998"/>
            <a:ext cx="6451452" cy="3758215"/>
          </a:xfrm>
          <a:noFill/>
        </p:spPr>
      </p:pic>
      <p:pic>
        <p:nvPicPr>
          <p:cNvPr id="6" name="Picture 2" descr="C:\Documents and Settings\alexeyvk\Рабочий стол\kaufman itogovye testy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" y="1"/>
            <a:ext cx="1472411" cy="1923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58142" y="1926773"/>
            <a:ext cx="9326741" cy="3831770"/>
          </a:xfrm>
        </p:spPr>
        <p:txBody>
          <a:bodyPr/>
          <a:lstStyle/>
          <a:p>
            <a:r>
              <a:rPr lang="ru-RU" dirty="0"/>
              <a:t>Каждая часть оценивается в </a:t>
            </a:r>
            <a:r>
              <a:rPr lang="ru-RU" b="1" dirty="0"/>
              <a:t>баллах</a:t>
            </a:r>
            <a:r>
              <a:rPr lang="ru-RU" dirty="0"/>
              <a:t> (по одному баллу за каждый верный ответ): аудирование – максимально </a:t>
            </a:r>
            <a:r>
              <a:rPr lang="ru-RU" b="1" dirty="0"/>
              <a:t>5 баллов</a:t>
            </a:r>
            <a:r>
              <a:rPr lang="ru-RU" dirty="0"/>
              <a:t>, чтение – максимально 5 баллов, лексика и грамматика – максимально 10 баллов (по 5 баллов за лексику и 5 баллов за грамматику), письмо – максимально 5 баллов, говорение – максимально 10 баллов (по 5 баллов за монолог и диалог).</a:t>
            </a:r>
          </a:p>
        </p:txBody>
      </p:sp>
      <p:pic>
        <p:nvPicPr>
          <p:cNvPr id="7" name="Picture 2" descr="Y:\Delo-New\Oblozhki\Titul\Big\Tests_primary_201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4519" y="206827"/>
            <a:ext cx="2224767" cy="306046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965451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44486" y="1716489"/>
            <a:ext cx="9437914" cy="1299712"/>
          </a:xfrm>
        </p:spPr>
        <p:txBody>
          <a:bodyPr/>
          <a:lstStyle/>
          <a:p>
            <a:r>
              <a:rPr lang="ru-RU" dirty="0"/>
              <a:t>Общее максимальное количество баллов за тест – </a:t>
            </a:r>
            <a:r>
              <a:rPr lang="ru-RU" b="1" dirty="0"/>
              <a:t>35 баллов</a:t>
            </a:r>
            <a:r>
              <a:rPr lang="ru-RU" dirty="0"/>
              <a:t>. </a:t>
            </a:r>
            <a:r>
              <a:rPr lang="ru-RU" b="1" dirty="0"/>
              <a:t>Рекомендуемая шкала выставления школьных отметок при комплексной оценке: </a:t>
            </a: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086821805"/>
              </p:ext>
            </p:extLst>
          </p:nvPr>
        </p:nvGraphicFramePr>
        <p:xfrm>
          <a:off x="2079172" y="3331888"/>
          <a:ext cx="9688285" cy="264826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428144"/>
                <a:gridCol w="1741083"/>
                <a:gridCol w="1915886"/>
                <a:gridCol w="1632857"/>
                <a:gridCol w="1970315"/>
              </a:tblGrid>
              <a:tr h="1219317"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Школьная отметка</a:t>
                      </a:r>
                      <a:endParaRPr lang="ru-RU" sz="2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  <a:endParaRPr lang="ru-RU" sz="2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endParaRPr lang="ru-RU" sz="2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ru-RU" sz="2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ru-RU" sz="2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1428946"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Тестовый балл</a:t>
                      </a:r>
                      <a:endParaRPr lang="ru-RU" sz="2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35-29 баллов</a:t>
                      </a:r>
                      <a:endParaRPr lang="ru-RU" sz="2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28-22 балла</a:t>
                      </a:r>
                      <a:endParaRPr lang="ru-RU" sz="2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21-17 баллов</a:t>
                      </a:r>
                      <a:endParaRPr lang="ru-RU" sz="2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Менее 17</a:t>
                      </a:r>
                      <a:endParaRPr lang="ru-RU" sz="2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pic>
        <p:nvPicPr>
          <p:cNvPr id="7" name="Picture 2" descr="Y:\Delo-New\Oblozhki\Titul\Big\Tests_primary_201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8318" y="141513"/>
            <a:ext cx="1974396" cy="271604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340560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087" y="365124"/>
            <a:ext cx="11255828" cy="1325563"/>
          </a:xfr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Итоговая аттестация 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57943" y="3814129"/>
            <a:ext cx="10733313" cy="1323928"/>
          </a:xfr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marL="0" indent="0">
              <a:buNone/>
            </a:pPr>
            <a:endParaRPr lang="ru-RU" sz="4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ru-RU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9 </a:t>
            </a:r>
            <a:r>
              <a:rPr lang="ru-RU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класс (основной государственный экзамен – ОГЭ)</a:t>
            </a:r>
            <a:r>
              <a:rPr lang="ru-RU" sz="3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  </a:t>
            </a:r>
            <a:endParaRPr lang="ru-RU" sz="32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662609" y="2068287"/>
            <a:ext cx="11039533" cy="1371599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ru-RU" sz="8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ru-RU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4 </a:t>
            </a:r>
            <a:r>
              <a:rPr lang="ru-RU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класс (контроль за курс начальной школы</a:t>
            </a:r>
            <a:r>
              <a:rPr 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, </a:t>
            </a:r>
            <a:r>
              <a:rPr lang="ru-RU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 </a:t>
            </a:r>
          </a:p>
          <a:p>
            <a:pPr marL="0" indent="0">
              <a:buNone/>
            </a:pPr>
            <a:r>
              <a:rPr lang="ru-RU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                                                                            внутришкольный)</a:t>
            </a:r>
          </a:p>
        </p:txBody>
      </p:sp>
      <p:sp>
        <p:nvSpPr>
          <p:cNvPr id="6" name="Объект 2"/>
          <p:cNvSpPr txBox="1">
            <a:spLocks/>
          </p:cNvSpPr>
          <p:nvPr/>
        </p:nvSpPr>
        <p:spPr>
          <a:xfrm>
            <a:off x="1284514" y="5465437"/>
            <a:ext cx="10384972" cy="1071841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ru-RU" sz="1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ru-RU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11 </a:t>
            </a:r>
            <a:r>
              <a:rPr lang="ru-RU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класс (единый государственный экзамен – ЕГЭ)</a:t>
            </a:r>
          </a:p>
        </p:txBody>
      </p:sp>
    </p:spTree>
    <p:extLst>
      <p:ext uri="{BB962C8B-B14F-4D97-AF65-F5344CB8AC3E}">
        <p14:creationId xmlns:p14="http://schemas.microsoft.com/office/powerpoint/2010/main" xmlns="" val="1368321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838200" y="365125"/>
            <a:ext cx="8153400" cy="1325563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Как еще можно использовать эту книгу?</a:t>
            </a:r>
          </a:p>
        </p:txBody>
      </p:sp>
      <p:sp>
        <p:nvSpPr>
          <p:cNvPr id="27651" name="Содержимое 5"/>
          <p:cNvSpPr>
            <a:spLocks noGrp="1"/>
          </p:cNvSpPr>
          <p:nvPr>
            <p:ph idx="1"/>
          </p:nvPr>
        </p:nvSpPr>
        <p:spPr>
          <a:xfrm>
            <a:off x="859973" y="2609396"/>
            <a:ext cx="6183085" cy="3323318"/>
          </a:xfrm>
        </p:spPr>
        <p:txBody>
          <a:bodyPr/>
          <a:lstStyle/>
          <a:p>
            <a:pPr eaLnBrk="1" hangingPunct="1"/>
            <a:r>
              <a:rPr lang="ru-RU" dirty="0" smtClean="0"/>
              <a:t>Для входного теста в 5 классе</a:t>
            </a:r>
          </a:p>
          <a:p>
            <a:pPr eaLnBrk="1" hangingPunct="1"/>
            <a:r>
              <a:rPr lang="ru-RU" dirty="0" smtClean="0"/>
              <a:t>Задания можно использовать в качестве разминочных упражнений в 5 – 6 классах</a:t>
            </a:r>
          </a:p>
        </p:txBody>
      </p:sp>
      <p:pic>
        <p:nvPicPr>
          <p:cNvPr id="8194" name="Picture 2" descr="Y:\Delo-New\Oblozhki\Titul\Big\Tests_primary_201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02261" y="1206954"/>
            <a:ext cx="3752850" cy="5162550"/>
          </a:xfrm>
          <a:prstGeom prst="rect">
            <a:avLst/>
          </a:prstGeom>
          <a:noFill/>
        </p:spPr>
      </p:pic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5" name="Picture 1"/>
          <p:cNvPicPr>
            <a:picLocks noChangeAspect="1" noChangeArrowheads="1"/>
          </p:cNvPicPr>
          <p:nvPr/>
        </p:nvPicPr>
        <p:blipFill>
          <a:blip r:embed="rId2" cstate="print"/>
          <a:srcRect l="1505" r="1821"/>
          <a:stretch>
            <a:fillRect/>
          </a:stretch>
        </p:blipFill>
        <p:spPr bwMode="auto">
          <a:xfrm>
            <a:off x="4837043" y="727834"/>
            <a:ext cx="7036905" cy="5127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84" y="401084"/>
            <a:ext cx="4344077" cy="59997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97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45623" y="0"/>
            <a:ext cx="498678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697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51395" y="0"/>
            <a:ext cx="503416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2332383" cy="3221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8002" name="Picture 2"/>
          <p:cNvPicPr>
            <a:picLocks noChangeAspect="1" noChangeArrowheads="1"/>
          </p:cNvPicPr>
          <p:nvPr/>
        </p:nvPicPr>
        <p:blipFill>
          <a:blip r:embed="rId2" cstate="print"/>
          <a:srcRect r="1705"/>
          <a:stretch>
            <a:fillRect/>
          </a:stretch>
        </p:blipFill>
        <p:spPr bwMode="auto">
          <a:xfrm>
            <a:off x="2276889" y="0"/>
            <a:ext cx="486603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8003" name="Picture 3"/>
          <p:cNvPicPr>
            <a:picLocks noChangeAspect="1" noChangeArrowheads="1"/>
          </p:cNvPicPr>
          <p:nvPr/>
        </p:nvPicPr>
        <p:blipFill>
          <a:blip r:embed="rId3" cstate="print"/>
          <a:srcRect l="1542"/>
          <a:stretch>
            <a:fillRect/>
          </a:stretch>
        </p:blipFill>
        <p:spPr bwMode="auto">
          <a:xfrm>
            <a:off x="7169426" y="0"/>
            <a:ext cx="5022574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2332383" cy="3221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9026" name="Picture 2"/>
          <p:cNvPicPr>
            <a:picLocks noChangeAspect="1" noChangeArrowheads="1"/>
          </p:cNvPicPr>
          <p:nvPr/>
        </p:nvPicPr>
        <p:blipFill>
          <a:blip r:embed="rId2" cstate="print"/>
          <a:srcRect l="3244" r="1602"/>
          <a:stretch>
            <a:fillRect/>
          </a:stretch>
        </p:blipFill>
        <p:spPr bwMode="auto">
          <a:xfrm>
            <a:off x="172278" y="278296"/>
            <a:ext cx="5934158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9027" name="Picture 3"/>
          <p:cNvPicPr>
            <a:picLocks noChangeAspect="1" noChangeArrowheads="1"/>
          </p:cNvPicPr>
          <p:nvPr/>
        </p:nvPicPr>
        <p:blipFill>
          <a:blip r:embed="rId3" cstate="print"/>
          <a:srcRect l="2483"/>
          <a:stretch>
            <a:fillRect/>
          </a:stretch>
        </p:blipFill>
        <p:spPr bwMode="auto">
          <a:xfrm>
            <a:off x="6119688" y="481429"/>
            <a:ext cx="5910470" cy="59193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0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52907" y="28575"/>
            <a:ext cx="4886325" cy="682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0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58075" y="0"/>
            <a:ext cx="4733925" cy="672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2278" y="159026"/>
            <a:ext cx="2332383" cy="3221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4610" y="446314"/>
            <a:ext cx="8705921" cy="598099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85" y="401085"/>
            <a:ext cx="2684108" cy="3707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r="49945"/>
          <a:stretch>
            <a:fillRect/>
          </a:stretch>
        </p:blipFill>
        <p:spPr bwMode="auto">
          <a:xfrm>
            <a:off x="4279639" y="110789"/>
            <a:ext cx="4842590" cy="664644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85" y="401085"/>
            <a:ext cx="2684108" cy="3707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50055"/>
          <a:stretch>
            <a:fillRect/>
          </a:stretch>
        </p:blipFill>
        <p:spPr bwMode="auto">
          <a:xfrm>
            <a:off x="4397829" y="152400"/>
            <a:ext cx="4756265" cy="654231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85" y="401085"/>
            <a:ext cx="2684108" cy="3707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52135" y="1503293"/>
            <a:ext cx="6810375" cy="316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0" name="Picture 4" descr="https://www.englishteachers.ru/uploadedfiles/waresimgs/33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5905" y="947185"/>
            <a:ext cx="2695575" cy="371475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087" y="365124"/>
            <a:ext cx="11255828" cy="1325563"/>
          </a:xfr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Системная подготовка к итоговой аттестации 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57943" y="3901215"/>
            <a:ext cx="10733313" cy="1323928"/>
          </a:xfr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marL="0" indent="0">
              <a:buNone/>
            </a:pPr>
            <a:endParaRPr lang="ru-RU" sz="4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2. </a:t>
            </a:r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Контрольные упражнения </a:t>
            </a:r>
            <a: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 </a:t>
            </a:r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обучающих компьютерных        </a:t>
            </a:r>
          </a:p>
          <a:p>
            <a:pPr marL="0" indent="0">
              <a:buNone/>
            </a:pPr>
            <a: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  программах (далее – ОКП) – (</a:t>
            </a:r>
            <a: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разделы Practice и Test Yourself</a:t>
            </a:r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).</a:t>
            </a:r>
            <a: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  </a:t>
            </a:r>
            <a:endParaRPr lang="ru-RU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674915" y="2068287"/>
            <a:ext cx="11027228" cy="1578428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ru-RU" sz="8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1. </a:t>
            </a:r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Системный контроль в УМК с помощью тестов, проверочных </a:t>
            </a:r>
          </a:p>
          <a:p>
            <a:pPr marL="0" indent="0">
              <a:buNone/>
            </a:pPr>
            <a: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   работ, формата упражнений и дополнительных рабочих тетрадей.</a:t>
            </a:r>
          </a:p>
        </p:txBody>
      </p:sp>
      <p:sp>
        <p:nvSpPr>
          <p:cNvPr id="6" name="Объект 2"/>
          <p:cNvSpPr txBox="1">
            <a:spLocks/>
          </p:cNvSpPr>
          <p:nvPr/>
        </p:nvSpPr>
        <p:spPr>
          <a:xfrm>
            <a:off x="1284514" y="5465437"/>
            <a:ext cx="10384972" cy="1071841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ru-RU" sz="1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3.</a:t>
            </a:r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Использование дополнительных материалов. </a:t>
            </a:r>
          </a:p>
        </p:txBody>
      </p:sp>
    </p:spTree>
    <p:extLst>
      <p:ext uri="{BB962C8B-B14F-4D97-AF65-F5344CB8AC3E}">
        <p14:creationId xmlns:p14="http://schemas.microsoft.com/office/powerpoint/2010/main" xmlns="" val="1368321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26923" y="0"/>
            <a:ext cx="5063924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4" descr="https://www.englishteachers.ru/uploadedfiles/waresimgs/33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5905" y="947185"/>
            <a:ext cx="2695575" cy="371475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2"/>
          <p:cNvSpPr txBox="1">
            <a:spLocks/>
          </p:cNvSpPr>
          <p:nvPr/>
        </p:nvSpPr>
        <p:spPr>
          <a:xfrm>
            <a:off x="772413" y="2011834"/>
            <a:ext cx="10733313" cy="1804792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4000" b="1" i="0" u="none" strike="noStrike" kern="1200" cap="none" spc="0" normalizeH="0" baseline="0" noProof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9 класс 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4000" b="1" i="0" u="none" strike="noStrike" kern="1200" cap="none" spc="0" normalizeH="0" baseline="0" noProof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(основной государственный экзамен – ОГЭ) </a:t>
            </a:r>
            <a:r>
              <a:rPr kumimoji="0" lang="ru-RU" sz="3200" b="1" i="0" u="none" strike="noStrike" kern="1200" cap="none" spc="0" normalizeH="0" baseline="0" noProof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xmlns="" val="3198275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 l="27391" t="9844" r="31102" b="32079"/>
          <a:stretch>
            <a:fillRect/>
          </a:stretch>
        </p:blipFill>
        <p:spPr bwMode="auto">
          <a:xfrm>
            <a:off x="1991544" y="343676"/>
            <a:ext cx="8280920" cy="6514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2279576" y="3933056"/>
            <a:ext cx="8064896" cy="1224136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70838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1074" name="Picture 2" descr="https://scontent.xx.fbcdn.net/hphotos-xfa1/v/t1.0-9/1934774_1670831023178075_1258903803380423747_n.png?oh=08db83ea6b5c8bcfb8a5d9dd49c30125&amp;oe=579429A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96479" y="0"/>
            <a:ext cx="9975271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Заголовок 1"/>
          <p:cNvSpPr>
            <a:spLocks noGrp="1"/>
          </p:cNvSpPr>
          <p:nvPr>
            <p:ph type="title"/>
          </p:nvPr>
        </p:nvSpPr>
        <p:spPr>
          <a:xfrm>
            <a:off x="805543" y="1"/>
            <a:ext cx="10515600" cy="901147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sz="3600" dirty="0" smtClean="0"/>
              <a:t>Подготовка к итоговой аттестации и олимпиадам</a:t>
            </a:r>
          </a:p>
        </p:txBody>
      </p:sp>
      <p:pic>
        <p:nvPicPr>
          <p:cNvPr id="32771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93034" y="624745"/>
            <a:ext cx="5529470" cy="6175090"/>
          </a:xfrm>
          <a:noFill/>
        </p:spPr>
      </p:pic>
      <p:pic>
        <p:nvPicPr>
          <p:cNvPr id="32772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6264506" y="655162"/>
            <a:ext cx="5066103" cy="6202838"/>
          </a:xfr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 t="2119" b="58612"/>
          <a:stretch>
            <a:fillRect/>
          </a:stretch>
        </p:blipFill>
        <p:spPr>
          <a:xfrm>
            <a:off x="380998" y="172278"/>
            <a:ext cx="7278757" cy="3192037"/>
          </a:xfrm>
          <a:prstGeom prst="rect">
            <a:avLst/>
          </a:prstGeom>
          <a:noFill/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print"/>
          <a:srcRect b="54587"/>
          <a:stretch>
            <a:fillRect/>
          </a:stretch>
        </p:blipFill>
        <p:spPr>
          <a:xfrm>
            <a:off x="4850296" y="2527824"/>
            <a:ext cx="7036906" cy="391273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5" name="TextBox 8"/>
          <p:cNvSpPr txBox="1">
            <a:spLocks noChangeArrowheads="1"/>
          </p:cNvSpPr>
          <p:nvPr/>
        </p:nvSpPr>
        <p:spPr bwMode="auto">
          <a:xfrm>
            <a:off x="4541461" y="1284327"/>
            <a:ext cx="7031841" cy="71342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ru-RU" sz="2800" dirty="0" smtClean="0"/>
              <a:t>Шесть </a:t>
            </a:r>
            <a:r>
              <a:rPr lang="ru-RU" sz="2800" dirty="0"/>
              <a:t>проверочных работ, </a:t>
            </a:r>
            <a:r>
              <a:rPr lang="ru-RU" sz="2800" dirty="0" smtClean="0"/>
              <a:t>по структуре </a:t>
            </a:r>
            <a:r>
              <a:rPr lang="ru-RU" sz="2800" dirty="0"/>
              <a:t>и содержанию  полностью </a:t>
            </a:r>
            <a:r>
              <a:rPr lang="ru-RU" sz="2800" dirty="0" smtClean="0"/>
              <a:t>соответствующие </a:t>
            </a:r>
            <a:r>
              <a:rPr lang="ru-RU" sz="2800" dirty="0"/>
              <a:t>формату экзаменационной работы </a:t>
            </a:r>
          </a:p>
          <a:p>
            <a:pPr marL="342900" indent="-34290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ru-RU" sz="2800" dirty="0" smtClean="0"/>
              <a:t>Методические </a:t>
            </a:r>
            <a:r>
              <a:rPr lang="ru-RU" sz="2800" dirty="0"/>
              <a:t>рекомендации по выполнению наиболее трудных </a:t>
            </a:r>
            <a:r>
              <a:rPr lang="ru-RU" sz="2800" dirty="0" smtClean="0"/>
              <a:t>заданий</a:t>
            </a:r>
            <a:r>
              <a:rPr lang="en-US" sz="2800" dirty="0" smtClean="0"/>
              <a:t> </a:t>
            </a:r>
            <a:endParaRPr lang="ru-RU" sz="2800" dirty="0" smtClean="0"/>
          </a:p>
          <a:p>
            <a:pPr marL="342900" indent="-34290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ru-RU" sz="2800" dirty="0"/>
              <a:t>О</a:t>
            </a:r>
            <a:r>
              <a:rPr lang="ru-RU" sz="2800" dirty="0" smtClean="0"/>
              <a:t>бразцы </a:t>
            </a:r>
            <a:r>
              <a:rPr lang="ru-RU" sz="2800" dirty="0"/>
              <a:t>ответов на задания с развернутым свободным </a:t>
            </a:r>
            <a:r>
              <a:rPr lang="ru-RU" sz="2800" dirty="0" smtClean="0"/>
              <a:t>ответом </a:t>
            </a:r>
          </a:p>
          <a:p>
            <a:pPr marL="342900" indent="-34290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ru-RU" sz="2800" dirty="0" smtClean="0"/>
              <a:t>Ключи </a:t>
            </a:r>
            <a:r>
              <a:rPr lang="ru-RU" sz="2800" dirty="0"/>
              <a:t>ко всем </a:t>
            </a:r>
            <a:r>
              <a:rPr lang="ru-RU" sz="2800" dirty="0" smtClean="0"/>
              <a:t>заданиям</a:t>
            </a:r>
          </a:p>
          <a:p>
            <a:pPr marL="342900" indent="-34290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ru-RU" sz="2800" dirty="0" smtClean="0"/>
              <a:t>Диск </a:t>
            </a:r>
            <a:r>
              <a:rPr lang="ru-RU" sz="2800" dirty="0"/>
              <a:t>с заданиями по аудированию </a:t>
            </a:r>
            <a:endParaRPr lang="en-US" sz="2800" dirty="0"/>
          </a:p>
          <a:p>
            <a:pPr algn="just"/>
            <a:endParaRPr lang="en-US" dirty="0"/>
          </a:p>
          <a:p>
            <a:pPr algn="just"/>
            <a:endParaRPr lang="ru-RU" dirty="0"/>
          </a:p>
          <a:p>
            <a:endParaRPr lang="en-US" sz="1400" dirty="0"/>
          </a:p>
          <a:p>
            <a:endParaRPr lang="ru-RU" sz="1600" dirty="0"/>
          </a:p>
          <a:p>
            <a:endParaRPr lang="ru-RU" sz="1600" dirty="0"/>
          </a:p>
          <a:p>
            <a:endParaRPr lang="ru-RU" sz="1600" dirty="0"/>
          </a:p>
          <a:p>
            <a:r>
              <a:rPr lang="ru-RU" sz="1600" dirty="0"/>
              <a:t> </a:t>
            </a:r>
          </a:p>
          <a:p>
            <a:endParaRPr lang="ru-RU" sz="1600" dirty="0"/>
          </a:p>
        </p:txBody>
      </p:sp>
      <p:sp>
        <p:nvSpPr>
          <p:cNvPr id="8" name="TextBox 7"/>
          <p:cNvSpPr txBox="1"/>
          <p:nvPr/>
        </p:nvSpPr>
        <p:spPr>
          <a:xfrm>
            <a:off x="1433789" y="120402"/>
            <a:ext cx="9675489" cy="14311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</a:rPr>
              <a:t>ОГЭ 2015. </a:t>
            </a:r>
            <a:r>
              <a:rPr lang="ru-RU" sz="2400" b="1" dirty="0">
                <a:solidFill>
                  <a:schemeClr val="tx2">
                    <a:lumMod val="50000"/>
                  </a:schemeClr>
                </a:solidFill>
              </a:rPr>
              <a:t>Практикум по английскому языку</a:t>
            </a:r>
            <a:endParaRPr lang="en-US" sz="2400" b="1" dirty="0">
              <a:solidFill>
                <a:schemeClr val="tx2">
                  <a:lumMod val="50000"/>
                </a:schemeClr>
              </a:solidFill>
            </a:endParaRPr>
          </a:p>
          <a:p>
            <a:pPr algn="ctr">
              <a:spcBef>
                <a:spcPct val="50000"/>
              </a:spcBef>
              <a:defRPr/>
            </a:pPr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Н. </a:t>
            </a:r>
            <a:r>
              <a:rPr lang="ru-RU" altLang="ru-RU" b="1" dirty="0">
                <a:solidFill>
                  <a:schemeClr val="tx2">
                    <a:lumMod val="50000"/>
                  </a:schemeClr>
                </a:solidFill>
              </a:rPr>
              <a:t>Н. Трубанева</a:t>
            </a:r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, Е. Е. </a:t>
            </a:r>
            <a:r>
              <a:rPr lang="ru-RU" b="1" dirty="0" err="1">
                <a:solidFill>
                  <a:schemeClr val="tx2">
                    <a:lumMod val="50000"/>
                  </a:schemeClr>
                </a:solidFill>
              </a:rPr>
              <a:t>Бабушис</a:t>
            </a:r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 </a:t>
            </a:r>
          </a:p>
          <a:p>
            <a:pPr algn="ctr">
              <a:defRPr/>
            </a:pPr>
            <a:r>
              <a:rPr lang="ru-RU" b="1" dirty="0"/>
              <a:t> </a:t>
            </a:r>
          </a:p>
          <a:p>
            <a:pPr>
              <a:defRPr/>
            </a:pPr>
            <a:endParaRPr lang="ru-RU" dirty="0"/>
          </a:p>
        </p:txBody>
      </p:sp>
      <p:pic>
        <p:nvPicPr>
          <p:cNvPr id="2050" name="Picture 2" descr="https://www.englishteachers.ru/uploadedfiles/waresimgs/47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7019" y="1112397"/>
            <a:ext cx="3990139" cy="5452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010522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380895" y="459545"/>
            <a:ext cx="7237474" cy="6227858"/>
          </a:xfrm>
          <a:prstGeom prst="rect">
            <a:avLst/>
          </a:prstGeom>
        </p:spPr>
      </p:pic>
      <p:pic>
        <p:nvPicPr>
          <p:cNvPr id="3" name="Picture 2" descr="https://www.englishteachers.ru/uploadedfiles/waresimgs/47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7963" y="334474"/>
            <a:ext cx="3400846" cy="46469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406618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www.englishteachers.ru/uploadedfiles/waresimgs/47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7963" y="334474"/>
            <a:ext cx="3400846" cy="46469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33937" y="106292"/>
            <a:ext cx="6207102" cy="66183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790051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9101" y="146761"/>
            <a:ext cx="10515600" cy="1108833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Р</a:t>
            </a:r>
            <a:r>
              <a:rPr lang="ru-RU" dirty="0" smtClean="0">
                <a:solidFill>
                  <a:schemeClr val="tx1"/>
                </a:solidFill>
              </a:rPr>
              <a:t>аздел «Говорение» </a:t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sz="4000" dirty="0" smtClean="0">
                <a:solidFill>
                  <a:schemeClr val="tx1"/>
                </a:solidFill>
              </a:rPr>
              <a:t>ОГЭ - 2016</a:t>
            </a:r>
            <a:endParaRPr lang="ru-RU" sz="4000" dirty="0">
              <a:solidFill>
                <a:schemeClr val="tx1"/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341194" y="1255593"/>
            <a:ext cx="11586949" cy="5404513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ru-RU" b="1" dirty="0" smtClean="0"/>
              <a:t>Задание 1 </a:t>
            </a:r>
            <a:r>
              <a:rPr lang="ru-RU" dirty="0" smtClean="0"/>
              <a:t>предусматривает чтение вслух небольшого текста научно</a:t>
            </a:r>
            <a:r>
              <a:rPr lang="ru-RU" b="1" dirty="0" smtClean="0"/>
              <a:t>-</a:t>
            </a:r>
            <a:r>
              <a:rPr lang="ru-RU" dirty="0" smtClean="0"/>
              <a:t>популярного характера. Время на подготовку – 1,5 минуты.</a:t>
            </a:r>
          </a:p>
          <a:p>
            <a:pPr>
              <a:lnSpc>
                <a:spcPct val="100000"/>
              </a:lnSpc>
              <a:buNone/>
            </a:pPr>
            <a:endParaRPr lang="ru-RU" sz="100" dirty="0" smtClean="0"/>
          </a:p>
        </p:txBody>
      </p:sp>
    </p:spTree>
    <p:extLst>
      <p:ext uri="{BB962C8B-B14F-4D97-AF65-F5344CB8AC3E}">
        <p14:creationId xmlns:p14="http://schemas.microsoft.com/office/powerpoint/2010/main" xmlns="" val="1179560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2"/>
          <p:cNvSpPr txBox="1">
            <a:spLocks/>
          </p:cNvSpPr>
          <p:nvPr/>
        </p:nvSpPr>
        <p:spPr>
          <a:xfrm>
            <a:off x="674915" y="2068287"/>
            <a:ext cx="11027228" cy="1371599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ru-RU" sz="8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marL="0" indent="0" algn="ctr">
              <a:buNone/>
            </a:pPr>
            <a:r>
              <a:rPr lang="ru-RU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4 класс </a:t>
            </a:r>
          </a:p>
          <a:p>
            <a:pPr marL="0" indent="0" algn="ctr">
              <a:buNone/>
            </a:pPr>
            <a:r>
              <a:rPr lang="ru-RU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(внутришкольный контроль за курс начальной школы)</a:t>
            </a: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9101" y="146761"/>
            <a:ext cx="10515600" cy="1108833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Р</a:t>
            </a:r>
            <a:r>
              <a:rPr lang="ru-RU" dirty="0" smtClean="0">
                <a:solidFill>
                  <a:schemeClr val="tx1"/>
                </a:solidFill>
              </a:rPr>
              <a:t>аздел «Говорение» </a:t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sz="4000" dirty="0" smtClean="0">
                <a:solidFill>
                  <a:schemeClr val="tx1"/>
                </a:solidFill>
              </a:rPr>
              <a:t>ОГЭ - 2016</a:t>
            </a:r>
            <a:endParaRPr lang="ru-RU" sz="4000" dirty="0">
              <a:solidFill>
                <a:schemeClr val="tx1"/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341194" y="1255593"/>
            <a:ext cx="11586949" cy="5404513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ru-RU" b="1" dirty="0" smtClean="0"/>
              <a:t>Задание 1 </a:t>
            </a:r>
            <a:r>
              <a:rPr lang="ru-RU" dirty="0" smtClean="0"/>
              <a:t>предусматривает чтение вслух небольшого текста научно</a:t>
            </a:r>
            <a:r>
              <a:rPr lang="ru-RU" b="1" dirty="0" smtClean="0"/>
              <a:t>-</a:t>
            </a:r>
            <a:r>
              <a:rPr lang="ru-RU" dirty="0" smtClean="0"/>
              <a:t>популярного характера. Время на подготовку – 1,5 минуты.</a:t>
            </a:r>
          </a:p>
          <a:p>
            <a:pPr>
              <a:lnSpc>
                <a:spcPct val="100000"/>
              </a:lnSpc>
              <a:buNone/>
            </a:pPr>
            <a:endParaRPr lang="ru-RU" sz="100" dirty="0" smtClean="0"/>
          </a:p>
          <a:p>
            <a:pPr>
              <a:lnSpc>
                <a:spcPct val="100000"/>
              </a:lnSpc>
            </a:pPr>
            <a:r>
              <a:rPr lang="ru-RU" b="1" dirty="0" smtClean="0"/>
              <a:t>Задание 2 </a:t>
            </a:r>
            <a:r>
              <a:rPr lang="ru-RU" dirty="0" smtClean="0"/>
              <a:t>предлагает принять участие в условном диалоге-расспросе: ответить на шесть услышанных в аудиозаписи вопросов телефонного опроса.</a:t>
            </a:r>
          </a:p>
          <a:p>
            <a:pPr>
              <a:lnSpc>
                <a:spcPct val="100000"/>
              </a:lnSpc>
            </a:pPr>
            <a:endParaRPr lang="ru-RU" sz="300" dirty="0" smtClean="0"/>
          </a:p>
        </p:txBody>
      </p:sp>
    </p:spTree>
    <p:extLst>
      <p:ext uri="{BB962C8B-B14F-4D97-AF65-F5344CB8AC3E}">
        <p14:creationId xmlns:p14="http://schemas.microsoft.com/office/powerpoint/2010/main" xmlns="" val="2772913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9101" y="146761"/>
            <a:ext cx="10515600" cy="1108833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Раздел «Говорение» </a:t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sz="4000" dirty="0" smtClean="0">
                <a:solidFill>
                  <a:schemeClr val="tx1"/>
                </a:solidFill>
              </a:rPr>
              <a:t>ОГЭ - 2016</a:t>
            </a:r>
            <a:endParaRPr lang="ru-RU" sz="4000" dirty="0">
              <a:solidFill>
                <a:schemeClr val="tx1"/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341194" y="1255593"/>
            <a:ext cx="11586949" cy="5404513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ru-RU" b="1" dirty="0" smtClean="0"/>
              <a:t>Задание 1 </a:t>
            </a:r>
            <a:r>
              <a:rPr lang="ru-RU" dirty="0" smtClean="0"/>
              <a:t>предусматривает чтение вслух небольшого текста научно</a:t>
            </a:r>
            <a:r>
              <a:rPr lang="ru-RU" b="1" dirty="0" smtClean="0"/>
              <a:t>-</a:t>
            </a:r>
            <a:r>
              <a:rPr lang="ru-RU" dirty="0" smtClean="0"/>
              <a:t>популярного характера. Время на подготовку – 1,5 минуты.</a:t>
            </a:r>
          </a:p>
          <a:p>
            <a:pPr>
              <a:lnSpc>
                <a:spcPct val="100000"/>
              </a:lnSpc>
              <a:buNone/>
            </a:pPr>
            <a:endParaRPr lang="ru-RU" sz="100" dirty="0" smtClean="0"/>
          </a:p>
          <a:p>
            <a:pPr>
              <a:lnSpc>
                <a:spcPct val="100000"/>
              </a:lnSpc>
            </a:pPr>
            <a:r>
              <a:rPr lang="ru-RU" b="1" dirty="0" smtClean="0"/>
              <a:t>Задание 2 </a:t>
            </a:r>
            <a:r>
              <a:rPr lang="ru-RU" dirty="0" smtClean="0"/>
              <a:t>предлагает принять участие в условном диалоге-расспросе: ответить на шесть услышанных в аудиозаписи вопросов телефонного опроса.</a:t>
            </a:r>
          </a:p>
          <a:p>
            <a:pPr>
              <a:lnSpc>
                <a:spcPct val="100000"/>
              </a:lnSpc>
            </a:pPr>
            <a:endParaRPr lang="ru-RU" sz="300" dirty="0" smtClean="0"/>
          </a:p>
          <a:p>
            <a:pPr>
              <a:lnSpc>
                <a:spcPct val="100000"/>
              </a:lnSpc>
            </a:pPr>
            <a:r>
              <a:rPr lang="ru-RU" b="1" dirty="0" smtClean="0"/>
              <a:t>Задание 3 </a:t>
            </a:r>
            <a:r>
              <a:rPr lang="ru-RU" dirty="0" smtClean="0"/>
              <a:t>необходимо построить связное монологическое высказывание на определённую тему с опорой на план</a:t>
            </a:r>
            <a:r>
              <a:rPr lang="en-US" dirty="0" smtClean="0"/>
              <a:t>. </a:t>
            </a:r>
            <a:r>
              <a:rPr lang="ru-RU" dirty="0" smtClean="0"/>
              <a:t>Время на подготовку – 1,5 минуты.</a:t>
            </a:r>
          </a:p>
          <a:p>
            <a:pPr>
              <a:lnSpc>
                <a:spcPct val="100000"/>
              </a:lnSpc>
            </a:pPr>
            <a:endParaRPr lang="ru-RU" sz="600" dirty="0" smtClean="0"/>
          </a:p>
          <a:p>
            <a:pPr>
              <a:lnSpc>
                <a:spcPct val="100000"/>
              </a:lnSpc>
            </a:pPr>
            <a:r>
              <a:rPr lang="ru-RU" dirty="0" smtClean="0"/>
              <a:t>Общее время ответа одного участника ОГЭ (включая время на подготовку) – 15 минут.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122740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9836" y="242296"/>
            <a:ext cx="10515600" cy="1325563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Проверяемые умения: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7063" y="2429301"/>
            <a:ext cx="10698707" cy="4032426"/>
          </a:xfrm>
        </p:spPr>
        <p:txBody>
          <a:bodyPr/>
          <a:lstStyle/>
          <a:p>
            <a:pPr marL="0" indent="0">
              <a:buNone/>
            </a:pPr>
            <a:r>
              <a:rPr lang="ru-RU" sz="4800" dirty="0"/>
              <a:t>ОГЭ и ЕГЭ проверяет, не </a:t>
            </a:r>
            <a:r>
              <a:rPr lang="ru-RU" sz="4800" b="1" dirty="0"/>
              <a:t>что знает экзаменуемый о языке</a:t>
            </a:r>
            <a:r>
              <a:rPr lang="ru-RU" sz="4800" dirty="0"/>
              <a:t>, а насколько он </a:t>
            </a:r>
            <a:r>
              <a:rPr lang="ru-RU" sz="4800" b="1" dirty="0"/>
              <a:t>реально владеет иностранным языком</a:t>
            </a:r>
            <a:endParaRPr lang="ru-RU" sz="4800" dirty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023747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199" y="119467"/>
            <a:ext cx="10515600" cy="1040594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З</a:t>
            </a:r>
            <a:r>
              <a:rPr lang="ru-RU" dirty="0" smtClean="0">
                <a:solidFill>
                  <a:schemeClr val="tx1"/>
                </a:solidFill>
              </a:rPr>
              <a:t>адание 1 части «Говорение» ОГЭ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5914" y="1513114"/>
            <a:ext cx="9029701" cy="42998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604239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346" y="1634367"/>
            <a:ext cx="3395367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З</a:t>
            </a:r>
            <a:r>
              <a:rPr lang="ru-RU" dirty="0" smtClean="0">
                <a:solidFill>
                  <a:schemeClr val="tx1"/>
                </a:solidFill>
              </a:rPr>
              <a:t>адание 2 части «Говорение» ОГЭ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43325" y="123887"/>
            <a:ext cx="7394050" cy="64510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031217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65496" y="2499"/>
            <a:ext cx="10515600" cy="789072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З</a:t>
            </a:r>
            <a:r>
              <a:rPr lang="ru-RU" dirty="0" smtClean="0">
                <a:solidFill>
                  <a:schemeClr val="tx1"/>
                </a:solidFill>
              </a:rPr>
              <a:t>адание 3 части «Говорение» ОГЭ</a:t>
            </a: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30918" y="694643"/>
            <a:ext cx="6528026" cy="59983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610624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 l="54509" t="15375" r="10625" b="41722"/>
          <a:stretch>
            <a:fillRect/>
          </a:stretch>
        </p:blipFill>
        <p:spPr bwMode="auto">
          <a:xfrm>
            <a:off x="1336736" y="0"/>
            <a:ext cx="9747840" cy="67436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69953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 l="54509" t="59083" r="10625" b="9813"/>
          <a:stretch>
            <a:fillRect/>
          </a:stretch>
        </p:blipFill>
        <p:spPr bwMode="auto">
          <a:xfrm>
            <a:off x="1007478" y="702573"/>
            <a:ext cx="10517585" cy="52751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483638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 l="14389" t="2579" r="52405" b="38359"/>
          <a:stretch>
            <a:fillRect/>
          </a:stretch>
        </p:blipFill>
        <p:spPr bwMode="auto">
          <a:xfrm>
            <a:off x="2812357" y="0"/>
            <a:ext cx="6730060" cy="67300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260962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2" cstate="print"/>
          <a:srcRect l="54981" t="3125" r="11260" b="67719"/>
          <a:stretch>
            <a:fillRect/>
          </a:stretch>
        </p:blipFill>
        <p:spPr bwMode="auto">
          <a:xfrm>
            <a:off x="2670077" y="3603009"/>
            <a:ext cx="6703457" cy="32549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 l="13555" t="61640" r="52686" b="7800"/>
          <a:stretch>
            <a:fillRect/>
          </a:stretch>
        </p:blipFill>
        <p:spPr bwMode="auto">
          <a:xfrm>
            <a:off x="2523436" y="127368"/>
            <a:ext cx="6641613" cy="3380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7314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7828" y="136525"/>
            <a:ext cx="10515600" cy="1325563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Итоговая аттестация в 4 классе – нормативные документы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9229" y="1915886"/>
            <a:ext cx="11582400" cy="4746171"/>
          </a:xfrm>
        </p:spPr>
        <p:txBody>
          <a:bodyPr rtlCol="0">
            <a:noAutofit/>
          </a:bodyPr>
          <a:lstStyle/>
          <a:p>
            <a:pPr eaLnBrk="1" fontAlgn="auto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3600" dirty="0" smtClean="0"/>
              <a:t>ФГОС НОО: </a:t>
            </a:r>
            <a:r>
              <a:rPr lang="en-US" dirty="0" smtClean="0"/>
              <a:t>“</a:t>
            </a:r>
            <a:r>
              <a:rPr lang="ru-RU" dirty="0" smtClean="0"/>
              <a:t>Итоговая оценка освоения основной образовательной программы начального общего образования проводится образовательным учреждением и направлена на оценку достижения обучающимися планируемых результатов освоения основной образовательной программы начального общего образования. Результаты итоговой оценки освоения основной образовательной программы начального общего образования используются для принятия решения о переводе обучающихся на следующую ступень общего образования.</a:t>
            </a:r>
            <a:r>
              <a:rPr lang="en-US" dirty="0" smtClean="0"/>
              <a:t>”</a:t>
            </a:r>
          </a:p>
        </p:txBody>
      </p:sp>
    </p:spTree>
  </p:cSld>
  <p:clrMapOvr>
    <a:masterClrMapping/>
  </p:clrMapOvr>
  <p:transition/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50826" y="120401"/>
            <a:ext cx="7772400" cy="940966"/>
          </a:xfrm>
        </p:spPr>
        <p:txBody>
          <a:bodyPr/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Проверяемые умения: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87104" y="1282408"/>
            <a:ext cx="10699845" cy="5112568"/>
          </a:xfrm>
        </p:spPr>
        <p:txBody>
          <a:bodyPr>
            <a:normAutofit/>
          </a:bodyPr>
          <a:lstStyle/>
          <a:p>
            <a:pPr lvl="0"/>
            <a:r>
              <a:rPr lang="ru-RU" dirty="0"/>
              <a:t>строить развернутое высказывание в контексте </a:t>
            </a:r>
            <a:r>
              <a:rPr lang="ru-RU" dirty="0" smtClean="0"/>
              <a:t>коммуникативной </a:t>
            </a:r>
            <a:r>
              <a:rPr lang="ru-RU" dirty="0"/>
              <a:t>задачи и в заданном объеме;</a:t>
            </a:r>
          </a:p>
          <a:p>
            <a:pPr lvl="0"/>
            <a:endParaRPr lang="ru-RU" dirty="0" smtClean="0"/>
          </a:p>
          <a:p>
            <a:pPr lvl="0"/>
            <a:r>
              <a:rPr lang="ru-RU" dirty="0" smtClean="0"/>
              <a:t>запрашивать необходимую </a:t>
            </a:r>
            <a:r>
              <a:rPr lang="ru-RU" dirty="0"/>
              <a:t>информацию;</a:t>
            </a:r>
          </a:p>
          <a:p>
            <a:pPr lvl="0"/>
            <a:endParaRPr lang="ru-RU" dirty="0" smtClean="0"/>
          </a:p>
          <a:p>
            <a:pPr lvl="0"/>
            <a:r>
              <a:rPr lang="ru-RU" dirty="0" smtClean="0"/>
              <a:t>аргументировать </a:t>
            </a:r>
            <a:r>
              <a:rPr lang="ru-RU" dirty="0"/>
              <a:t>свою точку зрения;</a:t>
            </a:r>
          </a:p>
          <a:p>
            <a:pPr lvl="0"/>
            <a:endParaRPr lang="ru-RU" dirty="0" smtClean="0"/>
          </a:p>
          <a:p>
            <a:pPr lvl="0"/>
            <a:r>
              <a:rPr lang="ru-RU" dirty="0" smtClean="0"/>
              <a:t>делать </a:t>
            </a:r>
            <a:r>
              <a:rPr lang="ru-RU" dirty="0"/>
              <a:t>выводы;</a:t>
            </a:r>
          </a:p>
          <a:p>
            <a:pPr lvl="0"/>
            <a:endParaRPr lang="ru-RU" dirty="0" smtClean="0"/>
          </a:p>
          <a:p>
            <a:pPr lvl="0"/>
            <a:r>
              <a:rPr lang="ru-RU" dirty="0" smtClean="0"/>
              <a:t>строить </a:t>
            </a:r>
            <a:r>
              <a:rPr lang="ru-RU" dirty="0"/>
              <a:t>устное высказывание логично и связно;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483831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46160" y="1473957"/>
            <a:ext cx="10781732" cy="4876305"/>
          </a:xfrm>
        </p:spPr>
        <p:txBody>
          <a:bodyPr>
            <a:normAutofit/>
          </a:bodyPr>
          <a:lstStyle/>
          <a:p>
            <a:pPr lvl="0"/>
            <a:r>
              <a:rPr lang="ru-RU" dirty="0"/>
              <a:t>использовать различные стратегии: описания, рассуждения, сообщения, повествования</a:t>
            </a:r>
            <a:r>
              <a:rPr lang="ru-RU" dirty="0" smtClean="0"/>
              <a:t>;</a:t>
            </a:r>
          </a:p>
          <a:p>
            <a:pPr marL="0" indent="0">
              <a:buNone/>
            </a:pPr>
            <a:endParaRPr lang="ru-RU" dirty="0" smtClean="0"/>
          </a:p>
          <a:p>
            <a:pPr lvl="0"/>
            <a:r>
              <a:rPr lang="ru-RU" dirty="0" smtClean="0"/>
              <a:t>выражать </a:t>
            </a:r>
            <a:r>
              <a:rPr lang="ru-RU" dirty="0"/>
              <a:t>свою аргументированную точку зрения и отношение к обсуждаемому вопросу;</a:t>
            </a:r>
          </a:p>
          <a:p>
            <a:pPr lvl="0"/>
            <a:endParaRPr lang="ru-RU" dirty="0" smtClean="0"/>
          </a:p>
          <a:p>
            <a:pPr lvl="0"/>
            <a:r>
              <a:rPr lang="ru-RU" dirty="0" smtClean="0"/>
              <a:t>употреблять </a:t>
            </a:r>
            <a:r>
              <a:rPr lang="ru-RU" dirty="0"/>
              <a:t>языковые средства оформления устного высказывания точно и правильно и т. д.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2350826" y="120401"/>
            <a:ext cx="7772400" cy="940966"/>
          </a:xfrm>
        </p:spPr>
        <p:txBody>
          <a:bodyPr/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Проверяемые умения: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xmlns="" val="4253931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93371" y="306465"/>
            <a:ext cx="8855123" cy="70609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На что стоит обратить внимание: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03512" y="1124744"/>
            <a:ext cx="8964488" cy="5544616"/>
          </a:xfrm>
        </p:spPr>
        <p:txBody>
          <a:bodyPr>
            <a:normAutofit/>
          </a:bodyPr>
          <a:lstStyle/>
          <a:p>
            <a:r>
              <a:rPr lang="ru-RU" dirty="0" smtClean="0"/>
              <a:t>Научите учащихся воспринимать на слух различные акценты;</a:t>
            </a:r>
          </a:p>
          <a:p>
            <a:endParaRPr lang="ru-RU" dirty="0" smtClean="0"/>
          </a:p>
          <a:p>
            <a:r>
              <a:rPr lang="ru-RU" dirty="0" smtClean="0"/>
              <a:t>Научите воспринимать различный темп речи;</a:t>
            </a:r>
          </a:p>
          <a:p>
            <a:endParaRPr lang="ru-RU" dirty="0" smtClean="0"/>
          </a:p>
          <a:p>
            <a:r>
              <a:rPr lang="ru-RU" dirty="0" smtClean="0"/>
              <a:t>Больше говорите на английском языке во время урока;</a:t>
            </a:r>
          </a:p>
          <a:p>
            <a:endParaRPr lang="ru-RU" dirty="0" smtClean="0"/>
          </a:p>
          <a:p>
            <a:r>
              <a:rPr lang="ru-RU" dirty="0" smtClean="0"/>
              <a:t>Больше на уроках уделяйте времени заданиям на говорение;</a:t>
            </a:r>
          </a:p>
          <a:p>
            <a:endParaRPr lang="ru-RU" dirty="0" smtClean="0"/>
          </a:p>
          <a:p>
            <a:r>
              <a:rPr lang="ru-RU" dirty="0" smtClean="0"/>
              <a:t>Тренируйте скорость реакции на реплики собеседника.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397675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4146" name="Picture 2" descr="https://scontent.xx.fbcdn.net/hphotos-xla1/v/t1.0-9/12316462_1635205653407279_662595449966216238_n.png?oh=98bf07c24605b36d9e6e0254e214cbeb&amp;oe=57855691"/>
          <p:cNvPicPr>
            <a:picLocks noChangeAspect="1" noChangeArrowheads="1"/>
          </p:cNvPicPr>
          <p:nvPr/>
        </p:nvPicPr>
        <p:blipFill>
          <a:blip r:embed="rId2" cstate="print"/>
          <a:srcRect b="8579"/>
          <a:stretch>
            <a:fillRect/>
          </a:stretch>
        </p:blipFill>
        <p:spPr bwMode="auto">
          <a:xfrm>
            <a:off x="768626" y="-15383"/>
            <a:ext cx="10903103" cy="687338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7626" y="179594"/>
            <a:ext cx="10515600" cy="1325563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Подготовка к итоговой аттестации и олимпиадам</a:t>
            </a:r>
          </a:p>
        </p:txBody>
      </p:sp>
      <p:pic>
        <p:nvPicPr>
          <p:cNvPr id="30723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798365" y="760726"/>
            <a:ext cx="4598503" cy="6097274"/>
          </a:xfrm>
          <a:noFill/>
        </p:spPr>
      </p:pic>
      <p:pic>
        <p:nvPicPr>
          <p:cNvPr id="30724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923392" y="1482892"/>
            <a:ext cx="4888485" cy="2201212"/>
          </a:xfrm>
          <a:noFill/>
        </p:spPr>
      </p:pic>
      <p:pic>
        <p:nvPicPr>
          <p:cNvPr id="30725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79039" y="3774800"/>
            <a:ext cx="5396290" cy="2782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 l="3458" t="6177" r="4323" b="7036"/>
          <a:stretch>
            <a:fillRect/>
          </a:stretch>
        </p:blipFill>
        <p:spPr>
          <a:xfrm>
            <a:off x="4850294" y="0"/>
            <a:ext cx="5495958" cy="6858000"/>
          </a:xfrm>
          <a:prstGeom prst="rect">
            <a:avLst/>
          </a:prstGeom>
          <a:noFill/>
        </p:spPr>
      </p:pic>
      <p:pic>
        <p:nvPicPr>
          <p:cNvPr id="6" name="Picture 2" descr="C:\Documents and Settings\alexeyvk\Рабочий стол\ОГЭ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481129" y="503582"/>
            <a:ext cx="3030441" cy="425394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965057" y="575976"/>
            <a:ext cx="6717425" cy="5688632"/>
          </a:xfrm>
        </p:spPr>
        <p:txBody>
          <a:bodyPr>
            <a:normAutofit fontScale="62500" lnSpcReduction="20000"/>
          </a:bodyPr>
          <a:lstStyle/>
          <a:p>
            <a:pPr algn="just"/>
            <a:r>
              <a:rPr lang="ru-RU" sz="5500" dirty="0" smtClean="0">
                <a:solidFill>
                  <a:schemeClr val="tx2">
                    <a:lumMod val="50000"/>
                  </a:schemeClr>
                </a:solidFill>
              </a:rPr>
              <a:t>Развитие </a:t>
            </a:r>
            <a:r>
              <a:rPr lang="ru-RU" sz="5500" dirty="0">
                <a:solidFill>
                  <a:schemeClr val="tx2">
                    <a:lumMod val="50000"/>
                  </a:schemeClr>
                </a:solidFill>
              </a:rPr>
              <a:t>умений и навыков </a:t>
            </a:r>
            <a:r>
              <a:rPr lang="ru-RU" sz="5500" dirty="0" smtClean="0">
                <a:solidFill>
                  <a:schemeClr val="tx2">
                    <a:lumMod val="50000"/>
                  </a:schemeClr>
                </a:solidFill>
              </a:rPr>
              <a:t>чтения </a:t>
            </a:r>
            <a:endParaRPr lang="ru-RU" sz="5500" dirty="0">
              <a:solidFill>
                <a:schemeClr val="tx2">
                  <a:lumMod val="50000"/>
                </a:schemeClr>
              </a:solidFill>
            </a:endParaRPr>
          </a:p>
          <a:p>
            <a:pPr algn="just"/>
            <a:r>
              <a:rPr lang="ru-RU" sz="5500" dirty="0">
                <a:solidFill>
                  <a:schemeClr val="tx2">
                    <a:lumMod val="50000"/>
                  </a:schemeClr>
                </a:solidFill>
              </a:rPr>
              <a:t>У</a:t>
            </a:r>
            <a:r>
              <a:rPr lang="ru-RU" sz="5500" dirty="0" smtClean="0">
                <a:solidFill>
                  <a:schemeClr val="tx2">
                    <a:lumMod val="50000"/>
                  </a:schemeClr>
                </a:solidFill>
              </a:rPr>
              <a:t>довольствие </a:t>
            </a:r>
            <a:r>
              <a:rPr lang="ru-RU" sz="5500" dirty="0">
                <a:solidFill>
                  <a:schemeClr val="tx2">
                    <a:lumMod val="50000"/>
                  </a:schemeClr>
                </a:solidFill>
              </a:rPr>
              <a:t>от чтения </a:t>
            </a:r>
            <a:endParaRPr lang="ru-RU" sz="5500" dirty="0" smtClean="0">
              <a:solidFill>
                <a:schemeClr val="tx2">
                  <a:lumMod val="50000"/>
                </a:schemeClr>
              </a:solidFill>
            </a:endParaRPr>
          </a:p>
          <a:p>
            <a:pPr algn="just"/>
            <a:r>
              <a:rPr lang="ru-RU" sz="5500" dirty="0" smtClean="0">
                <a:solidFill>
                  <a:schemeClr val="tx2">
                    <a:lumMod val="50000"/>
                  </a:schemeClr>
                </a:solidFill>
              </a:rPr>
              <a:t>Развитие разнообразных учебных навыков </a:t>
            </a:r>
          </a:p>
          <a:p>
            <a:pPr algn="just"/>
            <a:r>
              <a:rPr lang="ru-RU" sz="5500" dirty="0" smtClean="0">
                <a:solidFill>
                  <a:schemeClr val="tx2">
                    <a:lumMod val="50000"/>
                  </a:schemeClr>
                </a:solidFill>
              </a:rPr>
              <a:t>Расширение лексического запаса</a:t>
            </a:r>
          </a:p>
          <a:p>
            <a:pPr algn="just"/>
            <a:r>
              <a:rPr lang="ru-RU" sz="5500" dirty="0" smtClean="0">
                <a:solidFill>
                  <a:schemeClr val="tx2">
                    <a:lumMod val="50000"/>
                  </a:schemeClr>
                </a:solidFill>
              </a:rPr>
              <a:t> Подготовка к </a:t>
            </a:r>
            <a:r>
              <a:rPr lang="ru-RU" sz="5500" dirty="0">
                <a:solidFill>
                  <a:schemeClr val="tx2">
                    <a:lumMod val="50000"/>
                  </a:schemeClr>
                </a:solidFill>
              </a:rPr>
              <a:t>успешному прохождению </a:t>
            </a:r>
            <a:r>
              <a:rPr lang="ru-RU" sz="5500" dirty="0" smtClean="0">
                <a:solidFill>
                  <a:schemeClr val="tx2">
                    <a:lumMod val="50000"/>
                  </a:schemeClr>
                </a:solidFill>
              </a:rPr>
              <a:t>ОГЭ</a:t>
            </a:r>
            <a:endParaRPr lang="ru-RU" sz="5500" dirty="0">
              <a:solidFill>
                <a:schemeClr val="tx2">
                  <a:lumMod val="50000"/>
                </a:schemeClr>
              </a:solidFill>
            </a:endParaRPr>
          </a:p>
          <a:p>
            <a:pPr algn="just"/>
            <a:r>
              <a:rPr lang="ru-RU" sz="5500" dirty="0" smtClean="0">
                <a:solidFill>
                  <a:schemeClr val="tx2">
                    <a:lumMod val="50000"/>
                  </a:schemeClr>
                </a:solidFill>
              </a:rPr>
              <a:t>Может </a:t>
            </a:r>
            <a:r>
              <a:rPr lang="ru-RU" sz="5500" dirty="0">
                <a:solidFill>
                  <a:schemeClr val="tx2">
                    <a:lumMod val="50000"/>
                  </a:schemeClr>
                </a:solidFill>
              </a:rPr>
              <a:t>быть использовано </a:t>
            </a:r>
            <a:r>
              <a:rPr lang="ru-RU" sz="5500" b="1" dirty="0">
                <a:solidFill>
                  <a:schemeClr val="tx2">
                    <a:lumMod val="50000"/>
                  </a:schemeClr>
                </a:solidFill>
              </a:rPr>
              <a:t>с любым УМК для 9 </a:t>
            </a:r>
            <a:r>
              <a:rPr lang="ru-RU" sz="5500" b="1" dirty="0" smtClean="0">
                <a:solidFill>
                  <a:schemeClr val="tx2">
                    <a:lumMod val="50000"/>
                  </a:schemeClr>
                </a:solidFill>
              </a:rPr>
              <a:t>класса</a:t>
            </a:r>
            <a:r>
              <a:rPr lang="en-US" sz="5500" dirty="0" smtClean="0">
                <a:solidFill>
                  <a:schemeClr val="tx2">
                    <a:lumMod val="50000"/>
                  </a:schemeClr>
                </a:solidFill>
              </a:rPr>
              <a:t>.</a:t>
            </a:r>
            <a:endParaRPr lang="ru-RU" sz="5500" dirty="0">
              <a:solidFill>
                <a:schemeClr val="tx2">
                  <a:lumMod val="50000"/>
                </a:schemeClr>
              </a:solidFill>
            </a:endParaRPr>
          </a:p>
          <a:p>
            <a:pPr algn="just"/>
            <a:r>
              <a:rPr lang="ru-RU" sz="5500" dirty="0" smtClean="0">
                <a:solidFill>
                  <a:schemeClr val="tx2">
                    <a:lumMod val="50000"/>
                  </a:schemeClr>
                </a:solidFill>
              </a:rPr>
              <a:t>Пособие </a:t>
            </a:r>
            <a:r>
              <a:rPr lang="ru-RU" sz="5500" dirty="0">
                <a:solidFill>
                  <a:schemeClr val="tx2">
                    <a:lumMod val="50000"/>
                  </a:schemeClr>
                </a:solidFill>
              </a:rPr>
              <a:t>рассчитано примерно на 35 часов учебного времени (один урок в неделю).</a:t>
            </a:r>
          </a:p>
          <a:p>
            <a:pPr>
              <a:buNone/>
            </a:pPr>
            <a:endParaRPr lang="ru-RU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1026" name="Picture 2" descr="https://www.englishteachers.ru/uploadedfiles/waresimgs/34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4831" y="357611"/>
            <a:ext cx="3384376" cy="4675942"/>
          </a:xfrm>
          <a:prstGeom prst="rect">
            <a:avLst/>
          </a:prstGeom>
          <a:noFill/>
        </p:spPr>
      </p:pic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1065837" y="5250386"/>
            <a:ext cx="2267744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1400" b="1" dirty="0"/>
              <a:t>Дворецкая О. Б. и </a:t>
            </a:r>
            <a:r>
              <a:rPr lang="ru-RU" sz="1400" b="1" dirty="0" err="1"/>
              <a:t>др</a:t>
            </a:r>
            <a:endParaRPr lang="ru-RU" sz="1400" b="1" dirty="0"/>
          </a:p>
          <a:p>
            <a:r>
              <a:rPr lang="ru-RU" altLang="ru-RU" sz="1400" i="1" dirty="0"/>
              <a:t>Учебное пособие</a:t>
            </a:r>
            <a:endParaRPr lang="en-US" altLang="ru-RU" sz="1400" i="1" dirty="0"/>
          </a:p>
          <a:p>
            <a:r>
              <a:rPr lang="ru-RU" altLang="ru-RU" sz="1400" i="1" dirty="0"/>
              <a:t>104 стр.</a:t>
            </a:r>
          </a:p>
        </p:txBody>
      </p:sp>
    </p:spTree>
    <p:extLst>
      <p:ext uri="{BB962C8B-B14F-4D97-AF65-F5344CB8AC3E}">
        <p14:creationId xmlns:p14="http://schemas.microsoft.com/office/powerpoint/2010/main" xmlns="" val="799770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70289" y="1460311"/>
            <a:ext cx="8319830" cy="3534770"/>
          </a:xfrm>
          <a:prstGeom prst="rect">
            <a:avLst/>
          </a:prstGeom>
        </p:spPr>
      </p:pic>
      <p:pic>
        <p:nvPicPr>
          <p:cNvPr id="3" name="Picture 2" descr="https://www.englishteachers.ru/uploadedfiles/waresimgs/34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7479" y="263018"/>
            <a:ext cx="1802725" cy="249069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263209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914616" y="0"/>
            <a:ext cx="6749573" cy="6858000"/>
          </a:xfrm>
          <a:prstGeom prst="rect">
            <a:avLst/>
          </a:prstGeom>
        </p:spPr>
      </p:pic>
      <p:pic>
        <p:nvPicPr>
          <p:cNvPr id="3" name="Picture 2" descr="https://www.englishteachers.ru/uploadedfiles/waresimgs/34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7479" y="263018"/>
            <a:ext cx="1802725" cy="249069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790458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2"/>
          <p:cNvSpPr txBox="1">
            <a:spLocks/>
          </p:cNvSpPr>
          <p:nvPr/>
        </p:nvSpPr>
        <p:spPr>
          <a:xfrm>
            <a:off x="1112236" y="2080592"/>
            <a:ext cx="10384972" cy="1815548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7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</a:p>
          <a:p>
            <a:pPr marL="0" indent="0" algn="ctr">
              <a:buNone/>
            </a:pPr>
            <a:r>
              <a:rPr lang="ru-RU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11 класс </a:t>
            </a:r>
          </a:p>
          <a:p>
            <a:pPr marL="0" indent="0" algn="ctr">
              <a:buNone/>
            </a:pPr>
            <a:r>
              <a:rPr lang="ru-RU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(единый государственный экзамен – ЕГЭ)</a:t>
            </a:r>
          </a:p>
        </p:txBody>
      </p:sp>
    </p:spTree>
    <p:extLst>
      <p:ext uri="{BB962C8B-B14F-4D97-AF65-F5344CB8AC3E}">
        <p14:creationId xmlns:p14="http://schemas.microsoft.com/office/powerpoint/2010/main" xmlns="" val="2519790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7828" y="136525"/>
            <a:ext cx="10515600" cy="1325563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Итоговая аттестация в 4 классе – нормативные документы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18456" y="1894114"/>
            <a:ext cx="11114315" cy="4800599"/>
          </a:xfrm>
        </p:spPr>
        <p:txBody>
          <a:bodyPr rtlCol="0">
            <a:noAutofit/>
          </a:bodyPr>
          <a:lstStyle/>
          <a:p>
            <a:pPr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4000" dirty="0" smtClean="0"/>
              <a:t>Примерная программа </a:t>
            </a:r>
            <a:r>
              <a:rPr lang="ru-RU" sz="3200" dirty="0" smtClean="0"/>
              <a:t>раскрывает предметные результаты на базовом («выпускник научится») и повышенном («выпускник получит возможность научиться») уровнях, включает предметное содержание речи  и описывает систему оценки достижения планируемых результатов. </a:t>
            </a:r>
            <a:endParaRPr lang="ru-RU" sz="3600" dirty="0" smtClean="0"/>
          </a:p>
        </p:txBody>
      </p:sp>
    </p:spTree>
  </p:cSld>
  <p:clrMapOvr>
    <a:masterClrMapping/>
  </p:clrMapOvr>
  <p:transition/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47528" y="332656"/>
            <a:ext cx="8568952" cy="1152128"/>
          </a:xfrm>
        </p:spPr>
        <p:txBody>
          <a:bodyPr rtlCol="0">
            <a:normAutofit/>
          </a:bodyPr>
          <a:lstStyle/>
          <a:p>
            <a:pPr algn="ctr">
              <a:defRPr/>
            </a:pPr>
            <a:r>
              <a:rPr lang="ru-RU" b="1" dirty="0" smtClean="0">
                <a:solidFill>
                  <a:schemeClr val="tx1"/>
                </a:solidFill>
              </a:rPr>
              <a:t>Устная часть экзамена ЕГЭ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00752" y="2225532"/>
            <a:ext cx="10713493" cy="4320902"/>
          </a:xfrm>
        </p:spPr>
        <p:txBody>
          <a:bodyPr rtlCol="0">
            <a:normAutofit/>
          </a:bodyPr>
          <a:lstStyle/>
          <a:p>
            <a:pPr marL="365760" indent="-283464">
              <a:defRPr/>
            </a:pPr>
            <a:r>
              <a:rPr lang="ru-RU" sz="3600" dirty="0" smtClean="0"/>
              <a:t>Внесены уточнения в формулировки заданий</a:t>
            </a:r>
          </a:p>
          <a:p>
            <a:pPr marL="365760" indent="-283464">
              <a:defRPr/>
            </a:pPr>
            <a:r>
              <a:rPr lang="ru-RU" sz="3600" dirty="0" smtClean="0"/>
              <a:t>Уточнены критерии оценивания</a:t>
            </a:r>
          </a:p>
          <a:p>
            <a:pPr>
              <a:defRPr/>
            </a:pPr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xmlns="" val="2625177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ctrTitle"/>
          </p:nvPr>
        </p:nvSpPr>
        <p:spPr>
          <a:xfrm>
            <a:off x="2290763" y="2568576"/>
            <a:ext cx="7772400" cy="1470025"/>
          </a:xfrm>
        </p:spPr>
        <p:txBody>
          <a:bodyPr>
            <a:normAutofit/>
          </a:bodyPr>
          <a:lstStyle/>
          <a:p>
            <a:pPr marL="273050" indent="-273050" algn="l">
              <a:spcBef>
                <a:spcPct val="20000"/>
              </a:spcBef>
            </a:pPr>
            <a:r>
              <a:rPr lang="ru-RU" altLang="ru-RU" sz="1600">
                <a:latin typeface="Candara" pitchFamily="34" charset="0"/>
              </a:rPr>
              <a:t/>
            </a:r>
            <a:br>
              <a:rPr lang="ru-RU" altLang="ru-RU" sz="1600">
                <a:latin typeface="Candara" pitchFamily="34" charset="0"/>
              </a:rPr>
            </a:br>
            <a:r>
              <a:rPr lang="ru-RU" altLang="ru-RU" sz="1600">
                <a:latin typeface="Candara" pitchFamily="34" charset="0"/>
              </a:rPr>
              <a:t/>
            </a:r>
            <a:br>
              <a:rPr lang="ru-RU" altLang="ru-RU" sz="1600">
                <a:latin typeface="Candara" pitchFamily="34" charset="0"/>
              </a:rPr>
            </a:br>
            <a:r>
              <a:rPr lang="ru-RU" altLang="ru-RU" sz="1600">
                <a:latin typeface="Candara" pitchFamily="34" charset="0"/>
              </a:rPr>
              <a:t/>
            </a:r>
            <a:br>
              <a:rPr lang="ru-RU" altLang="ru-RU" sz="1600">
                <a:latin typeface="Candara" pitchFamily="34" charset="0"/>
              </a:rPr>
            </a:br>
            <a:r>
              <a:rPr lang="ru-RU" altLang="ru-RU" sz="1600">
                <a:latin typeface="Candara" pitchFamily="34" charset="0"/>
              </a:rPr>
              <a:t/>
            </a:r>
            <a:br>
              <a:rPr lang="ru-RU" altLang="ru-RU" sz="1600">
                <a:latin typeface="Candara" pitchFamily="34" charset="0"/>
              </a:rPr>
            </a:br>
            <a:r>
              <a:rPr lang="ru-RU" altLang="ru-RU" sz="1600">
                <a:latin typeface="Candara" pitchFamily="34" charset="0"/>
              </a:rPr>
              <a:t/>
            </a:r>
            <a:br>
              <a:rPr lang="ru-RU" altLang="ru-RU" sz="1600">
                <a:latin typeface="Candara" pitchFamily="34" charset="0"/>
              </a:rPr>
            </a:br>
            <a:endParaRPr lang="ru-RU" altLang="ru-RU" sz="160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471863" y="6072189"/>
            <a:ext cx="6400800" cy="46037"/>
          </a:xfrm>
        </p:spPr>
        <p:txBody>
          <a:bodyPr rtlCol="0">
            <a:noAutofit/>
          </a:bodyPr>
          <a:lstStyle/>
          <a:p>
            <a:pPr>
              <a:defRPr/>
            </a:pPr>
            <a:endParaRPr lang="ru-RU" sz="2000" dirty="0"/>
          </a:p>
          <a:p>
            <a:pPr>
              <a:defRPr/>
            </a:pPr>
            <a:endParaRPr lang="en-US" sz="2000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51584" y="-54681"/>
            <a:ext cx="7416824" cy="68462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392144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ctrTitle"/>
          </p:nvPr>
        </p:nvSpPr>
        <p:spPr>
          <a:xfrm>
            <a:off x="2279576" y="2708921"/>
            <a:ext cx="7772400" cy="1470025"/>
          </a:xfrm>
        </p:spPr>
        <p:txBody>
          <a:bodyPr>
            <a:normAutofit/>
          </a:bodyPr>
          <a:lstStyle/>
          <a:p>
            <a:pPr marL="273050" indent="-273050" algn="l">
              <a:spcBef>
                <a:spcPct val="20000"/>
              </a:spcBef>
            </a:pPr>
            <a:r>
              <a:rPr lang="ru-RU" altLang="ru-RU" sz="1600">
                <a:latin typeface="Candara" pitchFamily="34" charset="0"/>
              </a:rPr>
              <a:t/>
            </a:r>
            <a:br>
              <a:rPr lang="ru-RU" altLang="ru-RU" sz="1600">
                <a:latin typeface="Candara" pitchFamily="34" charset="0"/>
              </a:rPr>
            </a:br>
            <a:r>
              <a:rPr lang="ru-RU" altLang="ru-RU" sz="1600">
                <a:latin typeface="Candara" pitchFamily="34" charset="0"/>
              </a:rPr>
              <a:t/>
            </a:r>
            <a:br>
              <a:rPr lang="ru-RU" altLang="ru-RU" sz="1600">
                <a:latin typeface="Candara" pitchFamily="34" charset="0"/>
              </a:rPr>
            </a:br>
            <a:r>
              <a:rPr lang="ru-RU" altLang="ru-RU" sz="1600">
                <a:latin typeface="Candara" pitchFamily="34" charset="0"/>
              </a:rPr>
              <a:t/>
            </a:r>
            <a:br>
              <a:rPr lang="ru-RU" altLang="ru-RU" sz="1600">
                <a:latin typeface="Candara" pitchFamily="34" charset="0"/>
              </a:rPr>
            </a:br>
            <a:r>
              <a:rPr lang="ru-RU" altLang="ru-RU" sz="1600">
                <a:latin typeface="Candara" pitchFamily="34" charset="0"/>
              </a:rPr>
              <a:t/>
            </a:r>
            <a:br>
              <a:rPr lang="ru-RU" altLang="ru-RU" sz="1600">
                <a:latin typeface="Candara" pitchFamily="34" charset="0"/>
              </a:rPr>
            </a:br>
            <a:r>
              <a:rPr lang="ru-RU" altLang="ru-RU" sz="1600">
                <a:latin typeface="Candara" pitchFamily="34" charset="0"/>
              </a:rPr>
              <a:t/>
            </a:r>
            <a:br>
              <a:rPr lang="ru-RU" altLang="ru-RU" sz="1600">
                <a:latin typeface="Candara" pitchFamily="34" charset="0"/>
              </a:rPr>
            </a:br>
            <a:endParaRPr lang="ru-RU" altLang="ru-RU" sz="160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471863" y="6072189"/>
            <a:ext cx="6400800" cy="46037"/>
          </a:xfrm>
        </p:spPr>
        <p:txBody>
          <a:bodyPr rtlCol="0">
            <a:noAutofit/>
          </a:bodyPr>
          <a:lstStyle/>
          <a:p>
            <a:pPr>
              <a:defRPr/>
            </a:pPr>
            <a:endParaRPr lang="ru-RU" sz="2000" dirty="0"/>
          </a:p>
          <a:p>
            <a:pPr>
              <a:defRPr/>
            </a:pPr>
            <a:endParaRPr lang="en-US" sz="2000" dirty="0"/>
          </a:p>
        </p:txBody>
      </p:sp>
      <p:sp>
        <p:nvSpPr>
          <p:cNvPr id="5139" name="Rectangle 1"/>
          <p:cNvSpPr>
            <a:spLocks noChangeArrowheads="1"/>
          </p:cNvSpPr>
          <p:nvPr/>
        </p:nvSpPr>
        <p:spPr bwMode="auto">
          <a:xfrm>
            <a:off x="2855913" y="1217534"/>
            <a:ext cx="213520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ru-RU" altLang="ru-RU" sz="1000" dirty="0">
                <a:solidFill>
                  <a:srgbClr val="0D1216"/>
                </a:solidFill>
                <a:cs typeface="Times New Roman" pitchFamily="18" charset="0"/>
              </a:rPr>
              <a:t> </a:t>
            </a:r>
            <a:endParaRPr lang="ru-RU" alt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2778" y="1217534"/>
            <a:ext cx="10705996" cy="5041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3215680" y="332657"/>
            <a:ext cx="64807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Критерии  оценки заданий 3 и 4 уточнены</a:t>
            </a:r>
          </a:p>
        </p:txBody>
      </p:sp>
    </p:spTree>
    <p:extLst>
      <p:ext uri="{BB962C8B-B14F-4D97-AF65-F5344CB8AC3E}">
        <p14:creationId xmlns:p14="http://schemas.microsoft.com/office/powerpoint/2010/main" xmlns="" val="427878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ctrTitle"/>
          </p:nvPr>
        </p:nvSpPr>
        <p:spPr>
          <a:xfrm>
            <a:off x="2290763" y="2568576"/>
            <a:ext cx="7772400" cy="1470025"/>
          </a:xfrm>
        </p:spPr>
        <p:txBody>
          <a:bodyPr>
            <a:normAutofit/>
          </a:bodyPr>
          <a:lstStyle/>
          <a:p>
            <a:pPr marL="273050" indent="-273050" algn="l">
              <a:spcBef>
                <a:spcPct val="20000"/>
              </a:spcBef>
            </a:pPr>
            <a:r>
              <a:rPr lang="ru-RU" altLang="ru-RU" sz="1600">
                <a:latin typeface="Candara" pitchFamily="34" charset="0"/>
              </a:rPr>
              <a:t/>
            </a:r>
            <a:br>
              <a:rPr lang="ru-RU" altLang="ru-RU" sz="1600">
                <a:latin typeface="Candara" pitchFamily="34" charset="0"/>
              </a:rPr>
            </a:br>
            <a:r>
              <a:rPr lang="ru-RU" altLang="ru-RU" sz="1600">
                <a:latin typeface="Candara" pitchFamily="34" charset="0"/>
              </a:rPr>
              <a:t/>
            </a:r>
            <a:br>
              <a:rPr lang="ru-RU" altLang="ru-RU" sz="1600">
                <a:latin typeface="Candara" pitchFamily="34" charset="0"/>
              </a:rPr>
            </a:br>
            <a:r>
              <a:rPr lang="ru-RU" altLang="ru-RU" sz="1600">
                <a:latin typeface="Candara" pitchFamily="34" charset="0"/>
              </a:rPr>
              <a:t/>
            </a:r>
            <a:br>
              <a:rPr lang="ru-RU" altLang="ru-RU" sz="1600">
                <a:latin typeface="Candara" pitchFamily="34" charset="0"/>
              </a:rPr>
            </a:br>
            <a:r>
              <a:rPr lang="ru-RU" altLang="ru-RU" sz="1600">
                <a:latin typeface="Candara" pitchFamily="34" charset="0"/>
              </a:rPr>
              <a:t/>
            </a:r>
            <a:br>
              <a:rPr lang="ru-RU" altLang="ru-RU" sz="1600">
                <a:latin typeface="Candara" pitchFamily="34" charset="0"/>
              </a:rPr>
            </a:br>
            <a:r>
              <a:rPr lang="ru-RU" altLang="ru-RU" sz="1600">
                <a:latin typeface="Candara" pitchFamily="34" charset="0"/>
              </a:rPr>
              <a:t/>
            </a:r>
            <a:br>
              <a:rPr lang="ru-RU" altLang="ru-RU" sz="1600">
                <a:latin typeface="Candara" pitchFamily="34" charset="0"/>
              </a:rPr>
            </a:br>
            <a:endParaRPr lang="ru-RU" altLang="ru-RU" sz="160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471863" y="6072189"/>
            <a:ext cx="6400800" cy="46037"/>
          </a:xfrm>
        </p:spPr>
        <p:txBody>
          <a:bodyPr rtlCol="0">
            <a:noAutofit/>
          </a:bodyPr>
          <a:lstStyle/>
          <a:p>
            <a:pPr>
              <a:defRPr/>
            </a:pPr>
            <a:endParaRPr lang="ru-RU" sz="2000" dirty="0"/>
          </a:p>
          <a:p>
            <a:pPr>
              <a:defRPr/>
            </a:pPr>
            <a:endParaRPr lang="en-US" sz="2000" dirty="0"/>
          </a:p>
        </p:txBody>
      </p:sp>
      <p:sp>
        <p:nvSpPr>
          <p:cNvPr id="5139" name="Rectangle 1"/>
          <p:cNvSpPr>
            <a:spLocks noChangeArrowheads="1"/>
          </p:cNvSpPr>
          <p:nvPr/>
        </p:nvSpPr>
        <p:spPr bwMode="auto">
          <a:xfrm>
            <a:off x="2855913" y="1217534"/>
            <a:ext cx="213520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ru-RU" altLang="ru-RU" sz="1000" dirty="0">
                <a:solidFill>
                  <a:srgbClr val="0D1216"/>
                </a:solidFill>
                <a:cs typeface="Times New Roman" pitchFamily="18" charset="0"/>
              </a:rPr>
              <a:t> </a:t>
            </a:r>
            <a:endParaRPr lang="ru-RU" alt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 b="34162"/>
          <a:stretch>
            <a:fillRect/>
          </a:stretch>
        </p:blipFill>
        <p:spPr bwMode="auto">
          <a:xfrm>
            <a:off x="2279577" y="79720"/>
            <a:ext cx="7520265" cy="67782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512336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ctrTitle"/>
          </p:nvPr>
        </p:nvSpPr>
        <p:spPr>
          <a:xfrm>
            <a:off x="2290763" y="2568576"/>
            <a:ext cx="7772400" cy="1470025"/>
          </a:xfrm>
        </p:spPr>
        <p:txBody>
          <a:bodyPr>
            <a:normAutofit/>
          </a:bodyPr>
          <a:lstStyle/>
          <a:p>
            <a:pPr marL="273050" indent="-273050" algn="l">
              <a:spcBef>
                <a:spcPct val="20000"/>
              </a:spcBef>
            </a:pPr>
            <a:r>
              <a:rPr lang="ru-RU" altLang="ru-RU" sz="1600">
                <a:latin typeface="Candara" pitchFamily="34" charset="0"/>
              </a:rPr>
              <a:t/>
            </a:r>
            <a:br>
              <a:rPr lang="ru-RU" altLang="ru-RU" sz="1600">
                <a:latin typeface="Candara" pitchFamily="34" charset="0"/>
              </a:rPr>
            </a:br>
            <a:r>
              <a:rPr lang="ru-RU" altLang="ru-RU" sz="1600">
                <a:latin typeface="Candara" pitchFamily="34" charset="0"/>
              </a:rPr>
              <a:t/>
            </a:r>
            <a:br>
              <a:rPr lang="ru-RU" altLang="ru-RU" sz="1600">
                <a:latin typeface="Candara" pitchFamily="34" charset="0"/>
              </a:rPr>
            </a:br>
            <a:r>
              <a:rPr lang="ru-RU" altLang="ru-RU" sz="1600">
                <a:latin typeface="Candara" pitchFamily="34" charset="0"/>
              </a:rPr>
              <a:t/>
            </a:r>
            <a:br>
              <a:rPr lang="ru-RU" altLang="ru-RU" sz="1600">
                <a:latin typeface="Candara" pitchFamily="34" charset="0"/>
              </a:rPr>
            </a:br>
            <a:r>
              <a:rPr lang="ru-RU" altLang="ru-RU" sz="1600">
                <a:latin typeface="Candara" pitchFamily="34" charset="0"/>
              </a:rPr>
              <a:t/>
            </a:r>
            <a:br>
              <a:rPr lang="ru-RU" altLang="ru-RU" sz="1600">
                <a:latin typeface="Candara" pitchFamily="34" charset="0"/>
              </a:rPr>
            </a:br>
            <a:r>
              <a:rPr lang="ru-RU" altLang="ru-RU" sz="1600">
                <a:latin typeface="Candara" pitchFamily="34" charset="0"/>
              </a:rPr>
              <a:t/>
            </a:r>
            <a:br>
              <a:rPr lang="ru-RU" altLang="ru-RU" sz="1600">
                <a:latin typeface="Candara" pitchFamily="34" charset="0"/>
              </a:rPr>
            </a:br>
            <a:endParaRPr lang="ru-RU" altLang="ru-RU" sz="160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471863" y="6072189"/>
            <a:ext cx="6400800" cy="46037"/>
          </a:xfrm>
        </p:spPr>
        <p:txBody>
          <a:bodyPr rtlCol="0">
            <a:noAutofit/>
          </a:bodyPr>
          <a:lstStyle/>
          <a:p>
            <a:pPr>
              <a:defRPr/>
            </a:pPr>
            <a:endParaRPr lang="ru-RU" sz="2000" dirty="0"/>
          </a:p>
          <a:p>
            <a:pPr>
              <a:defRPr/>
            </a:pPr>
            <a:endParaRPr lang="en-US" sz="2000" dirty="0"/>
          </a:p>
        </p:txBody>
      </p:sp>
      <p:sp>
        <p:nvSpPr>
          <p:cNvPr id="5139" name="Rectangle 1"/>
          <p:cNvSpPr>
            <a:spLocks noChangeArrowheads="1"/>
          </p:cNvSpPr>
          <p:nvPr/>
        </p:nvSpPr>
        <p:spPr bwMode="auto">
          <a:xfrm>
            <a:off x="2855913" y="1217534"/>
            <a:ext cx="213520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ru-RU" altLang="ru-RU" sz="1000" dirty="0">
                <a:solidFill>
                  <a:srgbClr val="0D1216"/>
                </a:solidFill>
                <a:cs typeface="Times New Roman" pitchFamily="18" charset="0"/>
              </a:rPr>
              <a:t> </a:t>
            </a:r>
            <a:endParaRPr lang="ru-RU" altLang="ru-RU" dirty="0"/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9408" y="1217534"/>
            <a:ext cx="10626658" cy="44872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761965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Заголовок 1"/>
          <p:cNvSpPr>
            <a:spLocks noGrp="1"/>
          </p:cNvSpPr>
          <p:nvPr>
            <p:ph type="ctrTitle"/>
          </p:nvPr>
        </p:nvSpPr>
        <p:spPr>
          <a:xfrm>
            <a:off x="2290763" y="2568576"/>
            <a:ext cx="7772400" cy="1470025"/>
          </a:xfrm>
        </p:spPr>
        <p:txBody>
          <a:bodyPr>
            <a:normAutofit/>
          </a:bodyPr>
          <a:lstStyle/>
          <a:p>
            <a:pPr marL="273050" indent="-273050" algn="l">
              <a:spcBef>
                <a:spcPct val="20000"/>
              </a:spcBef>
            </a:pPr>
            <a:r>
              <a:rPr lang="ru-RU" altLang="ru-RU" sz="1600">
                <a:latin typeface="Candara" pitchFamily="34" charset="0"/>
              </a:rPr>
              <a:t/>
            </a:r>
            <a:br>
              <a:rPr lang="ru-RU" altLang="ru-RU" sz="1600">
                <a:latin typeface="Candara" pitchFamily="34" charset="0"/>
              </a:rPr>
            </a:br>
            <a:r>
              <a:rPr lang="ru-RU" altLang="ru-RU" sz="1600">
                <a:latin typeface="Candara" pitchFamily="34" charset="0"/>
              </a:rPr>
              <a:t/>
            </a:r>
            <a:br>
              <a:rPr lang="ru-RU" altLang="ru-RU" sz="1600">
                <a:latin typeface="Candara" pitchFamily="34" charset="0"/>
              </a:rPr>
            </a:br>
            <a:r>
              <a:rPr lang="ru-RU" altLang="ru-RU" sz="1600">
                <a:latin typeface="Candara" pitchFamily="34" charset="0"/>
              </a:rPr>
              <a:t/>
            </a:r>
            <a:br>
              <a:rPr lang="ru-RU" altLang="ru-RU" sz="1600">
                <a:latin typeface="Candara" pitchFamily="34" charset="0"/>
              </a:rPr>
            </a:br>
            <a:r>
              <a:rPr lang="ru-RU" altLang="ru-RU" sz="1600">
                <a:latin typeface="Candara" pitchFamily="34" charset="0"/>
              </a:rPr>
              <a:t/>
            </a:r>
            <a:br>
              <a:rPr lang="ru-RU" altLang="ru-RU" sz="1600">
                <a:latin typeface="Candara" pitchFamily="34" charset="0"/>
              </a:rPr>
            </a:br>
            <a:r>
              <a:rPr lang="ru-RU" altLang="ru-RU" sz="1600">
                <a:latin typeface="Candara" pitchFamily="34" charset="0"/>
              </a:rPr>
              <a:t/>
            </a:r>
            <a:br>
              <a:rPr lang="ru-RU" altLang="ru-RU" sz="1600">
                <a:latin typeface="Candara" pitchFamily="34" charset="0"/>
              </a:rPr>
            </a:br>
            <a:endParaRPr lang="ru-RU" altLang="ru-RU" sz="160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444567" y="6113625"/>
            <a:ext cx="6400800" cy="46037"/>
          </a:xfrm>
        </p:spPr>
        <p:txBody>
          <a:bodyPr rtlCol="0">
            <a:noAutofit/>
          </a:bodyPr>
          <a:lstStyle/>
          <a:p>
            <a:pPr>
              <a:defRPr/>
            </a:pPr>
            <a:endParaRPr lang="ru-RU" sz="2000" dirty="0"/>
          </a:p>
          <a:p>
            <a:pPr>
              <a:defRPr/>
            </a:pPr>
            <a:endParaRPr lang="en-US" sz="2000" dirty="0"/>
          </a:p>
        </p:txBody>
      </p:sp>
      <p:sp>
        <p:nvSpPr>
          <p:cNvPr id="6148" name="Прямоугольник 4"/>
          <p:cNvSpPr>
            <a:spLocks noChangeArrowheads="1"/>
          </p:cNvSpPr>
          <p:nvPr/>
        </p:nvSpPr>
        <p:spPr bwMode="auto">
          <a:xfrm>
            <a:off x="1847529" y="260648"/>
            <a:ext cx="8604945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4000" dirty="0"/>
              <a:t>Цель задания </a:t>
            </a:r>
            <a:r>
              <a:rPr lang="en-US" altLang="ru-RU" sz="4000" dirty="0"/>
              <a:t>1 </a:t>
            </a:r>
            <a:r>
              <a:rPr lang="ru-RU" altLang="ru-RU" sz="4000" dirty="0"/>
              <a:t>-</a:t>
            </a:r>
            <a:r>
              <a:rPr lang="en-US" altLang="ru-RU" sz="4000" dirty="0"/>
              <a:t> </a:t>
            </a:r>
            <a:r>
              <a:rPr lang="ru-RU" altLang="ru-RU" sz="4000" dirty="0"/>
              <a:t>проверить умения:</a:t>
            </a:r>
          </a:p>
        </p:txBody>
      </p:sp>
      <p:sp>
        <p:nvSpPr>
          <p:cNvPr id="6149" name="Rectangle 1"/>
          <p:cNvSpPr>
            <a:spLocks noChangeArrowheads="1"/>
          </p:cNvSpPr>
          <p:nvPr/>
        </p:nvSpPr>
        <p:spPr bwMode="auto">
          <a:xfrm>
            <a:off x="2855914" y="1525588"/>
            <a:ext cx="212725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ru-RU" altLang="ru-RU" sz="1000">
                <a:solidFill>
                  <a:srgbClr val="0D1216"/>
                </a:solidFill>
                <a:cs typeface="Times New Roman" pitchFamily="18" charset="0"/>
              </a:rPr>
              <a:t> </a:t>
            </a:r>
            <a:endParaRPr lang="ru-RU" altLang="ru-RU"/>
          </a:p>
        </p:txBody>
      </p:sp>
      <p:sp>
        <p:nvSpPr>
          <p:cNvPr id="6150" name="Прямоугольник 3"/>
          <p:cNvSpPr>
            <a:spLocks noChangeArrowheads="1"/>
          </p:cNvSpPr>
          <p:nvPr/>
        </p:nvSpPr>
        <p:spPr bwMode="auto">
          <a:xfrm>
            <a:off x="887105" y="1878229"/>
            <a:ext cx="10904561" cy="34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altLang="ru-RU" sz="4400" dirty="0"/>
              <a:t>понимать содержание читаемого и правильно оформить фонетическую сторону устной речи (звуки в потоке речи, интонация, ударение, беглость речи).</a:t>
            </a:r>
            <a:endParaRPr lang="ru-RU" altLang="ru-RU" sz="4400" b="1" dirty="0"/>
          </a:p>
          <a:p>
            <a:endParaRPr lang="ru-RU" altLang="ru-RU" sz="4400" dirty="0"/>
          </a:p>
        </p:txBody>
      </p:sp>
    </p:spTree>
    <p:extLst>
      <p:ext uri="{BB962C8B-B14F-4D97-AF65-F5344CB8AC3E}">
        <p14:creationId xmlns:p14="http://schemas.microsoft.com/office/powerpoint/2010/main" xmlns="" val="2026044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>
              <a:defRPr/>
            </a:pPr>
            <a:r>
              <a:rPr lang="ru-RU" dirty="0" smtClean="0"/>
              <a:t>Средства подготовки к части «Говорение»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 rtlCol="0">
            <a:normAutofit lnSpcReduction="10000"/>
          </a:bodyPr>
          <a:lstStyle/>
          <a:p>
            <a:pPr>
              <a:buNone/>
              <a:defRPr/>
            </a:pPr>
            <a:r>
              <a:rPr lang="ru-RU" dirty="0" smtClean="0"/>
              <a:t>Задание 1.   Чтение вслух:</a:t>
            </a:r>
          </a:p>
          <a:p>
            <a:pPr>
              <a:defRPr/>
            </a:pPr>
            <a:r>
              <a:rPr lang="ru-RU" dirty="0" smtClean="0"/>
              <a:t>Обучение чтению в курсах строится на основе метода звукобуквенных соответствий (</a:t>
            </a:r>
            <a:r>
              <a:rPr lang="en-US" dirty="0" smtClean="0"/>
              <a:t>Happy English.ru, Enjoy English), </a:t>
            </a:r>
            <a:r>
              <a:rPr lang="ru-RU" dirty="0" smtClean="0"/>
              <a:t>а в </a:t>
            </a:r>
            <a:r>
              <a:rPr lang="en-US" dirty="0" smtClean="0"/>
              <a:t>Millie </a:t>
            </a:r>
            <a:r>
              <a:rPr lang="ru-RU" dirty="0" smtClean="0"/>
              <a:t>на основе целого слова;</a:t>
            </a:r>
          </a:p>
          <a:p>
            <a:pPr>
              <a:defRPr/>
            </a:pPr>
            <a:r>
              <a:rPr lang="ru-RU" dirty="0" smtClean="0"/>
              <a:t>Дети учатся анализировать слова на основе правил чтения с опорой на транскрипцию;</a:t>
            </a:r>
          </a:p>
          <a:p>
            <a:pPr>
              <a:defRPr/>
            </a:pPr>
            <a:r>
              <a:rPr lang="ru-RU" dirty="0" smtClean="0"/>
              <a:t>Основное обучение чтению идет в начальной школе</a:t>
            </a:r>
          </a:p>
          <a:p>
            <a:pPr>
              <a:defRPr/>
            </a:pPr>
            <a:r>
              <a:rPr lang="ru-RU" dirty="0" smtClean="0"/>
              <a:t>Интонационный рисунок при чтении формируется с помощью </a:t>
            </a:r>
            <a:r>
              <a:rPr lang="ru-RU" dirty="0" err="1" smtClean="0"/>
              <a:t>аудиоприложения</a:t>
            </a:r>
            <a:r>
              <a:rPr lang="ru-RU" dirty="0" smtClean="0"/>
              <a:t>, записанного британскими актерами. Все тексты учебника записаны на аудиодиск.</a:t>
            </a:r>
          </a:p>
          <a:p>
            <a:pPr>
              <a:defRPr/>
            </a:pPr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xmlns="" val="1010638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ctrTitle"/>
          </p:nvPr>
        </p:nvSpPr>
        <p:spPr>
          <a:xfrm>
            <a:off x="2290763" y="2568576"/>
            <a:ext cx="7772400" cy="1470025"/>
          </a:xfrm>
        </p:spPr>
        <p:txBody>
          <a:bodyPr>
            <a:normAutofit/>
          </a:bodyPr>
          <a:lstStyle/>
          <a:p>
            <a:pPr marL="273050" indent="-273050" algn="l">
              <a:spcBef>
                <a:spcPct val="20000"/>
              </a:spcBef>
            </a:pPr>
            <a:r>
              <a:rPr lang="ru-RU" altLang="ru-RU" sz="1600">
                <a:latin typeface="Candara" pitchFamily="34" charset="0"/>
              </a:rPr>
              <a:t/>
            </a:r>
            <a:br>
              <a:rPr lang="ru-RU" altLang="ru-RU" sz="1600">
                <a:latin typeface="Candara" pitchFamily="34" charset="0"/>
              </a:rPr>
            </a:br>
            <a:r>
              <a:rPr lang="ru-RU" altLang="ru-RU" sz="1600">
                <a:latin typeface="Candara" pitchFamily="34" charset="0"/>
              </a:rPr>
              <a:t/>
            </a:r>
            <a:br>
              <a:rPr lang="ru-RU" altLang="ru-RU" sz="1600">
                <a:latin typeface="Candara" pitchFamily="34" charset="0"/>
              </a:rPr>
            </a:br>
            <a:r>
              <a:rPr lang="ru-RU" altLang="ru-RU" sz="1600">
                <a:latin typeface="Candara" pitchFamily="34" charset="0"/>
              </a:rPr>
              <a:t/>
            </a:r>
            <a:br>
              <a:rPr lang="ru-RU" altLang="ru-RU" sz="1600">
                <a:latin typeface="Candara" pitchFamily="34" charset="0"/>
              </a:rPr>
            </a:br>
            <a:r>
              <a:rPr lang="ru-RU" altLang="ru-RU" sz="1600">
                <a:latin typeface="Candara" pitchFamily="34" charset="0"/>
              </a:rPr>
              <a:t/>
            </a:r>
            <a:br>
              <a:rPr lang="ru-RU" altLang="ru-RU" sz="1600">
                <a:latin typeface="Candara" pitchFamily="34" charset="0"/>
              </a:rPr>
            </a:br>
            <a:r>
              <a:rPr lang="ru-RU" altLang="ru-RU" sz="1600">
                <a:latin typeface="Candara" pitchFamily="34" charset="0"/>
              </a:rPr>
              <a:t/>
            </a:r>
            <a:br>
              <a:rPr lang="ru-RU" altLang="ru-RU" sz="1600">
                <a:latin typeface="Candara" pitchFamily="34" charset="0"/>
              </a:rPr>
            </a:br>
            <a:endParaRPr lang="ru-RU" altLang="ru-RU" sz="160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471863" y="6072189"/>
            <a:ext cx="6400800" cy="46037"/>
          </a:xfrm>
        </p:spPr>
        <p:txBody>
          <a:bodyPr rtlCol="0">
            <a:noAutofit/>
          </a:bodyPr>
          <a:lstStyle/>
          <a:p>
            <a:pPr>
              <a:defRPr/>
            </a:pPr>
            <a:endParaRPr lang="ru-RU" sz="2000" dirty="0"/>
          </a:p>
          <a:p>
            <a:pPr>
              <a:defRPr/>
            </a:pPr>
            <a:endParaRPr lang="en-US" sz="2000" dirty="0"/>
          </a:p>
        </p:txBody>
      </p:sp>
      <p:sp>
        <p:nvSpPr>
          <p:cNvPr id="7172" name="Прямоугольник 4"/>
          <p:cNvSpPr>
            <a:spLocks noChangeArrowheads="1"/>
          </p:cNvSpPr>
          <p:nvPr/>
        </p:nvSpPr>
        <p:spPr bwMode="auto">
          <a:xfrm>
            <a:off x="3359697" y="260350"/>
            <a:ext cx="648121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2800" b="1" dirty="0"/>
              <a:t>Задание 1 – прочитать текст вслух</a:t>
            </a:r>
          </a:p>
        </p:txBody>
      </p:sp>
      <p:sp>
        <p:nvSpPr>
          <p:cNvPr id="7173" name="Rectangle 1"/>
          <p:cNvSpPr>
            <a:spLocks noChangeArrowheads="1"/>
          </p:cNvSpPr>
          <p:nvPr/>
        </p:nvSpPr>
        <p:spPr bwMode="auto">
          <a:xfrm>
            <a:off x="2855914" y="1525588"/>
            <a:ext cx="212725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ru-RU" altLang="ru-RU" sz="1000">
                <a:solidFill>
                  <a:srgbClr val="0D1216"/>
                </a:solidFill>
                <a:cs typeface="Times New Roman" pitchFamily="18" charset="0"/>
              </a:rPr>
              <a:t> </a:t>
            </a:r>
            <a:endParaRPr lang="ru-RU" alt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4002" y="936285"/>
            <a:ext cx="10265922" cy="58219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4079542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3774" y="675735"/>
            <a:ext cx="4284016" cy="58412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5"/>
          <p:cNvSpPr>
            <a:spLocks noChangeArrowheads="1"/>
          </p:cNvSpPr>
          <p:nvPr/>
        </p:nvSpPr>
        <p:spPr bwMode="auto">
          <a:xfrm>
            <a:off x="5199057" y="1768864"/>
            <a:ext cx="6394158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Font typeface="Arial" charset="0"/>
              <a:buChar char="•"/>
            </a:pPr>
            <a:r>
              <a:rPr lang="ru-RU" sz="4000" dirty="0"/>
              <a:t> </a:t>
            </a:r>
            <a:r>
              <a:rPr lang="ru-RU" sz="4000" dirty="0" smtClean="0"/>
              <a:t>Тренировочные тесты </a:t>
            </a:r>
          </a:p>
          <a:p>
            <a:pPr>
              <a:lnSpc>
                <a:spcPct val="150000"/>
              </a:lnSpc>
              <a:buFont typeface="Arial" charset="0"/>
              <a:buChar char="•"/>
            </a:pPr>
            <a:r>
              <a:rPr lang="ru-RU" sz="4000" dirty="0" smtClean="0"/>
              <a:t> 40 упражнений на каждое  </a:t>
            </a:r>
          </a:p>
          <a:p>
            <a:pPr>
              <a:lnSpc>
                <a:spcPct val="150000"/>
              </a:lnSpc>
            </a:pPr>
            <a:r>
              <a:rPr lang="ru-RU" sz="4000" dirty="0"/>
              <a:t> </a:t>
            </a:r>
            <a:r>
              <a:rPr lang="ru-RU" sz="4000" dirty="0" smtClean="0"/>
              <a:t>   задание Устной части ЕГЭ </a:t>
            </a:r>
          </a:p>
          <a:p>
            <a:pPr>
              <a:lnSpc>
                <a:spcPct val="150000"/>
              </a:lnSpc>
              <a:buFont typeface="Arial" charset="0"/>
              <a:buChar char="•"/>
            </a:pPr>
            <a:r>
              <a:rPr lang="ru-RU" sz="4000" dirty="0" smtClean="0"/>
              <a:t> Бесплатное аудио! </a:t>
            </a:r>
            <a:endParaRPr lang="ru-RU" sz="4000" dirty="0"/>
          </a:p>
        </p:txBody>
      </p:sp>
      <p:sp>
        <p:nvSpPr>
          <p:cNvPr id="4" name="TextBox 3"/>
          <p:cNvSpPr txBox="1"/>
          <p:nvPr/>
        </p:nvSpPr>
        <p:spPr>
          <a:xfrm>
            <a:off x="1310184" y="0"/>
            <a:ext cx="9669622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800" b="1" dirty="0">
                <a:solidFill>
                  <a:schemeClr val="tx2">
                    <a:lumMod val="50000"/>
                  </a:schemeClr>
                </a:solidFill>
              </a:rPr>
              <a:t>ЕГЭ </a:t>
            </a:r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</a:rPr>
              <a:t>Английский язык. Устная часть. </a:t>
            </a: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</a:rPr>
              <a:t>(Автор - Р.П.Мильруд)</a:t>
            </a:r>
            <a:endParaRPr lang="ru-RU" sz="1600" b="1" dirty="0">
              <a:solidFill>
                <a:schemeClr val="tx2">
                  <a:lumMod val="50000"/>
                </a:schemeClr>
              </a:solidFill>
            </a:endParaRPr>
          </a:p>
          <a:p>
            <a:pPr>
              <a:defRPr/>
            </a:pP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xmlns="" val="228529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30158" t="984" r="29722" b="13751"/>
          <a:stretch>
            <a:fillRect/>
          </a:stretch>
        </p:blipFill>
        <p:spPr bwMode="auto">
          <a:xfrm>
            <a:off x="4928468" y="0"/>
            <a:ext cx="573953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5134" y="300251"/>
            <a:ext cx="2699792" cy="36811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222150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>
          <a:xfrm>
            <a:off x="707571" y="158297"/>
            <a:ext cx="10515600" cy="1050018"/>
          </a:xfrm>
        </p:spPr>
        <p:txBody>
          <a:bodyPr/>
          <a:lstStyle/>
          <a:p>
            <a:pPr eaLnBrk="1" hangingPunct="1"/>
            <a:r>
              <a:rPr lang="ru-RU" dirty="0" smtClean="0"/>
              <a:t>Объект оценки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48343" y="1415143"/>
            <a:ext cx="11473543" cy="5236028"/>
          </a:xfrm>
        </p:spPr>
        <p:txBody>
          <a:bodyPr rtlCol="0">
            <a:normAutofit lnSpcReduction="1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400" b="1" dirty="0" smtClean="0"/>
              <a:t>планируемые результаты</a:t>
            </a:r>
            <a:r>
              <a:rPr lang="ru-RU" sz="2400" dirty="0" smtClean="0"/>
              <a:t> освоения обучающимися основной образовательной программы начального общего образования.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dirty="0" smtClean="0"/>
              <a:t>“</a:t>
            </a:r>
            <a:r>
              <a:rPr lang="x-none" sz="2400" smtClean="0"/>
              <a:t>Основным объектом, содержательной и критериальной базой итоговой оценки подготовки выпускниковна уровненачального общего образования выступают планируемые результаты, составляющие содержание блока </a:t>
            </a:r>
            <a:r>
              <a:rPr lang="x-none" sz="2400" b="1" u="sng" smtClean="0"/>
              <a:t>«Выпускник научится»</a:t>
            </a:r>
            <a:r>
              <a:rPr lang="x-none" sz="2400" smtClean="0"/>
              <a:t> для каждой программы, предмета, курса.</a:t>
            </a:r>
            <a:r>
              <a:rPr lang="en-US" sz="2400" dirty="0" smtClean="0"/>
              <a:t>”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400" b="1" dirty="0" smtClean="0"/>
              <a:t>личностные результаты </a:t>
            </a:r>
            <a:r>
              <a:rPr lang="ru-RU" sz="2400" dirty="0" smtClean="0"/>
              <a:t>выпускников при получении начального общего образования </a:t>
            </a:r>
            <a:r>
              <a:rPr lang="ru-RU" sz="2400" b="1" dirty="0" smtClean="0"/>
              <a:t>не подлежат итоговой оценке</a:t>
            </a:r>
            <a:r>
              <a:rPr lang="en-US" sz="2400" b="1" dirty="0" smtClean="0"/>
              <a:t>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400" dirty="0" smtClean="0"/>
              <a:t>В основе оценки </a:t>
            </a:r>
            <a:r>
              <a:rPr lang="ru-RU" sz="2400" b="1" dirty="0" smtClean="0"/>
              <a:t>метапредметных результатов </a:t>
            </a:r>
            <a:r>
              <a:rPr lang="ru-RU" sz="2400" dirty="0" smtClean="0"/>
              <a:t>лежит сформированность универсальных учебных действий. Для такого оценивания нужны </a:t>
            </a:r>
            <a:r>
              <a:rPr lang="ru-RU" sz="2400" b="1" dirty="0" smtClean="0"/>
              <a:t>специально сконструированные диагностические задачи</a:t>
            </a:r>
            <a:r>
              <a:rPr lang="ru-RU" sz="2400" dirty="0" smtClean="0"/>
              <a:t>, </a:t>
            </a:r>
            <a:r>
              <a:rPr lang="ru-RU" sz="2400" b="1" dirty="0" smtClean="0"/>
              <a:t>а также успешное выполнение учеником учебных и учебно-практических задач средствами учебного предмета</a:t>
            </a:r>
            <a:r>
              <a:rPr lang="ru-RU" sz="2400" dirty="0" smtClean="0"/>
              <a:t>.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400" dirty="0" smtClean="0"/>
              <a:t>Оценка </a:t>
            </a:r>
            <a:r>
              <a:rPr lang="ru-RU" sz="2400" b="1" dirty="0" smtClean="0"/>
              <a:t>предметных результатов </a:t>
            </a:r>
            <a:r>
              <a:rPr lang="ru-RU" sz="2400" dirty="0" smtClean="0"/>
              <a:t>происходит в рамках предмета, их объект – способность решать учебно-познавательные и учебно-практические задачи с использованием средств предмета.</a:t>
            </a:r>
            <a:endParaRPr lang="en-US" sz="2400" dirty="0" smtClean="0"/>
          </a:p>
        </p:txBody>
      </p:sp>
    </p:spTree>
  </p:cSld>
  <p:clrMapOvr>
    <a:masterClrMapping/>
  </p:clrMapOvr>
  <p:transition/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30158" t="984" r="29722" b="45640"/>
          <a:stretch>
            <a:fillRect/>
          </a:stretch>
        </p:blipFill>
        <p:spPr bwMode="auto">
          <a:xfrm>
            <a:off x="2938817" y="18406"/>
            <a:ext cx="9144000" cy="6839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280" y="177422"/>
            <a:ext cx="2699792" cy="36811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987274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Заголовок 1"/>
          <p:cNvSpPr>
            <a:spLocks noGrp="1"/>
          </p:cNvSpPr>
          <p:nvPr>
            <p:ph type="ctrTitle"/>
          </p:nvPr>
        </p:nvSpPr>
        <p:spPr>
          <a:xfrm>
            <a:off x="2290763" y="2568576"/>
            <a:ext cx="7772400" cy="1470025"/>
          </a:xfrm>
        </p:spPr>
        <p:txBody>
          <a:bodyPr>
            <a:normAutofit/>
          </a:bodyPr>
          <a:lstStyle/>
          <a:p>
            <a:pPr marL="273050" indent="-273050" algn="l">
              <a:spcBef>
                <a:spcPct val="20000"/>
              </a:spcBef>
            </a:pPr>
            <a:r>
              <a:rPr lang="ru-RU" altLang="ru-RU" sz="1600" dirty="0">
                <a:latin typeface="Candara" pitchFamily="34" charset="0"/>
              </a:rPr>
              <a:t/>
            </a:r>
            <a:br>
              <a:rPr lang="ru-RU" altLang="ru-RU" sz="1600" dirty="0">
                <a:latin typeface="Candara" pitchFamily="34" charset="0"/>
              </a:rPr>
            </a:br>
            <a:r>
              <a:rPr lang="ru-RU" altLang="ru-RU" sz="1600" dirty="0">
                <a:latin typeface="Candara" pitchFamily="34" charset="0"/>
              </a:rPr>
              <a:t/>
            </a:r>
            <a:br>
              <a:rPr lang="ru-RU" altLang="ru-RU" sz="1600" dirty="0">
                <a:latin typeface="Candara" pitchFamily="34" charset="0"/>
              </a:rPr>
            </a:br>
            <a:r>
              <a:rPr lang="ru-RU" altLang="ru-RU" sz="1600" dirty="0">
                <a:latin typeface="Candara" pitchFamily="34" charset="0"/>
              </a:rPr>
              <a:t/>
            </a:r>
            <a:br>
              <a:rPr lang="ru-RU" altLang="ru-RU" sz="1600" dirty="0">
                <a:latin typeface="Candara" pitchFamily="34" charset="0"/>
              </a:rPr>
            </a:br>
            <a:r>
              <a:rPr lang="ru-RU" altLang="ru-RU" sz="1600" dirty="0">
                <a:latin typeface="Candara" pitchFamily="34" charset="0"/>
              </a:rPr>
              <a:t/>
            </a:r>
            <a:br>
              <a:rPr lang="ru-RU" altLang="ru-RU" sz="1600" dirty="0">
                <a:latin typeface="Candara" pitchFamily="34" charset="0"/>
              </a:rPr>
            </a:br>
            <a:r>
              <a:rPr lang="ru-RU" altLang="ru-RU" sz="1600" dirty="0">
                <a:latin typeface="Candara" pitchFamily="34" charset="0"/>
              </a:rPr>
              <a:t/>
            </a:r>
            <a:br>
              <a:rPr lang="ru-RU" altLang="ru-RU" sz="1600" dirty="0">
                <a:latin typeface="Candara" pitchFamily="34" charset="0"/>
              </a:rPr>
            </a:br>
            <a:endParaRPr lang="ru-RU" altLang="ru-RU" sz="16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471863" y="6072189"/>
            <a:ext cx="6400800" cy="46037"/>
          </a:xfrm>
        </p:spPr>
        <p:txBody>
          <a:bodyPr rtlCol="0">
            <a:noAutofit/>
          </a:bodyPr>
          <a:lstStyle/>
          <a:p>
            <a:pPr>
              <a:defRPr/>
            </a:pPr>
            <a:endParaRPr lang="ru-RU" sz="2000" dirty="0"/>
          </a:p>
          <a:p>
            <a:pPr>
              <a:defRPr/>
            </a:pPr>
            <a:endParaRPr lang="en-US" sz="20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975212" y="260647"/>
            <a:ext cx="6865204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3200" b="1" dirty="0"/>
              <a:t>Цель задания 2-проверить умения</a:t>
            </a:r>
            <a:r>
              <a:rPr lang="ru-RU" sz="3200" dirty="0"/>
              <a:t>:</a:t>
            </a:r>
          </a:p>
          <a:p>
            <a:pPr algn="ctr">
              <a:defRPr/>
            </a:pPr>
            <a:endParaRPr lang="ru-RU" sz="3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latin typeface="Arial Black" panose="020B0A04020102020204" pitchFamily="34" charset="0"/>
            </a:endParaRPr>
          </a:p>
        </p:txBody>
      </p:sp>
      <p:sp>
        <p:nvSpPr>
          <p:cNvPr id="24581" name="Прямоугольник 1"/>
          <p:cNvSpPr>
            <a:spLocks noChangeArrowheads="1"/>
          </p:cNvSpPr>
          <p:nvPr/>
        </p:nvSpPr>
        <p:spPr bwMode="auto">
          <a:xfrm>
            <a:off x="1228299" y="1725246"/>
            <a:ext cx="10167582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457200" indent="-457200">
              <a:buFont typeface="Arial" charset="0"/>
              <a:buChar char="•"/>
            </a:pPr>
            <a:r>
              <a:rPr lang="ru-RU" altLang="ru-RU" sz="3600" dirty="0"/>
              <a:t>осуществлять запрос информации;</a:t>
            </a:r>
          </a:p>
          <a:p>
            <a:pPr marL="457200" indent="-457200">
              <a:buFont typeface="Arial" charset="0"/>
              <a:buChar char="•"/>
            </a:pPr>
            <a:endParaRPr lang="ru-RU" altLang="ru-RU" sz="3600" dirty="0"/>
          </a:p>
          <a:p>
            <a:pPr marL="457200" indent="-457200">
              <a:buFont typeface="Arial" charset="0"/>
              <a:buChar char="•"/>
            </a:pPr>
            <a:r>
              <a:rPr lang="ru-RU" altLang="ru-RU" sz="3600" dirty="0"/>
              <a:t>обращаться за разъяснениями;</a:t>
            </a:r>
          </a:p>
          <a:p>
            <a:pPr marL="457200" indent="-457200">
              <a:buFont typeface="Arial" charset="0"/>
              <a:buChar char="•"/>
            </a:pPr>
            <a:endParaRPr lang="ru-RU" altLang="ru-RU" sz="3600" dirty="0"/>
          </a:p>
          <a:p>
            <a:pPr marL="457200" indent="-457200" hangingPunct="0">
              <a:buFont typeface="Arial" charset="0"/>
              <a:buChar char="•"/>
            </a:pPr>
            <a:r>
              <a:rPr lang="ru-RU" altLang="ru-RU" sz="3600" dirty="0"/>
              <a:t>точно и правильно употреблять языковые средства оформления диалогического высказывания.</a:t>
            </a:r>
            <a:endParaRPr lang="ru-RU" altLang="ru-RU" sz="3600" b="1" dirty="0"/>
          </a:p>
        </p:txBody>
      </p:sp>
    </p:spTree>
    <p:extLst>
      <p:ext uri="{BB962C8B-B14F-4D97-AF65-F5344CB8AC3E}">
        <p14:creationId xmlns:p14="http://schemas.microsoft.com/office/powerpoint/2010/main" xmlns="" val="334660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81200" y="274638"/>
            <a:ext cx="8075240" cy="850106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Задание 2 «Условный диалог – расспрос»</a:t>
            </a:r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11625" y="1316602"/>
            <a:ext cx="6414269" cy="55413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1915" y="1"/>
            <a:ext cx="799103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52989269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 l="30954" t="2579" r="29722" b="2923"/>
          <a:stretch>
            <a:fillRect/>
          </a:stretch>
        </p:blipFill>
        <p:spPr bwMode="auto">
          <a:xfrm>
            <a:off x="4786726" y="0"/>
            <a:ext cx="507605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9071" y="109184"/>
            <a:ext cx="2936001" cy="40032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808761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 l="30954" t="2579" r="29722" b="2923"/>
          <a:stretch>
            <a:fillRect/>
          </a:stretch>
        </p:blipFill>
        <p:spPr bwMode="auto">
          <a:xfrm>
            <a:off x="4786726" y="0"/>
            <a:ext cx="507605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9071" y="109184"/>
            <a:ext cx="2936001" cy="40032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 l="30954" t="2579" r="29722" b="42234"/>
          <a:stretch>
            <a:fillRect/>
          </a:stretch>
        </p:blipFill>
        <p:spPr bwMode="auto">
          <a:xfrm>
            <a:off x="3515544" y="12181"/>
            <a:ext cx="8676456" cy="68458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867460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 cstate="print"/>
          <a:srcRect l="30954" t="57679" r="32632" b="2923"/>
          <a:stretch/>
        </p:blipFill>
        <p:spPr bwMode="auto">
          <a:xfrm>
            <a:off x="3408302" y="904447"/>
            <a:ext cx="8519841" cy="5182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9071" y="109184"/>
            <a:ext cx="2936001" cy="40032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612982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Заголовок 1"/>
          <p:cNvSpPr>
            <a:spLocks noGrp="1"/>
          </p:cNvSpPr>
          <p:nvPr>
            <p:ph type="ctrTitle"/>
          </p:nvPr>
        </p:nvSpPr>
        <p:spPr>
          <a:xfrm>
            <a:off x="2290763" y="2568576"/>
            <a:ext cx="7772400" cy="1470025"/>
          </a:xfrm>
        </p:spPr>
        <p:txBody>
          <a:bodyPr>
            <a:normAutofit/>
          </a:bodyPr>
          <a:lstStyle/>
          <a:p>
            <a:pPr marL="273050" indent="-273050" algn="l">
              <a:spcBef>
                <a:spcPct val="20000"/>
              </a:spcBef>
            </a:pPr>
            <a:r>
              <a:rPr lang="ru-RU" altLang="ru-RU" sz="1600">
                <a:latin typeface="Candara" pitchFamily="34" charset="0"/>
              </a:rPr>
              <a:t/>
            </a:r>
            <a:br>
              <a:rPr lang="ru-RU" altLang="ru-RU" sz="1600">
                <a:latin typeface="Candara" pitchFamily="34" charset="0"/>
              </a:rPr>
            </a:br>
            <a:r>
              <a:rPr lang="ru-RU" altLang="ru-RU" sz="1600">
                <a:latin typeface="Candara" pitchFamily="34" charset="0"/>
              </a:rPr>
              <a:t/>
            </a:r>
            <a:br>
              <a:rPr lang="ru-RU" altLang="ru-RU" sz="1600">
                <a:latin typeface="Candara" pitchFamily="34" charset="0"/>
              </a:rPr>
            </a:br>
            <a:r>
              <a:rPr lang="ru-RU" altLang="ru-RU" sz="1600">
                <a:latin typeface="Candara" pitchFamily="34" charset="0"/>
              </a:rPr>
              <a:t/>
            </a:r>
            <a:br>
              <a:rPr lang="ru-RU" altLang="ru-RU" sz="1600">
                <a:latin typeface="Candara" pitchFamily="34" charset="0"/>
              </a:rPr>
            </a:br>
            <a:r>
              <a:rPr lang="ru-RU" altLang="ru-RU" sz="1600">
                <a:latin typeface="Candara" pitchFamily="34" charset="0"/>
              </a:rPr>
              <a:t/>
            </a:r>
            <a:br>
              <a:rPr lang="ru-RU" altLang="ru-RU" sz="1600">
                <a:latin typeface="Candara" pitchFamily="34" charset="0"/>
              </a:rPr>
            </a:br>
            <a:r>
              <a:rPr lang="ru-RU" altLang="ru-RU" sz="1600">
                <a:latin typeface="Candara" pitchFamily="34" charset="0"/>
              </a:rPr>
              <a:t/>
            </a:r>
            <a:br>
              <a:rPr lang="ru-RU" altLang="ru-RU" sz="1600">
                <a:latin typeface="Candara" pitchFamily="34" charset="0"/>
              </a:rPr>
            </a:br>
            <a:endParaRPr lang="ru-RU" altLang="ru-RU" sz="160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471863" y="6072189"/>
            <a:ext cx="6400800" cy="46037"/>
          </a:xfrm>
        </p:spPr>
        <p:txBody>
          <a:bodyPr rtlCol="0">
            <a:noAutofit/>
          </a:bodyPr>
          <a:lstStyle/>
          <a:p>
            <a:pPr>
              <a:defRPr/>
            </a:pPr>
            <a:endParaRPr lang="ru-RU" sz="2000" dirty="0"/>
          </a:p>
          <a:p>
            <a:pPr>
              <a:defRPr/>
            </a:pPr>
            <a:endParaRPr lang="en-US" sz="20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287688" y="188642"/>
            <a:ext cx="7200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3600" b="1" dirty="0"/>
              <a:t>Задание </a:t>
            </a:r>
            <a:r>
              <a:rPr lang="en-US" altLang="ru-RU" sz="3600" b="1" dirty="0"/>
              <a:t>3</a:t>
            </a:r>
            <a:r>
              <a:rPr lang="ru-RU" altLang="ru-RU" sz="3600" b="1" dirty="0"/>
              <a:t> – описать фото</a:t>
            </a:r>
            <a:r>
              <a:rPr lang="en-US" altLang="ru-RU" sz="3600" b="1" dirty="0"/>
              <a:t/>
            </a:r>
            <a:br>
              <a:rPr lang="en-US" altLang="ru-RU" sz="3600" b="1" dirty="0"/>
            </a:br>
            <a:endParaRPr lang="ru-RU" sz="3600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63753" y="1196752"/>
            <a:ext cx="3879583" cy="5112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552474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Заголовок 1"/>
          <p:cNvSpPr>
            <a:spLocks noGrp="1"/>
          </p:cNvSpPr>
          <p:nvPr>
            <p:ph type="ctrTitle"/>
          </p:nvPr>
        </p:nvSpPr>
        <p:spPr>
          <a:xfrm>
            <a:off x="2290763" y="2568576"/>
            <a:ext cx="7772400" cy="1470025"/>
          </a:xfrm>
        </p:spPr>
        <p:txBody>
          <a:bodyPr>
            <a:normAutofit/>
          </a:bodyPr>
          <a:lstStyle/>
          <a:p>
            <a:pPr marL="273050" indent="-273050" algn="l">
              <a:spcBef>
                <a:spcPct val="20000"/>
              </a:spcBef>
            </a:pPr>
            <a:r>
              <a:rPr lang="ru-RU" altLang="ru-RU" sz="1600">
                <a:latin typeface="Candara" pitchFamily="34" charset="0"/>
              </a:rPr>
              <a:t/>
            </a:r>
            <a:br>
              <a:rPr lang="ru-RU" altLang="ru-RU" sz="1600">
                <a:latin typeface="Candara" pitchFamily="34" charset="0"/>
              </a:rPr>
            </a:br>
            <a:r>
              <a:rPr lang="ru-RU" altLang="ru-RU" sz="1600">
                <a:latin typeface="Candara" pitchFamily="34" charset="0"/>
              </a:rPr>
              <a:t/>
            </a:r>
            <a:br>
              <a:rPr lang="ru-RU" altLang="ru-RU" sz="1600">
                <a:latin typeface="Candara" pitchFamily="34" charset="0"/>
              </a:rPr>
            </a:br>
            <a:r>
              <a:rPr lang="ru-RU" altLang="ru-RU" sz="1600">
                <a:latin typeface="Candara" pitchFamily="34" charset="0"/>
              </a:rPr>
              <a:t/>
            </a:r>
            <a:br>
              <a:rPr lang="ru-RU" altLang="ru-RU" sz="1600">
                <a:latin typeface="Candara" pitchFamily="34" charset="0"/>
              </a:rPr>
            </a:br>
            <a:r>
              <a:rPr lang="ru-RU" altLang="ru-RU" sz="1600">
                <a:latin typeface="Candara" pitchFamily="34" charset="0"/>
              </a:rPr>
              <a:t/>
            </a:r>
            <a:br>
              <a:rPr lang="ru-RU" altLang="ru-RU" sz="1600">
                <a:latin typeface="Candara" pitchFamily="34" charset="0"/>
              </a:rPr>
            </a:br>
            <a:r>
              <a:rPr lang="ru-RU" altLang="ru-RU" sz="1600">
                <a:latin typeface="Candara" pitchFamily="34" charset="0"/>
              </a:rPr>
              <a:t/>
            </a:r>
            <a:br>
              <a:rPr lang="ru-RU" altLang="ru-RU" sz="1600">
                <a:latin typeface="Candara" pitchFamily="34" charset="0"/>
              </a:rPr>
            </a:br>
            <a:endParaRPr lang="ru-RU" altLang="ru-RU" sz="160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471863" y="6072189"/>
            <a:ext cx="6400800" cy="46037"/>
          </a:xfrm>
        </p:spPr>
        <p:txBody>
          <a:bodyPr rtlCol="0">
            <a:noAutofit/>
          </a:bodyPr>
          <a:lstStyle/>
          <a:p>
            <a:pPr>
              <a:defRPr/>
            </a:pPr>
            <a:endParaRPr lang="ru-RU" sz="2000" dirty="0"/>
          </a:p>
          <a:p>
            <a:pPr>
              <a:defRPr/>
            </a:pPr>
            <a:endParaRPr lang="en-US" sz="20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287688" y="188642"/>
            <a:ext cx="7200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3600" b="1" dirty="0"/>
              <a:t>Задание </a:t>
            </a:r>
            <a:r>
              <a:rPr lang="en-US" altLang="ru-RU" sz="3600" b="1" dirty="0"/>
              <a:t>3</a:t>
            </a:r>
            <a:r>
              <a:rPr lang="ru-RU" altLang="ru-RU" sz="3600" b="1" dirty="0"/>
              <a:t> – описать фото</a:t>
            </a:r>
            <a:r>
              <a:rPr lang="en-US" altLang="ru-RU" sz="3600" b="1" dirty="0"/>
              <a:t/>
            </a:r>
            <a:br>
              <a:rPr lang="en-US" altLang="ru-RU" sz="3600" b="1" dirty="0"/>
            </a:br>
            <a:endParaRPr lang="ru-RU" sz="3600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63753" y="1196752"/>
            <a:ext cx="3879583" cy="5112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 cstate="print"/>
          <a:srcRect b="28001"/>
          <a:stretch>
            <a:fillRect/>
          </a:stretch>
        </p:blipFill>
        <p:spPr bwMode="auto">
          <a:xfrm>
            <a:off x="3702186" y="806632"/>
            <a:ext cx="5940153" cy="6051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091273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Заголовок 1"/>
          <p:cNvSpPr>
            <a:spLocks noGrp="1"/>
          </p:cNvSpPr>
          <p:nvPr>
            <p:ph type="ctrTitle"/>
          </p:nvPr>
        </p:nvSpPr>
        <p:spPr>
          <a:xfrm>
            <a:off x="2290763" y="2568576"/>
            <a:ext cx="7772400" cy="1470025"/>
          </a:xfrm>
        </p:spPr>
        <p:txBody>
          <a:bodyPr>
            <a:normAutofit/>
          </a:bodyPr>
          <a:lstStyle/>
          <a:p>
            <a:pPr marL="273050" indent="-273050" algn="l">
              <a:spcBef>
                <a:spcPct val="20000"/>
              </a:spcBef>
            </a:pPr>
            <a:r>
              <a:rPr lang="ru-RU" altLang="ru-RU" sz="1600">
                <a:latin typeface="Candara" pitchFamily="34" charset="0"/>
              </a:rPr>
              <a:t/>
            </a:r>
            <a:br>
              <a:rPr lang="ru-RU" altLang="ru-RU" sz="1600">
                <a:latin typeface="Candara" pitchFamily="34" charset="0"/>
              </a:rPr>
            </a:br>
            <a:r>
              <a:rPr lang="ru-RU" altLang="ru-RU" sz="1600">
                <a:latin typeface="Candara" pitchFamily="34" charset="0"/>
              </a:rPr>
              <a:t/>
            </a:r>
            <a:br>
              <a:rPr lang="ru-RU" altLang="ru-RU" sz="1600">
                <a:latin typeface="Candara" pitchFamily="34" charset="0"/>
              </a:rPr>
            </a:br>
            <a:r>
              <a:rPr lang="ru-RU" altLang="ru-RU" sz="1600">
                <a:latin typeface="Candara" pitchFamily="34" charset="0"/>
              </a:rPr>
              <a:t/>
            </a:r>
            <a:br>
              <a:rPr lang="ru-RU" altLang="ru-RU" sz="1600">
                <a:latin typeface="Candara" pitchFamily="34" charset="0"/>
              </a:rPr>
            </a:br>
            <a:r>
              <a:rPr lang="ru-RU" altLang="ru-RU" sz="1600">
                <a:latin typeface="Candara" pitchFamily="34" charset="0"/>
              </a:rPr>
              <a:t/>
            </a:r>
            <a:br>
              <a:rPr lang="ru-RU" altLang="ru-RU" sz="1600">
                <a:latin typeface="Candara" pitchFamily="34" charset="0"/>
              </a:rPr>
            </a:br>
            <a:r>
              <a:rPr lang="ru-RU" altLang="ru-RU" sz="1600">
                <a:latin typeface="Candara" pitchFamily="34" charset="0"/>
              </a:rPr>
              <a:t/>
            </a:r>
            <a:br>
              <a:rPr lang="ru-RU" altLang="ru-RU" sz="1600">
                <a:latin typeface="Candara" pitchFamily="34" charset="0"/>
              </a:rPr>
            </a:br>
            <a:endParaRPr lang="ru-RU" altLang="ru-RU" sz="160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471863" y="6072189"/>
            <a:ext cx="6400800" cy="46037"/>
          </a:xfrm>
        </p:spPr>
        <p:txBody>
          <a:bodyPr rtlCol="0">
            <a:noAutofit/>
          </a:bodyPr>
          <a:lstStyle/>
          <a:p>
            <a:pPr>
              <a:defRPr/>
            </a:pPr>
            <a:endParaRPr lang="ru-RU" sz="2000" dirty="0"/>
          </a:p>
          <a:p>
            <a:pPr>
              <a:defRPr/>
            </a:pPr>
            <a:endParaRPr lang="en-US" sz="20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287688" y="188642"/>
            <a:ext cx="7200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ru-RU" sz="3600" b="1" dirty="0"/>
              <a:t/>
            </a:r>
            <a:br>
              <a:rPr lang="en-US" altLang="ru-RU" sz="3600" b="1" dirty="0"/>
            </a:br>
            <a:endParaRPr lang="ru-RU" sz="3600" dirty="0"/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 cstate="print"/>
          <a:srcRect b="28001"/>
          <a:stretch>
            <a:fillRect/>
          </a:stretch>
        </p:blipFill>
        <p:spPr bwMode="auto">
          <a:xfrm>
            <a:off x="80129" y="66858"/>
            <a:ext cx="5279748" cy="53785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2" cstate="print"/>
          <a:srcRect t="72064"/>
          <a:stretch>
            <a:fillRect/>
          </a:stretch>
        </p:blipFill>
        <p:spPr bwMode="auto">
          <a:xfrm>
            <a:off x="3169543" y="2987048"/>
            <a:ext cx="8801935" cy="3240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795277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36979" y="133113"/>
            <a:ext cx="10608214" cy="847615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b="1" dirty="0"/>
              <a:t>Критерии оценивания задания 3 и 4 </a:t>
            </a:r>
            <a:r>
              <a:rPr lang="ru-RU" sz="32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latin typeface="Arial Black" panose="020B0A04020102020204" pitchFamily="34" charset="0"/>
              </a:rPr>
              <a:t/>
            </a:r>
            <a:br>
              <a:rPr lang="ru-RU" sz="32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latin typeface="Arial Black" panose="020B0A04020102020204" pitchFamily="34" charset="0"/>
              </a:rPr>
            </a:br>
            <a:endParaRPr lang="ru-RU" dirty="0">
              <a:solidFill>
                <a:schemeClr val="tx1"/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809991103"/>
              </p:ext>
            </p:extLst>
          </p:nvPr>
        </p:nvGraphicFramePr>
        <p:xfrm>
          <a:off x="1657205" y="789660"/>
          <a:ext cx="8767762" cy="58772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83881"/>
                <a:gridCol w="4383881"/>
              </a:tblGrid>
              <a:tr h="3105605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rgbClr val="C00000"/>
                          </a:solidFill>
                        </a:rPr>
                        <a:t>3 балла</a:t>
                      </a:r>
                    </a:p>
                    <a:p>
                      <a:r>
                        <a:rPr lang="ru-RU" sz="2000" dirty="0" smtClean="0">
                          <a:solidFill>
                            <a:schemeClr val="tx1"/>
                          </a:solidFill>
                        </a:rPr>
                        <a:t>Коммуникативная</a:t>
                      </a:r>
                      <a:r>
                        <a:rPr lang="ru-RU" sz="20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ru-RU" sz="2000" dirty="0" smtClean="0">
                          <a:solidFill>
                            <a:schemeClr val="tx1"/>
                          </a:solidFill>
                        </a:rPr>
                        <a:t>задача выполнена полностью: содержание полно,  точно и развернуто отражает все аспекты, указанные в задании (в среднем </a:t>
                      </a:r>
                      <a:r>
                        <a:rPr lang="ru-RU" sz="2400" i="0" u="sng" dirty="0" smtClean="0">
                          <a:solidFill>
                            <a:srgbClr val="C00000"/>
                          </a:solidFill>
                        </a:rPr>
                        <a:t>(12-15</a:t>
                      </a:r>
                      <a:r>
                        <a:rPr lang="ru-RU" sz="2400" i="0" u="sng" baseline="0" dirty="0" smtClean="0">
                          <a:solidFill>
                            <a:srgbClr val="C00000"/>
                          </a:solidFill>
                        </a:rPr>
                        <a:t> фраз) </a:t>
                      </a:r>
                      <a:r>
                        <a:rPr lang="ru-RU" sz="2000" baseline="0" dirty="0" smtClean="0">
                          <a:solidFill>
                            <a:schemeClr val="tx1"/>
                          </a:solidFill>
                        </a:rPr>
                        <a:t>по каждому пункту плана)</a:t>
                      </a:r>
                      <a:endParaRPr lang="ru-RU" sz="2000" dirty="0">
                        <a:solidFill>
                          <a:schemeClr val="tx1"/>
                        </a:solidFill>
                      </a:endParaRPr>
                    </a:p>
                  </a:txBody>
                  <a:tcPr marT="45712" marB="45712"/>
                </a:tc>
                <a:tc>
                  <a:txBody>
                    <a:bodyPr/>
                    <a:lstStyle/>
                    <a:p>
                      <a:pPr rtl="0" eaLnBrk="1" latinLnBrk="0" hangingPunct="1"/>
                      <a:r>
                        <a:rPr lang="ru-RU" sz="2000" b="1" kern="1200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 балл</a:t>
                      </a:r>
                      <a:endParaRPr lang="ru-RU" sz="2000" dirty="0" smtClean="0">
                        <a:solidFill>
                          <a:srgbClr val="C00000"/>
                        </a:solidFill>
                        <a:effectLst/>
                      </a:endParaRPr>
                    </a:p>
                    <a:p>
                      <a:pPr rtl="0" eaLnBrk="1" latinLnBrk="0" hangingPunct="1"/>
                      <a:r>
                        <a:rPr lang="ru-RU" sz="20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Комм.</a:t>
                      </a:r>
                      <a:r>
                        <a:rPr lang="ru-RU" sz="2000" b="1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20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задача выполнена не полностью: </a:t>
                      </a:r>
                      <a:r>
                        <a:rPr lang="ru-RU" sz="2400" b="1" u="sng" kern="1200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 аспекта не раскрыты</a:t>
                      </a:r>
                      <a:r>
                        <a:rPr lang="ru-RU" sz="20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(остальные раскрыты полно), ИЛИ</a:t>
                      </a:r>
                      <a:r>
                        <a:rPr lang="ru-RU" sz="2000" b="1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все аспекты раскрыты не</a:t>
                      </a:r>
                      <a:r>
                        <a:rPr lang="ru-RU" sz="20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полно (в среднем </a:t>
                      </a:r>
                      <a:r>
                        <a:rPr lang="ru-RU" sz="2400" b="1" u="sng" kern="1200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(6-8 фраз)</a:t>
                      </a:r>
                      <a:r>
                        <a:rPr lang="ru-RU" sz="2400" b="1" u="sng" kern="1200" baseline="0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2000" b="1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по каждому пункту плана)</a:t>
                      </a:r>
                      <a:endParaRPr lang="ru-RU" sz="2000" dirty="0" smtClean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endParaRPr lang="ru-RU" sz="2000" dirty="0">
                        <a:solidFill>
                          <a:schemeClr val="tx1"/>
                        </a:solidFill>
                      </a:endParaRPr>
                    </a:p>
                  </a:txBody>
                  <a:tcPr marT="45712" marB="45712"/>
                </a:tc>
              </a:tr>
              <a:tr h="2771667">
                <a:tc>
                  <a:txBody>
                    <a:bodyPr/>
                    <a:lstStyle/>
                    <a:p>
                      <a:pPr rtl="0" eaLnBrk="1" latinLnBrk="0" hangingPunct="1"/>
                      <a:r>
                        <a:rPr lang="ru-RU" sz="2000" b="1" kern="1200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 балла</a:t>
                      </a:r>
                      <a:endParaRPr lang="ru-RU" sz="2000" dirty="0" smtClean="0">
                        <a:solidFill>
                          <a:srgbClr val="C00000"/>
                        </a:solidFill>
                        <a:effectLst/>
                      </a:endParaRPr>
                    </a:p>
                    <a:p>
                      <a:pPr rtl="0" eaLnBrk="1" latinLnBrk="0" hangingPunct="1"/>
                      <a:r>
                        <a:rPr lang="ru-RU" sz="20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Комм.</a:t>
                      </a:r>
                      <a:r>
                        <a:rPr lang="ru-RU" sz="2000" b="1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20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задача выполнена частично: </a:t>
                      </a:r>
                      <a:r>
                        <a:rPr lang="ru-RU" sz="2400" b="1" u="sng" kern="1200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 аспект не раскрыт </a:t>
                      </a:r>
                      <a:r>
                        <a:rPr lang="ru-RU" sz="20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(остальные раскрыты полно), ИЛИ</a:t>
                      </a:r>
                      <a:r>
                        <a:rPr lang="ru-RU" sz="2000" b="1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1-2 раскрыты не</a:t>
                      </a:r>
                      <a:r>
                        <a:rPr lang="ru-RU" sz="20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полно </a:t>
                      </a:r>
                      <a:r>
                        <a:rPr kumimoji="0" lang="ru-RU" sz="2400" b="1" u="sng" kern="1200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(9-11 фраз)</a:t>
                      </a:r>
                    </a:p>
                    <a:p>
                      <a:endParaRPr lang="ru-RU" sz="2000" dirty="0"/>
                    </a:p>
                  </a:txBody>
                  <a:tcPr marT="45712" marB="45712"/>
                </a:tc>
                <a:tc>
                  <a:txBody>
                    <a:bodyPr/>
                    <a:lstStyle/>
                    <a:p>
                      <a:pPr rtl="0" eaLnBrk="1" latinLnBrk="0" hangingPunct="1"/>
                      <a:r>
                        <a:rPr lang="ru-RU" sz="2000" b="1" kern="1200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 баллов</a:t>
                      </a:r>
                      <a:endParaRPr lang="ru-RU" sz="2000" dirty="0" smtClean="0">
                        <a:solidFill>
                          <a:srgbClr val="C00000"/>
                        </a:solidFill>
                        <a:effectLst/>
                      </a:endParaRPr>
                    </a:p>
                    <a:p>
                      <a:pPr rtl="0" eaLnBrk="1" fontAlgn="auto" latinLnBrk="0" hangingPunct="1"/>
                      <a:r>
                        <a:rPr lang="ru-RU" sz="20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Коммуникативная</a:t>
                      </a:r>
                      <a:r>
                        <a:rPr lang="ru-RU" sz="2000" b="1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20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задача выполнена </a:t>
                      </a:r>
                      <a:r>
                        <a:rPr lang="ru-RU" sz="2400" b="1" kern="1200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менее, чем на 50% </a:t>
                      </a:r>
                      <a:r>
                        <a:rPr lang="ru-RU" sz="20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 и более аспектов содержания не раскрыты </a:t>
                      </a:r>
                      <a:endParaRPr lang="ru-RU" sz="2000" dirty="0" smtClean="0">
                        <a:effectLst/>
                      </a:endParaRPr>
                    </a:p>
                    <a:p>
                      <a:r>
                        <a:rPr kumimoji="0" lang="ru-RU" sz="2400" b="1" u="sng" kern="1200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(5 и менее фраз).</a:t>
                      </a:r>
                      <a:endParaRPr kumimoji="0" lang="ru-RU" sz="2400" b="1" u="sng" kern="1200" dirty="0">
                        <a:solidFill>
                          <a:srgbClr val="C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45712" marB="45712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61350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/>
        </p:nvGraphicFramePr>
        <p:xfrm>
          <a:off x="348342" y="272143"/>
          <a:ext cx="10461171" cy="6400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Picture 2" descr="Y:\Delo-New\Oblozhki\Titul\Big\Tests_primary_2016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243274" y="1"/>
            <a:ext cx="1725084" cy="237308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831057" y="4724400"/>
            <a:ext cx="1564800" cy="21335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Picture 3" descr="Y:\Delo-New\Oblozhki\Titul\Big\Olimp_2016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24543" y="4063565"/>
            <a:ext cx="1589964" cy="217510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Picture 5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>
          <a:xfrm>
            <a:off x="8647189" y="2503715"/>
            <a:ext cx="1572256" cy="21335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290" name="Picture 2" descr="Y:\Delo-New\Oblozhki\Titul\Big\OGE_Millrood_2016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10348913" y="2462953"/>
            <a:ext cx="1592194" cy="217436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10133705" y="0"/>
            <a:ext cx="1721222" cy="2377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4" descr="https://www.englishteachers.ru/uploadedfiles/waresimgs/504.jp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79079" y="4702202"/>
            <a:ext cx="1558727" cy="21557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https://www.englishteachers.ru/uploadedfiles/waresimgs/479.jp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2193537"/>
            <a:ext cx="1323400" cy="18083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/>
              <a:t>Цель задания 3 и 4 - проверить умения:</a:t>
            </a:r>
            <a:br>
              <a:rPr lang="ru-RU" sz="2800" b="1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49490" y="1179335"/>
            <a:ext cx="10604310" cy="5398886"/>
          </a:xfrm>
        </p:spPr>
        <p:txBody>
          <a:bodyPr>
            <a:normAutofit/>
          </a:bodyPr>
          <a:lstStyle/>
          <a:p>
            <a:pPr marL="457200" indent="-457200" eaLnBrk="0" hangingPunct="0">
              <a:buFont typeface="Arial" charset="0"/>
              <a:buChar char="•"/>
            </a:pPr>
            <a:r>
              <a:rPr lang="ru-RU" altLang="ru-RU" dirty="0" smtClean="0"/>
              <a:t>строить высказывание в заданном объеме в контексте коммуникативной задачи в различных стандартных ситуациях социально-бытовой, социально-культурной и социально-трудовой сфер  общения;</a:t>
            </a:r>
            <a:br>
              <a:rPr lang="ru-RU" altLang="ru-RU" dirty="0" smtClean="0"/>
            </a:br>
            <a:endParaRPr lang="ru-RU" altLang="ru-RU" b="1" dirty="0" smtClean="0"/>
          </a:p>
          <a:p>
            <a:pPr marL="457200" indent="-457200" eaLnBrk="0" hangingPunct="0">
              <a:buFont typeface="Arial" charset="0"/>
              <a:buChar char="•"/>
            </a:pPr>
            <a:r>
              <a:rPr lang="ru-RU" altLang="ru-RU" dirty="0" smtClean="0"/>
              <a:t>логично и связно строить высказывание;</a:t>
            </a:r>
            <a:br>
              <a:rPr lang="ru-RU" altLang="ru-RU" dirty="0" smtClean="0"/>
            </a:br>
            <a:endParaRPr lang="ru-RU" altLang="ru-RU" b="1" dirty="0" smtClean="0"/>
          </a:p>
          <a:p>
            <a:pPr marL="457200" indent="-457200" eaLnBrk="0" hangingPunct="0">
              <a:buFont typeface="Arial" charset="0"/>
              <a:buChar char="•"/>
            </a:pPr>
            <a:r>
              <a:rPr lang="ru-RU" altLang="ru-RU" dirty="0" smtClean="0"/>
              <a:t>использовать стратегии описания, сообщения, рассуждения;</a:t>
            </a:r>
            <a:br>
              <a:rPr lang="ru-RU" altLang="ru-RU" dirty="0" smtClean="0"/>
            </a:br>
            <a:endParaRPr lang="ru-RU" altLang="ru-RU" b="1" dirty="0" smtClean="0"/>
          </a:p>
          <a:p>
            <a:pPr marL="457200" indent="-457200" eaLnBrk="0" hangingPunct="0">
              <a:buFont typeface="Arial" charset="0"/>
              <a:buChar char="•"/>
            </a:pPr>
            <a:r>
              <a:rPr lang="ru-RU" altLang="ru-RU" dirty="0" smtClean="0"/>
              <a:t>точно и правильно употреблять языковые средства оформления монологического высказывания.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420540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Заголовок 1"/>
          <p:cNvSpPr>
            <a:spLocks noGrp="1"/>
          </p:cNvSpPr>
          <p:nvPr>
            <p:ph type="title"/>
          </p:nvPr>
        </p:nvSpPr>
        <p:spPr>
          <a:xfrm>
            <a:off x="1981200" y="274638"/>
            <a:ext cx="7467600" cy="778098"/>
          </a:xfrm>
        </p:spPr>
        <p:txBody>
          <a:bodyPr>
            <a:normAutofit/>
          </a:bodyPr>
          <a:lstStyle/>
          <a:p>
            <a:pPr algn="ctr" eaLnBrk="1" hangingPunct="1"/>
            <a:r>
              <a:rPr lang="ru-RU" sz="4000" b="1" dirty="0"/>
              <a:t>Описание картинки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05468" y="1220277"/>
            <a:ext cx="9703559" cy="5426181"/>
          </a:xfrm>
        </p:spPr>
        <p:txBody>
          <a:bodyPr>
            <a:normAutofit/>
          </a:bodyPr>
          <a:lstStyle/>
          <a:p>
            <a:pPr eaLnBrk="1" hangingPunct="1"/>
            <a:r>
              <a:rPr lang="ru-RU" sz="3200" dirty="0"/>
              <a:t>В курсах много </a:t>
            </a:r>
            <a:r>
              <a:rPr lang="ru-RU" sz="3200" i="1" dirty="0"/>
              <a:t>заданий на описание картинок</a:t>
            </a:r>
            <a:r>
              <a:rPr lang="ru-RU" sz="3200" dirty="0"/>
              <a:t> в различных коммуникативных ситуациях</a:t>
            </a:r>
            <a:r>
              <a:rPr lang="ru-RU" sz="3200" dirty="0" smtClean="0"/>
              <a:t>;</a:t>
            </a:r>
          </a:p>
          <a:p>
            <a:pPr marL="0" indent="0" eaLnBrk="1" hangingPunct="1">
              <a:buNone/>
            </a:pPr>
            <a:endParaRPr lang="ru-RU" sz="3200" dirty="0"/>
          </a:p>
          <a:p>
            <a:pPr eaLnBrk="1" hangingPunct="1"/>
            <a:r>
              <a:rPr lang="ru-RU" sz="3200" dirty="0"/>
              <a:t>Отработка лексики и грамматики.</a:t>
            </a:r>
          </a:p>
          <a:p>
            <a:pPr eaLnBrk="1" hangingPunct="1">
              <a:buFont typeface="Arial" charset="0"/>
              <a:buNone/>
            </a:pPr>
            <a:r>
              <a:rPr lang="ru-RU" sz="3200" i="1" u="sng" dirty="0"/>
              <a:t>Частая проблема</a:t>
            </a:r>
            <a:r>
              <a:rPr lang="ru-RU" sz="3200" dirty="0"/>
              <a:t>: описание нелогично, трудно начать. </a:t>
            </a:r>
            <a:endParaRPr lang="ru-RU" sz="3200" dirty="0" smtClean="0"/>
          </a:p>
          <a:p>
            <a:pPr eaLnBrk="1" hangingPunct="1">
              <a:buFont typeface="Arial" charset="0"/>
              <a:buNone/>
            </a:pPr>
            <a:endParaRPr lang="ru-RU" sz="3200" dirty="0"/>
          </a:p>
          <a:p>
            <a:pPr eaLnBrk="1" hangingPunct="1">
              <a:buFont typeface="Arial" charset="0"/>
              <a:buNone/>
            </a:pPr>
            <a:r>
              <a:rPr lang="ru-RU" sz="3200" b="1" dirty="0"/>
              <a:t>Решение:</a:t>
            </a:r>
            <a:r>
              <a:rPr lang="ru-RU" sz="3200" dirty="0"/>
              <a:t> описание с использованием типичных </a:t>
            </a:r>
            <a:r>
              <a:rPr lang="en-US" sz="3200" dirty="0"/>
              <a:t> </a:t>
            </a:r>
            <a:r>
              <a:rPr lang="en-US" sz="3200" b="1" i="1" dirty="0"/>
              <a:t>Patterns of description</a:t>
            </a:r>
            <a:endParaRPr lang="ru-RU" sz="3200" b="1" i="1" dirty="0"/>
          </a:p>
        </p:txBody>
      </p:sp>
    </p:spTree>
    <p:extLst>
      <p:ext uri="{BB962C8B-B14F-4D97-AF65-F5344CB8AC3E}">
        <p14:creationId xmlns:p14="http://schemas.microsoft.com/office/powerpoint/2010/main" xmlns="" val="575237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Заголовок 1"/>
          <p:cNvSpPr>
            <a:spLocks noGrp="1"/>
          </p:cNvSpPr>
          <p:nvPr>
            <p:ph type="title"/>
          </p:nvPr>
        </p:nvSpPr>
        <p:spPr>
          <a:xfrm>
            <a:off x="1981200" y="274638"/>
            <a:ext cx="7467600" cy="706090"/>
          </a:xfrm>
        </p:spPr>
        <p:txBody>
          <a:bodyPr>
            <a:normAutofit/>
          </a:bodyPr>
          <a:lstStyle/>
          <a:p>
            <a:pPr eaLnBrk="1" hangingPunct="1"/>
            <a:r>
              <a:rPr lang="en-US" dirty="0" smtClean="0"/>
              <a:t>Patterns of description</a:t>
            </a:r>
            <a:endParaRPr lang="ru-RU" dirty="0" smtClean="0"/>
          </a:p>
        </p:txBody>
      </p:sp>
      <p:pic>
        <p:nvPicPr>
          <p:cNvPr id="4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46831" y="260648"/>
            <a:ext cx="9153615" cy="6597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357340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Заголовок 1"/>
          <p:cNvSpPr>
            <a:spLocks noGrp="1"/>
          </p:cNvSpPr>
          <p:nvPr>
            <p:ph type="ctrTitle"/>
          </p:nvPr>
        </p:nvSpPr>
        <p:spPr>
          <a:xfrm>
            <a:off x="2290763" y="2568576"/>
            <a:ext cx="7772400" cy="1470025"/>
          </a:xfrm>
        </p:spPr>
        <p:txBody>
          <a:bodyPr>
            <a:normAutofit/>
          </a:bodyPr>
          <a:lstStyle/>
          <a:p>
            <a:pPr marL="273050" indent="-273050" algn="l">
              <a:spcBef>
                <a:spcPct val="20000"/>
              </a:spcBef>
            </a:pPr>
            <a:r>
              <a:rPr lang="ru-RU" altLang="ru-RU" sz="1600" dirty="0">
                <a:latin typeface="Candara" pitchFamily="34" charset="0"/>
              </a:rPr>
              <a:t/>
            </a:r>
            <a:br>
              <a:rPr lang="ru-RU" altLang="ru-RU" sz="1600" dirty="0">
                <a:latin typeface="Candara" pitchFamily="34" charset="0"/>
              </a:rPr>
            </a:br>
            <a:r>
              <a:rPr lang="ru-RU" altLang="ru-RU" sz="1600" dirty="0">
                <a:latin typeface="Candara" pitchFamily="34" charset="0"/>
              </a:rPr>
              <a:t/>
            </a:r>
            <a:br>
              <a:rPr lang="ru-RU" altLang="ru-RU" sz="1600" dirty="0">
                <a:latin typeface="Candara" pitchFamily="34" charset="0"/>
              </a:rPr>
            </a:br>
            <a:r>
              <a:rPr lang="ru-RU" altLang="ru-RU" sz="1600" dirty="0">
                <a:latin typeface="Candara" pitchFamily="34" charset="0"/>
              </a:rPr>
              <a:t/>
            </a:r>
            <a:br>
              <a:rPr lang="ru-RU" altLang="ru-RU" sz="1600" dirty="0">
                <a:latin typeface="Candara" pitchFamily="34" charset="0"/>
              </a:rPr>
            </a:br>
            <a:r>
              <a:rPr lang="ru-RU" altLang="ru-RU" sz="1600" dirty="0">
                <a:latin typeface="Candara" pitchFamily="34" charset="0"/>
              </a:rPr>
              <a:t/>
            </a:r>
            <a:br>
              <a:rPr lang="ru-RU" altLang="ru-RU" sz="1600" dirty="0">
                <a:latin typeface="Candara" pitchFamily="34" charset="0"/>
              </a:rPr>
            </a:br>
            <a:r>
              <a:rPr lang="ru-RU" altLang="ru-RU" sz="1600" dirty="0">
                <a:latin typeface="Candara" pitchFamily="34" charset="0"/>
              </a:rPr>
              <a:t/>
            </a:r>
            <a:br>
              <a:rPr lang="ru-RU" altLang="ru-RU" sz="1600" dirty="0">
                <a:latin typeface="Candara" pitchFamily="34" charset="0"/>
              </a:rPr>
            </a:br>
            <a:endParaRPr lang="ru-RU" altLang="ru-RU" sz="16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471863" y="6072189"/>
            <a:ext cx="6400800" cy="46037"/>
          </a:xfrm>
        </p:spPr>
        <p:txBody>
          <a:bodyPr rtlCol="0">
            <a:noAutofit/>
          </a:bodyPr>
          <a:lstStyle/>
          <a:p>
            <a:pPr>
              <a:defRPr/>
            </a:pPr>
            <a:endParaRPr lang="ru-RU" sz="2000" dirty="0"/>
          </a:p>
          <a:p>
            <a:pPr>
              <a:defRPr/>
            </a:pPr>
            <a:endParaRPr lang="en-US" sz="20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575720" y="260649"/>
            <a:ext cx="6264696" cy="16927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altLang="ru-RU" sz="3200" b="1" dirty="0"/>
              <a:t>Задание 4 – сравнить 2 фото</a:t>
            </a:r>
            <a:r>
              <a:rPr lang="ru-RU" altLang="ru-RU" sz="2400" b="1" dirty="0"/>
              <a:t/>
            </a:r>
            <a:br>
              <a:rPr lang="ru-RU" altLang="ru-RU" sz="2400" b="1" dirty="0"/>
            </a:br>
            <a:r>
              <a:rPr lang="ru-RU" altLang="ru-RU" sz="2400" b="1" dirty="0"/>
              <a:t/>
            </a:r>
            <a:br>
              <a:rPr lang="ru-RU" altLang="ru-RU" sz="2400" b="1" dirty="0"/>
            </a:br>
            <a:r>
              <a:rPr lang="en-US" altLang="ru-RU" sz="2400" b="1" dirty="0"/>
              <a:t/>
            </a:r>
            <a:br>
              <a:rPr lang="en-US" altLang="ru-RU" sz="2400" b="1" dirty="0"/>
            </a:br>
            <a:endParaRPr lang="ru-RU" sz="24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latin typeface="Arial Black" panose="020B0A04020102020204" pitchFamily="34" charset="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 b="75171"/>
          <a:stretch>
            <a:fillRect/>
          </a:stretch>
        </p:blipFill>
        <p:spPr bwMode="auto">
          <a:xfrm>
            <a:off x="1524000" y="859554"/>
            <a:ext cx="9094087" cy="21373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 cstate="print"/>
          <a:srcRect t="9480"/>
          <a:stretch>
            <a:fillRect/>
          </a:stretch>
        </p:blipFill>
        <p:spPr bwMode="auto">
          <a:xfrm>
            <a:off x="1991544" y="3068960"/>
            <a:ext cx="7488832" cy="3789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91545" y="6165304"/>
            <a:ext cx="8472205" cy="6926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4052167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 l="30712" t="984" r="30275" b="1564"/>
          <a:stretch>
            <a:fillRect/>
          </a:stretch>
        </p:blipFill>
        <p:spPr bwMode="auto">
          <a:xfrm>
            <a:off x="5648285" y="0"/>
            <a:ext cx="488323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0168" y="313898"/>
            <a:ext cx="3563340" cy="48586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639084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 l="30712" t="984" r="30275" b="1564"/>
          <a:stretch>
            <a:fillRect/>
          </a:stretch>
        </p:blipFill>
        <p:spPr bwMode="auto">
          <a:xfrm>
            <a:off x="5648285" y="0"/>
            <a:ext cx="488323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 l="30712" t="984" r="30275" b="41081"/>
          <a:stretch>
            <a:fillRect/>
          </a:stretch>
        </p:blipFill>
        <p:spPr bwMode="auto">
          <a:xfrm>
            <a:off x="3680346" y="95534"/>
            <a:ext cx="8244408" cy="6883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0168" y="313898"/>
            <a:ext cx="3563340" cy="48586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055892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Заголовок 1"/>
          <p:cNvSpPr>
            <a:spLocks noGrp="1"/>
          </p:cNvSpPr>
          <p:nvPr>
            <p:ph type="title"/>
          </p:nvPr>
        </p:nvSpPr>
        <p:spPr>
          <a:xfrm>
            <a:off x="1981200" y="274638"/>
            <a:ext cx="8229600" cy="634082"/>
          </a:xfrm>
        </p:spPr>
        <p:txBody>
          <a:bodyPr>
            <a:noAutofit/>
          </a:bodyPr>
          <a:lstStyle/>
          <a:p>
            <a:pPr algn="ctr" eaLnBrk="1" hangingPunct="1"/>
            <a:r>
              <a:rPr lang="ru-RU" sz="3600" dirty="0"/>
              <a:t/>
            </a:r>
            <a:br>
              <a:rPr lang="ru-RU" sz="3600" dirty="0"/>
            </a:br>
            <a:r>
              <a:rPr lang="ru-RU" sz="3600" dirty="0"/>
              <a:t>Задание 4</a:t>
            </a:r>
            <a:br>
              <a:rPr lang="ru-RU" sz="3600" dirty="0"/>
            </a:br>
            <a:r>
              <a:rPr lang="ru-RU" sz="3600" dirty="0"/>
              <a:t>Описание и сравнение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86854" y="1825624"/>
            <a:ext cx="10972800" cy="4616119"/>
          </a:xfrm>
        </p:spPr>
        <p:txBody>
          <a:bodyPr rtlCol="0">
            <a:normAutofit/>
          </a:bodyPr>
          <a:lstStyle/>
          <a:p>
            <a:pPr>
              <a:defRPr/>
            </a:pPr>
            <a:r>
              <a:rPr lang="ru-RU" dirty="0" smtClean="0"/>
              <a:t>Сложность не столько в том, чтобы описать картинку, сколько в том, чтобы сравнить два предмета, изображения, понятия;</a:t>
            </a:r>
            <a:endParaRPr lang="en-US" dirty="0" smtClean="0"/>
          </a:p>
          <a:p>
            <a:pPr>
              <a:defRPr/>
            </a:pPr>
            <a:endParaRPr lang="ru-RU" dirty="0" smtClean="0"/>
          </a:p>
          <a:p>
            <a:pPr>
              <a:defRPr/>
            </a:pPr>
            <a:r>
              <a:rPr lang="ru-RU" dirty="0" smtClean="0"/>
              <a:t>Требуется не только лексика, но и логика;</a:t>
            </a:r>
            <a:endParaRPr lang="en-US" dirty="0" smtClean="0"/>
          </a:p>
          <a:p>
            <a:pPr>
              <a:defRPr/>
            </a:pPr>
            <a:endParaRPr lang="ru-RU" dirty="0" smtClean="0"/>
          </a:p>
          <a:p>
            <a:pPr>
              <a:defRPr/>
            </a:pPr>
            <a:r>
              <a:rPr lang="ru-RU" dirty="0" smtClean="0"/>
              <a:t>В заданиях УМК даются опоры для сравнения пункт за пунктом и вырабатывается алгоритм такого сравнения, начиная с конкретного уровня (сравнение двух предметов) и заканчивая абстрактным уровнем (сравнение понятий) или уровнем развернутого сравнения (сравнение университетов в 11 классе).</a:t>
            </a:r>
          </a:p>
        </p:txBody>
      </p:sp>
    </p:spTree>
    <p:extLst>
      <p:ext uri="{BB962C8B-B14F-4D97-AF65-F5344CB8AC3E}">
        <p14:creationId xmlns:p14="http://schemas.microsoft.com/office/powerpoint/2010/main" xmlns="" val="3212965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91544" y="0"/>
            <a:ext cx="8229600" cy="1143000"/>
          </a:xfrm>
        </p:spPr>
        <p:txBody>
          <a:bodyPr>
            <a:normAutofit/>
          </a:bodyPr>
          <a:lstStyle/>
          <a:p>
            <a:r>
              <a:rPr lang="ru-RU" dirty="0" smtClean="0"/>
              <a:t>Результаты ЕГЭ - 2015</a:t>
            </a:r>
            <a:endParaRPr lang="ru-RU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26509" t="22846" r="27706" b="21435"/>
          <a:stretch>
            <a:fillRect/>
          </a:stretch>
        </p:blipFill>
        <p:spPr bwMode="auto">
          <a:xfrm>
            <a:off x="1753423" y="828262"/>
            <a:ext cx="8467721" cy="5793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4082833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Прямоугольник 5"/>
          <p:cNvSpPr>
            <a:spLocks noChangeArrowheads="1"/>
          </p:cNvSpPr>
          <p:nvPr/>
        </p:nvSpPr>
        <p:spPr bwMode="auto">
          <a:xfrm>
            <a:off x="4394579" y="948690"/>
            <a:ext cx="7606352" cy="59093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Font typeface="Arial" charset="0"/>
              <a:buChar char="•"/>
            </a:pPr>
            <a:r>
              <a:rPr lang="ru-RU" dirty="0"/>
              <a:t> </a:t>
            </a:r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</a:rPr>
              <a:t>Аутентичный </a:t>
            </a:r>
            <a:r>
              <a:rPr lang="ru-RU" sz="2800" dirty="0">
                <a:solidFill>
                  <a:schemeClr val="tx2">
                    <a:lumMod val="50000"/>
                  </a:schemeClr>
                </a:solidFill>
              </a:rPr>
              <a:t>текстовый материал </a:t>
            </a:r>
            <a:endParaRPr lang="ru-RU" sz="2800" dirty="0" smtClean="0">
              <a:solidFill>
                <a:schemeClr val="tx2">
                  <a:lumMod val="50000"/>
                </a:schemeClr>
              </a:solidFill>
            </a:endParaRPr>
          </a:p>
          <a:p>
            <a:pPr>
              <a:lnSpc>
                <a:spcPct val="150000"/>
              </a:lnSpc>
              <a:buFont typeface="Arial" charset="0"/>
              <a:buChar char="•"/>
            </a:pPr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</a:rPr>
              <a:t> Практические </a:t>
            </a:r>
            <a:r>
              <a:rPr lang="ru-RU" sz="2800" dirty="0">
                <a:solidFill>
                  <a:schemeClr val="tx2">
                    <a:lumMod val="50000"/>
                  </a:schemeClr>
                </a:solidFill>
              </a:rPr>
              <a:t>советы по подготовке к экзамену</a:t>
            </a:r>
          </a:p>
          <a:p>
            <a:pPr>
              <a:lnSpc>
                <a:spcPct val="150000"/>
              </a:lnSpc>
              <a:buFont typeface="Arial" charset="0"/>
              <a:buChar char="•"/>
            </a:pPr>
            <a:r>
              <a:rPr lang="ru-RU" sz="2800" dirty="0">
                <a:solidFill>
                  <a:schemeClr val="tx2">
                    <a:lumMod val="50000"/>
                  </a:schemeClr>
                </a:solidFill>
              </a:rPr>
              <a:t> Стратегия выполнения экзаменационной работы </a:t>
            </a:r>
          </a:p>
          <a:p>
            <a:pPr>
              <a:lnSpc>
                <a:spcPct val="150000"/>
              </a:lnSpc>
              <a:buFont typeface="Arial" charset="0"/>
              <a:buChar char="•"/>
            </a:pPr>
            <a:r>
              <a:rPr lang="ru-RU" sz="2800" dirty="0">
                <a:solidFill>
                  <a:schemeClr val="tx2">
                    <a:lumMod val="50000"/>
                  </a:schemeClr>
                </a:solidFill>
              </a:rPr>
              <a:t> Система упражнений по предупреждению типичных ошибок</a:t>
            </a:r>
          </a:p>
          <a:p>
            <a:pPr>
              <a:lnSpc>
                <a:spcPct val="150000"/>
              </a:lnSpc>
              <a:buFont typeface="Arial" charset="0"/>
              <a:buChar char="•"/>
            </a:pPr>
            <a:r>
              <a:rPr lang="ru-RU" sz="2800" dirty="0">
                <a:solidFill>
                  <a:schemeClr val="tx2">
                    <a:lumMod val="50000"/>
                  </a:schemeClr>
                </a:solidFill>
              </a:rPr>
              <a:t> Типовые экзаменационные работы   </a:t>
            </a:r>
          </a:p>
          <a:p>
            <a:pPr>
              <a:lnSpc>
                <a:spcPct val="150000"/>
              </a:lnSpc>
              <a:buFont typeface="Arial" charset="0"/>
              <a:buChar char="•"/>
            </a:pPr>
            <a:r>
              <a:rPr lang="ru-RU" sz="2800" dirty="0">
                <a:solidFill>
                  <a:schemeClr val="tx2">
                    <a:lumMod val="50000"/>
                  </a:schemeClr>
                </a:solidFill>
              </a:rPr>
              <a:t> Ответы ко всем заданиям </a:t>
            </a:r>
          </a:p>
          <a:p>
            <a:pPr>
              <a:lnSpc>
                <a:spcPct val="150000"/>
              </a:lnSpc>
              <a:buFont typeface="Arial" charset="0"/>
              <a:buChar char="•"/>
            </a:pPr>
            <a:r>
              <a:rPr lang="ru-RU" sz="2800" dirty="0">
                <a:solidFill>
                  <a:schemeClr val="tx2">
                    <a:lumMod val="50000"/>
                  </a:schemeClr>
                </a:solidFill>
              </a:rPr>
              <a:t> Диск с заданиями по аудированию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661313" y="0"/>
            <a:ext cx="8304846" cy="11849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800" b="1" dirty="0">
                <a:solidFill>
                  <a:schemeClr val="tx2">
                    <a:lumMod val="50000"/>
                  </a:schemeClr>
                </a:solidFill>
              </a:rPr>
              <a:t>ЕГЭ 2015. Типичные ошибки в ЕГЭ и как их избежать </a:t>
            </a:r>
          </a:p>
          <a:p>
            <a:pPr>
              <a:spcBef>
                <a:spcPct val="50000"/>
              </a:spcBef>
              <a:defRPr/>
            </a:pPr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Е.В. </a:t>
            </a:r>
            <a:r>
              <a:rPr lang="ru-RU" b="1" dirty="0" err="1">
                <a:solidFill>
                  <a:schemeClr val="tx2">
                    <a:lumMod val="50000"/>
                  </a:schemeClr>
                </a:solidFill>
              </a:rPr>
              <a:t>Костюк</a:t>
            </a:r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 , Е.В. Боголюбова (под научной редакцией К.С. Махмурян)</a:t>
            </a:r>
          </a:p>
          <a:p>
            <a:pPr>
              <a:defRPr/>
            </a:pPr>
            <a:endParaRPr lang="ru-RU" sz="1600" dirty="0"/>
          </a:p>
        </p:txBody>
      </p:sp>
      <p:pic>
        <p:nvPicPr>
          <p:cNvPr id="6" name="Picture 4" descr="https://www.englishteachers.ru/uploadedfiles/waresimgs/50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7422" y="949086"/>
            <a:ext cx="4000907" cy="55334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729450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794079" y="198459"/>
            <a:ext cx="7962046" cy="6564979"/>
          </a:xfrm>
          <a:prstGeom prst="rect">
            <a:avLst/>
          </a:prstGeom>
        </p:spPr>
      </p:pic>
      <p:pic>
        <p:nvPicPr>
          <p:cNvPr id="3" name="Picture 4" descr="https://www.englishteachers.ru/uploadedfiles/waresimgs/50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1070" y="198459"/>
            <a:ext cx="2947915" cy="40771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789338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450" name="Picture 2" descr="https://scontent.xx.fbcdn.net/hphotos-xft1/v/t1.0-9/10246711_1638417899752721_2387907086868897529_n.png?oh=0cf8c0f4e97ffab7ddabcdca199c807a&amp;oe=57767AC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68758" y="0"/>
            <a:ext cx="9666514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s://www.englishteachers.ru/uploadedfiles/waresimgs/50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1070" y="198459"/>
            <a:ext cx="2947915" cy="40771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010023" y="0"/>
            <a:ext cx="655620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836712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35773" y="423081"/>
            <a:ext cx="6810233" cy="6237026"/>
          </a:xfrm>
        </p:spPr>
        <p:txBody>
          <a:bodyPr>
            <a:normAutofit/>
          </a:bodyPr>
          <a:lstStyle/>
          <a:p>
            <a:r>
              <a:rPr lang="ru-RU" dirty="0" smtClean="0"/>
              <a:t>Задания</a:t>
            </a:r>
            <a:r>
              <a:rPr lang="ru-RU" dirty="0"/>
              <a:t>, направленные на подготовку к олимпиадам учащихся 9–11-х </a:t>
            </a:r>
            <a:r>
              <a:rPr lang="ru-RU" dirty="0" smtClean="0"/>
              <a:t>классов </a:t>
            </a:r>
          </a:p>
          <a:p>
            <a:r>
              <a:rPr lang="ru-RU" dirty="0"/>
              <a:t>К</a:t>
            </a:r>
            <a:r>
              <a:rPr lang="ru-RU" dirty="0" smtClean="0"/>
              <a:t>ритерии </a:t>
            </a:r>
            <a:r>
              <a:rPr lang="ru-RU" dirty="0"/>
              <a:t>оценивания ряда творческих </a:t>
            </a:r>
            <a:r>
              <a:rPr lang="ru-RU" dirty="0" smtClean="0"/>
              <a:t>заданий </a:t>
            </a:r>
          </a:p>
          <a:p>
            <a:r>
              <a:rPr lang="ru-RU" dirty="0" smtClean="0"/>
              <a:t>Краткие рекомендации </a:t>
            </a:r>
          </a:p>
          <a:p>
            <a:r>
              <a:rPr lang="ru-RU" dirty="0"/>
              <a:t>Р</a:t>
            </a:r>
            <a:r>
              <a:rPr lang="ru-RU" dirty="0" smtClean="0"/>
              <a:t>азбор </a:t>
            </a:r>
            <a:r>
              <a:rPr lang="ru-RU" dirty="0"/>
              <a:t>типичных ошибок </a:t>
            </a:r>
            <a:r>
              <a:rPr lang="ru-RU" dirty="0" smtClean="0"/>
              <a:t>учащихся</a:t>
            </a:r>
          </a:p>
          <a:p>
            <a:r>
              <a:rPr lang="ru-RU" dirty="0" err="1" smtClean="0"/>
              <a:t>Аудиоприложение</a:t>
            </a:r>
            <a:r>
              <a:rPr lang="ru-RU" dirty="0" smtClean="0"/>
              <a:t> по </a:t>
            </a:r>
            <a:r>
              <a:rPr lang="en-US" dirty="0" smtClean="0"/>
              <a:t>QR-</a:t>
            </a:r>
            <a:r>
              <a:rPr lang="ru-RU" dirty="0" smtClean="0"/>
              <a:t>коду </a:t>
            </a:r>
          </a:p>
          <a:p>
            <a:r>
              <a:rPr lang="ru-RU" dirty="0" smtClean="0"/>
              <a:t>Позволяет </a:t>
            </a:r>
            <a:r>
              <a:rPr lang="ru-RU" dirty="0"/>
              <a:t>развивать у школьников критическое мышление, творческие способности, умения самоанализа и самооценки и эффективно готовить школьников к участию во всех этапах олимпиад по английскому языку, от школьного до всероссийского. </a:t>
            </a:r>
          </a:p>
        </p:txBody>
      </p:sp>
      <p:pic>
        <p:nvPicPr>
          <p:cNvPr id="2" name="Picture 2" descr="Y:\Delo-New\Oblozhki\Titul\Big\Olimp_201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4889" y="535441"/>
            <a:ext cx="3752850" cy="513397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4077782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27603" y="133350"/>
            <a:ext cx="5467350" cy="6724650"/>
          </a:xfrm>
          <a:prstGeom prst="rect">
            <a:avLst/>
          </a:prstGeom>
        </p:spPr>
      </p:pic>
      <p:pic>
        <p:nvPicPr>
          <p:cNvPr id="2050" name="Picture 2" descr="Y:\Delo-New\Oblozhki\Titul\Big\Olimp_201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6403" y="600755"/>
            <a:ext cx="3752850" cy="513397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854862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57135" y="9525"/>
            <a:ext cx="5762625" cy="6848475"/>
          </a:xfrm>
          <a:prstGeom prst="rect">
            <a:avLst/>
          </a:prstGeom>
        </p:spPr>
      </p:pic>
      <p:pic>
        <p:nvPicPr>
          <p:cNvPr id="3074" name="Picture 2" descr="Y:\Delo-New\Oblozhki\Titul\Big\Olimp_201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8175" y="524556"/>
            <a:ext cx="3752850" cy="513397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4166042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710183" y="104775"/>
            <a:ext cx="6019800" cy="6753225"/>
          </a:xfrm>
          <a:prstGeom prst="rect">
            <a:avLst/>
          </a:prstGeom>
        </p:spPr>
      </p:pic>
      <p:pic>
        <p:nvPicPr>
          <p:cNvPr id="4098" name="Picture 2" descr="Y:\Delo-New\Oblozhki\Titul\Big\Olimp_201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3489" y="546328"/>
            <a:ext cx="3752850" cy="513397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445249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Y:\Delo-New\Oblozhki\Titul\Big\Olimp_201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432" y="655185"/>
            <a:ext cx="3752850" cy="5133975"/>
          </a:xfrm>
          <a:prstGeom prst="rect">
            <a:avLst/>
          </a:prstGeom>
          <a:noFill/>
        </p:spPr>
      </p:pic>
      <p:pic>
        <p:nvPicPr>
          <p:cNvPr id="17409" name="Picture 1"/>
          <p:cNvPicPr>
            <a:picLocks noChangeAspect="1" noChangeArrowheads="1"/>
          </p:cNvPicPr>
          <p:nvPr/>
        </p:nvPicPr>
        <p:blipFill>
          <a:blip r:embed="rId3" cstate="print"/>
          <a:srcRect t="4772"/>
          <a:stretch>
            <a:fillRect/>
          </a:stretch>
        </p:blipFill>
        <p:spPr bwMode="auto">
          <a:xfrm>
            <a:off x="5277264" y="0"/>
            <a:ext cx="6381750" cy="68753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357976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Y:\Delo-New\Oblozhki\Titul\Big\Olimp_201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9060" y="546327"/>
            <a:ext cx="3752850" cy="5133975"/>
          </a:xfrm>
          <a:prstGeom prst="rect">
            <a:avLst/>
          </a:prstGeom>
          <a:noFill/>
        </p:spPr>
      </p:pic>
      <p:pic>
        <p:nvPicPr>
          <p:cNvPr id="18433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85422" y="0"/>
            <a:ext cx="704589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162578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53887" y="0"/>
            <a:ext cx="6659982" cy="6876919"/>
          </a:xfrm>
          <a:prstGeom prst="rect">
            <a:avLst/>
          </a:prstGeom>
        </p:spPr>
      </p:pic>
      <p:pic>
        <p:nvPicPr>
          <p:cNvPr id="7170" name="Picture 2" descr="Y:\Delo-New\Oblozhki\Titul\Big\Olimp_201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004" y="589870"/>
            <a:ext cx="3752850" cy="513397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850958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5" name="TextBox 6"/>
          <p:cNvSpPr txBox="1">
            <a:spLocks noChangeArrowheads="1"/>
          </p:cNvSpPr>
          <p:nvPr/>
        </p:nvSpPr>
        <p:spPr bwMode="auto">
          <a:xfrm>
            <a:off x="366961" y="5138607"/>
            <a:ext cx="5351369" cy="1338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b="1" dirty="0">
                <a:solidFill>
                  <a:schemeClr val="accent1">
                    <a:lumMod val="75000"/>
                  </a:schemeClr>
                </a:solidFill>
                <a:ea typeface="+mj-ea"/>
                <a:cs typeface="+mj-cs"/>
              </a:rPr>
              <a:t>Книги для чтения для 2, 3,</a:t>
            </a:r>
            <a:r>
              <a:rPr lang="en-US" b="1" dirty="0">
                <a:solidFill>
                  <a:schemeClr val="accent1">
                    <a:lumMod val="75000"/>
                  </a:schemeClr>
                </a:solidFill>
                <a:ea typeface="+mj-ea"/>
                <a:cs typeface="+mj-cs"/>
              </a:rPr>
              <a:t> 4,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  <a:ea typeface="+mj-ea"/>
                <a:cs typeface="+mj-cs"/>
              </a:rPr>
              <a:t> 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ea typeface="+mj-ea"/>
                <a:cs typeface="+mj-cs"/>
              </a:rPr>
              <a:t>5, 8, 9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  <a:ea typeface="+mj-ea"/>
                <a:cs typeface="+mj-cs"/>
              </a:rPr>
              <a:t>, 10, 11-х классов 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ea typeface="+mj-ea"/>
                <a:cs typeface="+mj-cs"/>
              </a:rPr>
              <a:t>В ПРОДАЖЕ. </a:t>
            </a:r>
            <a:endParaRPr lang="ru-RU" b="1" dirty="0">
              <a:solidFill>
                <a:schemeClr val="accent1">
                  <a:lumMod val="75000"/>
                </a:schemeClr>
              </a:solidFill>
              <a:ea typeface="+mj-ea"/>
              <a:cs typeface="+mj-cs"/>
            </a:endParaRPr>
          </a:p>
          <a:p>
            <a:pPr>
              <a:spcBef>
                <a:spcPct val="50000"/>
              </a:spcBef>
              <a:defRPr/>
            </a:pPr>
            <a:r>
              <a:rPr lang="ru-RU" b="1" dirty="0">
                <a:solidFill>
                  <a:schemeClr val="accent1">
                    <a:lumMod val="75000"/>
                  </a:schemeClr>
                </a:solidFill>
                <a:ea typeface="+mj-ea"/>
                <a:cs typeface="+mj-cs"/>
              </a:rPr>
              <a:t>Книги для чтения для 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ea typeface="+mj-ea"/>
                <a:cs typeface="+mj-cs"/>
              </a:rPr>
              <a:t>6 и 7-х 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  <a:ea typeface="+mj-ea"/>
                <a:cs typeface="+mj-cs"/>
              </a:rPr>
              <a:t>классов готовятся к выпуску.</a:t>
            </a:r>
          </a:p>
        </p:txBody>
      </p:sp>
      <p:pic>
        <p:nvPicPr>
          <p:cNvPr id="3074" name="Picture 2" descr="https://www.englishteachers.ru/uploadedfiles/waresimgs/24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2327" y="188641"/>
            <a:ext cx="2880319" cy="3979524"/>
          </a:xfrm>
          <a:prstGeom prst="rect">
            <a:avLst/>
          </a:prstGeom>
          <a:noFill/>
        </p:spPr>
      </p:pic>
      <p:sp>
        <p:nvSpPr>
          <p:cNvPr id="15" name="Прямоугольник 14"/>
          <p:cNvSpPr/>
          <p:nvPr/>
        </p:nvSpPr>
        <p:spPr>
          <a:xfrm>
            <a:off x="6158028" y="352681"/>
            <a:ext cx="5933888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</a:rPr>
              <a:t>Развитие </a:t>
            </a:r>
            <a:r>
              <a:rPr lang="ru-RU" sz="2800" dirty="0">
                <a:solidFill>
                  <a:schemeClr val="tx2">
                    <a:lumMod val="50000"/>
                  </a:schemeClr>
                </a:solidFill>
              </a:rPr>
              <a:t>умений и навыков чтения в старших </a:t>
            </a:r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</a:rPr>
              <a:t>классах ОУ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800" dirty="0">
                <a:solidFill>
                  <a:schemeClr val="tx2">
                    <a:lumMod val="50000"/>
                  </a:schemeClr>
                </a:solidFill>
              </a:rPr>
              <a:t>У</a:t>
            </a:r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</a:rPr>
              <a:t>довольствие </a:t>
            </a:r>
            <a:r>
              <a:rPr lang="ru-RU" sz="2800" dirty="0">
                <a:solidFill>
                  <a:schemeClr val="tx2">
                    <a:lumMod val="50000"/>
                  </a:schemeClr>
                </a:solidFill>
              </a:rPr>
              <a:t>от </a:t>
            </a:r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</a:rPr>
              <a:t>чтения </a:t>
            </a:r>
            <a:endParaRPr lang="ru-RU" sz="2800" dirty="0">
              <a:solidFill>
                <a:schemeClr val="tx2">
                  <a:lumMod val="50000"/>
                </a:schemeClr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</a:rPr>
              <a:t>Расширение лексического запаса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800" dirty="0">
                <a:solidFill>
                  <a:schemeClr val="tx2">
                    <a:lumMod val="50000"/>
                  </a:schemeClr>
                </a:solidFill>
              </a:rPr>
              <a:t>П</a:t>
            </a:r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</a:rPr>
              <a:t>одготовка </a:t>
            </a:r>
            <a:r>
              <a:rPr lang="ru-RU" sz="2800" dirty="0">
                <a:solidFill>
                  <a:schemeClr val="tx2">
                    <a:lumMod val="50000"/>
                  </a:schemeClr>
                </a:solidFill>
              </a:rPr>
              <a:t>к успешной сдаче </a:t>
            </a:r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</a:rPr>
              <a:t>ЕГЭ</a:t>
            </a:r>
            <a:r>
              <a:rPr lang="ru-RU" sz="2800" dirty="0">
                <a:solidFill>
                  <a:schemeClr val="tx2">
                    <a:lumMod val="50000"/>
                  </a:schemeClr>
                </a:solidFill>
              </a:rPr>
              <a:t> 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</a:rPr>
              <a:t>Возможность менять </a:t>
            </a:r>
            <a:r>
              <a:rPr lang="ru-RU" sz="2800" dirty="0">
                <a:solidFill>
                  <a:schemeClr val="tx2">
                    <a:lumMod val="50000"/>
                  </a:schemeClr>
                </a:solidFill>
              </a:rPr>
              <a:t>последовательность работы с текстами, выбирая те, которые более интересны </a:t>
            </a:r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</a:rPr>
              <a:t>учащимся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800" dirty="0">
                <a:solidFill>
                  <a:schemeClr val="tx2">
                    <a:lumMod val="50000"/>
                  </a:schemeClr>
                </a:solidFill>
              </a:rPr>
              <a:t>Может быть использовано </a:t>
            </a:r>
            <a:r>
              <a:rPr lang="ru-RU" sz="2800" b="1" dirty="0">
                <a:solidFill>
                  <a:schemeClr val="tx2">
                    <a:lumMod val="50000"/>
                  </a:schemeClr>
                </a:solidFill>
              </a:rPr>
              <a:t>с любым УМК для </a:t>
            </a:r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</a:rPr>
              <a:t>10-11 </a:t>
            </a:r>
            <a:r>
              <a:rPr lang="ru-RU" sz="2800" b="1" dirty="0">
                <a:solidFill>
                  <a:schemeClr val="tx2">
                    <a:lumMod val="50000"/>
                  </a:schemeClr>
                </a:solidFill>
              </a:rPr>
              <a:t>класса</a:t>
            </a:r>
            <a:endParaRPr lang="ru-RU" sz="2800" dirty="0" smtClean="0">
              <a:solidFill>
                <a:schemeClr val="tx2">
                  <a:lumMod val="50000"/>
                </a:schemeClr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</a:rPr>
              <a:t>Рассчитано </a:t>
            </a:r>
            <a:r>
              <a:rPr lang="ru-RU" sz="2800" dirty="0">
                <a:solidFill>
                  <a:schemeClr val="tx2">
                    <a:lumMod val="50000"/>
                  </a:schemeClr>
                </a:solidFill>
              </a:rPr>
              <a:t>примерно на 35 часов учебного времени (один урок в неделю</a:t>
            </a:r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</a:rPr>
              <a:t>) </a:t>
            </a:r>
            <a:endParaRPr lang="ru-RU" sz="28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6" name="Rectangle 7"/>
          <p:cNvSpPr>
            <a:spLocks noChangeArrowheads="1"/>
          </p:cNvSpPr>
          <p:nvPr/>
        </p:nvSpPr>
        <p:spPr bwMode="auto">
          <a:xfrm>
            <a:off x="342505" y="4284054"/>
            <a:ext cx="1963968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1400" b="1" dirty="0"/>
              <a:t>Дворецкая О. Б. и </a:t>
            </a:r>
            <a:r>
              <a:rPr lang="ru-RU" sz="1400" b="1" dirty="0" err="1"/>
              <a:t>др</a:t>
            </a:r>
            <a:endParaRPr lang="ru-RU" sz="1400" b="1" dirty="0"/>
          </a:p>
          <a:p>
            <a:r>
              <a:rPr lang="ru-RU" altLang="ru-RU" sz="1400" i="1" dirty="0"/>
              <a:t>Учебное пособие</a:t>
            </a:r>
            <a:endParaRPr lang="en-US" altLang="ru-RU" sz="1400" i="1" dirty="0"/>
          </a:p>
          <a:p>
            <a:r>
              <a:rPr lang="ru-RU" altLang="ru-RU" sz="1400" i="1" dirty="0"/>
              <a:t>112 стр.</a:t>
            </a:r>
          </a:p>
        </p:txBody>
      </p:sp>
      <p:pic>
        <p:nvPicPr>
          <p:cNvPr id="3076" name="Picture 4" descr="https://www.englishteachers.ru/uploadedfiles/waresimgs/24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60177" y="188641"/>
            <a:ext cx="2880320" cy="397952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589107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2945" b="1907"/>
          <a:stretch>
            <a:fillRect/>
          </a:stretch>
        </p:blipFill>
        <p:spPr bwMode="auto">
          <a:xfrm>
            <a:off x="940904" y="0"/>
            <a:ext cx="505674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55829" y="0"/>
            <a:ext cx="523557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1434</TotalTime>
  <Words>2050</Words>
  <Application>Microsoft Office PowerPoint</Application>
  <PresentationFormat>Произвольный</PresentationFormat>
  <Paragraphs>278</Paragraphs>
  <Slides>109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109</vt:i4>
      </vt:variant>
    </vt:vector>
  </HeadingPairs>
  <TitlesOfParts>
    <vt:vector size="110" baseType="lpstr">
      <vt:lpstr>Тема Office</vt:lpstr>
      <vt:lpstr>Изменения в ОГЭ и ЕГЭ и система подготовки к итоговой аттестации в 4, 9 и 11 классах  (на примерах новых пособий издательства «Титул»).  </vt:lpstr>
      <vt:lpstr>Итоговая аттестация </vt:lpstr>
      <vt:lpstr>Системная подготовка к итоговой аттестации </vt:lpstr>
      <vt:lpstr>Слайд 4</vt:lpstr>
      <vt:lpstr>Итоговая аттестация в 4 классе – нормативные документы</vt:lpstr>
      <vt:lpstr>Итоговая аттестация в 4 классе – нормативные документы</vt:lpstr>
      <vt:lpstr>Объект оценки</vt:lpstr>
      <vt:lpstr>Слайд 8</vt:lpstr>
      <vt:lpstr>Слайд 9</vt:lpstr>
      <vt:lpstr>Слайд 10</vt:lpstr>
      <vt:lpstr>Слайд 11</vt:lpstr>
      <vt:lpstr>Слайд 12</vt:lpstr>
      <vt:lpstr>Контроль аудирования</vt:lpstr>
      <vt:lpstr>Контроль чтения</vt:lpstr>
      <vt:lpstr>Контроль лексико-грамматических знаний</vt:lpstr>
      <vt:lpstr>Контроль умений письменной речи</vt:lpstr>
      <vt:lpstr>Контроль умений говорения</vt:lpstr>
      <vt:lpstr>Слайд 18</vt:lpstr>
      <vt:lpstr>Слайд 19</vt:lpstr>
      <vt:lpstr>Как еще можно использовать эту книгу?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Подготовка к итоговой аттестации и олимпиадам</vt:lpstr>
      <vt:lpstr>Слайд 35</vt:lpstr>
      <vt:lpstr>Слайд 36</vt:lpstr>
      <vt:lpstr>Слайд 37</vt:lpstr>
      <vt:lpstr>Слайд 38</vt:lpstr>
      <vt:lpstr>Раздел «Говорение»  ОГЭ - 2016</vt:lpstr>
      <vt:lpstr>Раздел «Говорение»  ОГЭ - 2016</vt:lpstr>
      <vt:lpstr>Раздел «Говорение»  ОГЭ - 2016</vt:lpstr>
      <vt:lpstr>Проверяемые умения:</vt:lpstr>
      <vt:lpstr>Задание 1 части «Говорение» ОГЭ</vt:lpstr>
      <vt:lpstr>Задание 2 части «Говорение» ОГЭ</vt:lpstr>
      <vt:lpstr>Задание 3 части «Говорение» ОГЭ</vt:lpstr>
      <vt:lpstr>Слайд 46</vt:lpstr>
      <vt:lpstr>Слайд 47</vt:lpstr>
      <vt:lpstr>Слайд 48</vt:lpstr>
      <vt:lpstr>Слайд 49</vt:lpstr>
      <vt:lpstr>Проверяемые умения:</vt:lpstr>
      <vt:lpstr>Проверяемые умения:</vt:lpstr>
      <vt:lpstr>На что стоит обратить внимание:</vt:lpstr>
      <vt:lpstr>Слайд 53</vt:lpstr>
      <vt:lpstr>Подготовка к итоговой аттестации и олимпиадам</vt:lpstr>
      <vt:lpstr>Слайд 55</vt:lpstr>
      <vt:lpstr>Слайд 56</vt:lpstr>
      <vt:lpstr>Слайд 57</vt:lpstr>
      <vt:lpstr>Слайд 58</vt:lpstr>
      <vt:lpstr>Слайд 59</vt:lpstr>
      <vt:lpstr>Устная часть экзамена ЕГЭ</vt:lpstr>
      <vt:lpstr>     </vt:lpstr>
      <vt:lpstr>     </vt:lpstr>
      <vt:lpstr>     </vt:lpstr>
      <vt:lpstr>     </vt:lpstr>
      <vt:lpstr>     </vt:lpstr>
      <vt:lpstr>Средства подготовки к части «Говорение»</vt:lpstr>
      <vt:lpstr>     </vt:lpstr>
      <vt:lpstr>Слайд 68</vt:lpstr>
      <vt:lpstr>Слайд 69</vt:lpstr>
      <vt:lpstr>Слайд 70</vt:lpstr>
      <vt:lpstr>     </vt:lpstr>
      <vt:lpstr>Задание 2 «Условный диалог – расспрос»</vt:lpstr>
      <vt:lpstr>Слайд 73</vt:lpstr>
      <vt:lpstr>Слайд 74</vt:lpstr>
      <vt:lpstr>Слайд 75</vt:lpstr>
      <vt:lpstr>     </vt:lpstr>
      <vt:lpstr>     </vt:lpstr>
      <vt:lpstr>     </vt:lpstr>
      <vt:lpstr>Критерии оценивания задания 3 и 4  </vt:lpstr>
      <vt:lpstr>Цель задания 3 и 4 - проверить умения: </vt:lpstr>
      <vt:lpstr>Описание картинки</vt:lpstr>
      <vt:lpstr>Patterns of description</vt:lpstr>
      <vt:lpstr>     </vt:lpstr>
      <vt:lpstr>Слайд 84</vt:lpstr>
      <vt:lpstr>Слайд 85</vt:lpstr>
      <vt:lpstr> Задание 4 Описание и сравнение</vt:lpstr>
      <vt:lpstr>Результаты ЕГЭ - 2015</vt:lpstr>
      <vt:lpstr>Слайд 88</vt:lpstr>
      <vt:lpstr>Слайд 89</vt:lpstr>
      <vt:lpstr>Слайд 90</vt:lpstr>
      <vt:lpstr>Слайд 91</vt:lpstr>
      <vt:lpstr>Слайд 92</vt:lpstr>
      <vt:lpstr>Слайд 93</vt:lpstr>
      <vt:lpstr>Слайд 94</vt:lpstr>
      <vt:lpstr>Слайд 95</vt:lpstr>
      <vt:lpstr>Слайд 96</vt:lpstr>
      <vt:lpstr>Слайд 97</vt:lpstr>
      <vt:lpstr>Слайд 98</vt:lpstr>
      <vt:lpstr>Слайд 99</vt:lpstr>
      <vt:lpstr>Слайд 100</vt:lpstr>
      <vt:lpstr>Слайд 101</vt:lpstr>
      <vt:lpstr>Слайд 102</vt:lpstr>
      <vt:lpstr>Слайд 103</vt:lpstr>
      <vt:lpstr>В помощь учителю иностранного языка</vt:lpstr>
      <vt:lpstr>Слайд 105</vt:lpstr>
      <vt:lpstr>Слайд 106</vt:lpstr>
      <vt:lpstr>Слайд 107</vt:lpstr>
      <vt:lpstr>Слайд 108</vt:lpstr>
      <vt:lpstr>Слайд 109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Система подготовки к итоговой аттестации по английскому языку в начальной, средней и старшей школе. Новые издания  (на примерах сборников тестовых заданий, учебников и учебных пособий издательства «Титул»)</dc:title>
  <dc:creator>Алена Казеичева</dc:creator>
  <cp:lastModifiedBy>bae</cp:lastModifiedBy>
  <cp:revision>183</cp:revision>
  <dcterms:created xsi:type="dcterms:W3CDTF">2015-11-04T19:06:50Z</dcterms:created>
  <dcterms:modified xsi:type="dcterms:W3CDTF">2016-03-29T07:02:08Z</dcterms:modified>
</cp:coreProperties>
</file>