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8" r:id="rId5"/>
    <p:sldId id="259" r:id="rId6"/>
    <p:sldId id="260" r:id="rId7"/>
    <p:sldId id="261" r:id="rId8"/>
    <p:sldId id="262" r:id="rId9"/>
    <p:sldId id="257" r:id="rId10"/>
    <p:sldId id="258" r:id="rId11"/>
    <p:sldId id="263" r:id="rId12"/>
    <p:sldId id="264" r:id="rId13"/>
    <p:sldId id="265" r:id="rId14"/>
    <p:sldId id="266" r:id="rId15"/>
    <p:sldId id="267" r:id="rId16"/>
    <p:sldId id="285" r:id="rId17"/>
    <p:sldId id="286" r:id="rId18"/>
    <p:sldId id="287" r:id="rId19"/>
    <p:sldId id="269" r:id="rId20"/>
    <p:sldId id="268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3" r:id="rId32"/>
    <p:sldId id="289" r:id="rId33"/>
    <p:sldId id="28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772816"/>
            <a:ext cx="7772400" cy="204365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Как использовать стихи и песни на уроках английского языка и во внеурочной деятельности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5085184"/>
            <a:ext cx="9144000" cy="10601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Казеичева Алёна Евгеньевна,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заместитель руководителя Центра образовательных программ издательства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ТИТУЛ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автор учебных пособий </a:t>
            </a:r>
          </a:p>
        </p:txBody>
      </p:sp>
      <p:pic>
        <p:nvPicPr>
          <p:cNvPr id="6" name="Рисунок 5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91880" y="0"/>
            <a:ext cx="2304256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0894" y="1215342"/>
            <a:ext cx="3993154" cy="5491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349690"/>
            <a:ext cx="3888432" cy="534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5076056" y="2564904"/>
            <a:ext cx="3672408" cy="1224136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Y:\Delo-New\Oblozhki\Titul\Small\Metaba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360978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52318"/>
            <a:ext cx="4731240" cy="6506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Y:\Delo-New\Oblozhki\Titul\Big\ReadUp5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781275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47580"/>
            <a:ext cx="4392488" cy="604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Y:\Delo-New\Oblozhki\Titul\Big\ReadUp5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14542" cy="1944216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764449"/>
            <a:ext cx="4189068" cy="5760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9332" y="605288"/>
            <a:ext cx="4357164" cy="5992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548680"/>
            <a:ext cx="4389112" cy="603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Y:\Delo-New\Oblozhki\Titul\Big\ReadUp9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440779" cy="1988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2655"/>
            <a:ext cx="4525672" cy="622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4464496" cy="613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Y:\Delo-New\Oblozhki\Titul\Big\ReadUp9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440779" cy="1988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2655"/>
            <a:ext cx="4525672" cy="622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4464496" cy="613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556792"/>
            <a:ext cx="8177014" cy="447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Чему помогают научить песни?</a:t>
            </a:r>
            <a:endParaRPr lang="ru-RU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 smtClean="0">
                <a:latin typeface="Arial" pitchFamily="34" charset="0"/>
                <a:cs typeface="Arial" pitchFamily="34" charset="0"/>
              </a:rPr>
              <a:t>более прочно усвоить и расширить лексический запас;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усвоить и активизировать грамматические конструкции;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совершенствовать навыки иноязычного произношения;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 мотивировать к изучению английского языка.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Этапы работы с аудиозаписью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u="sng" dirty="0" smtClean="0"/>
              <a:t>1) Before-listening</a:t>
            </a:r>
          </a:p>
          <a:p>
            <a:r>
              <a:rPr lang="ru-RU" dirty="0" smtClean="0"/>
              <a:t>отработка лексики, встречающейся в песне;</a:t>
            </a:r>
          </a:p>
          <a:p>
            <a:r>
              <a:rPr lang="ru-RU" dirty="0" smtClean="0"/>
              <a:t>догадка о содержании песни по названию;</a:t>
            </a:r>
          </a:p>
          <a:p>
            <a:r>
              <a:rPr lang="ru-RU" dirty="0" smtClean="0"/>
              <a:t>предварительные вопросы по теме;</a:t>
            </a:r>
          </a:p>
          <a:p>
            <a:r>
              <a:rPr lang="ru-RU" dirty="0" smtClean="0"/>
              <a:t>выбор названия песни из двух-трех возможных...</a:t>
            </a:r>
          </a:p>
          <a:p>
            <a:pPr>
              <a:buNone/>
            </a:pPr>
            <a:r>
              <a:rPr lang="ru-RU" u="sng" dirty="0" smtClean="0"/>
              <a:t>2</a:t>
            </a:r>
            <a:r>
              <a:rPr lang="en-US" u="sng" dirty="0" smtClean="0"/>
              <a:t>) While-listening tasks</a:t>
            </a:r>
          </a:p>
          <a:p>
            <a:r>
              <a:rPr lang="ru-RU" dirty="0" smtClean="0"/>
              <a:t>заполнить пропуски нужными словами;</a:t>
            </a:r>
          </a:p>
          <a:p>
            <a:r>
              <a:rPr lang="ru-RU" dirty="0" smtClean="0"/>
              <a:t>расставить куплеты (строчки) по порядку;</a:t>
            </a:r>
          </a:p>
          <a:p>
            <a:r>
              <a:rPr lang="ru-RU" dirty="0" smtClean="0"/>
              <a:t>сопоставить текст и картинки;</a:t>
            </a:r>
          </a:p>
          <a:p>
            <a:r>
              <a:rPr lang="ru-RU" dirty="0" smtClean="0"/>
              <a:t>ответить на вопросы;</a:t>
            </a:r>
          </a:p>
          <a:p>
            <a:r>
              <a:rPr lang="ru-RU" dirty="0" smtClean="0"/>
              <a:t>выбрать один правильный вариант...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u="sng" dirty="0" smtClean="0"/>
              <a:t>3</a:t>
            </a:r>
            <a:r>
              <a:rPr lang="en-US" u="sng" dirty="0" smtClean="0"/>
              <a:t>) After</a:t>
            </a:r>
            <a:r>
              <a:rPr lang="ru-RU" u="sng" dirty="0" smtClean="0"/>
              <a:t> </a:t>
            </a:r>
            <a:r>
              <a:rPr lang="en-US" u="sng" dirty="0" smtClean="0"/>
              <a:t>listening</a:t>
            </a:r>
          </a:p>
          <a:p>
            <a:pPr>
              <a:buNone/>
            </a:pPr>
            <a:r>
              <a:rPr lang="ru-RU" dirty="0" smtClean="0"/>
              <a:t>проверить понимание посредством:</a:t>
            </a:r>
          </a:p>
          <a:p>
            <a:r>
              <a:rPr lang="ru-RU" dirty="0" smtClean="0"/>
              <a:t>заданий на говорение;</a:t>
            </a:r>
          </a:p>
          <a:p>
            <a:r>
              <a:rPr lang="ru-RU" dirty="0" smtClean="0"/>
              <a:t>заданий на письмо;</a:t>
            </a:r>
          </a:p>
          <a:p>
            <a:r>
              <a:rPr lang="ru-RU" dirty="0" smtClean="0"/>
              <a:t>заданий на чтение.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Этапы работы с аудиозаписью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НОВИНКИ!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3314" name="Picture 2" descr="Y:\Delo-New\Oblozhki\Titul\Big\Songs_2_4_cove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56792"/>
            <a:ext cx="3587304" cy="4943634"/>
          </a:xfrm>
          <a:prstGeom prst="rect">
            <a:avLst/>
          </a:prstGeom>
          <a:noFill/>
        </p:spPr>
      </p:pic>
      <p:pic>
        <p:nvPicPr>
          <p:cNvPr id="13315" name="Picture 3" descr="Y:\Delo-New\Oblozhki\Titul\Big\Songs_5_11_cover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4568" y="1572618"/>
            <a:ext cx="3587304" cy="49182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Польза песен и стихов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Песни давно стали частью обучения ИЯ. Они создают положительный эмоциональный настрой, учащиеся готовы слушать их много раз, повторять несколько раз, что позволяет закреплять языковые навыки (лексику, грамматику), тренировать произношение, интонацию и т.д.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4806" t="2495" r="3859" b="4075"/>
          <a:stretch>
            <a:fillRect/>
          </a:stretch>
        </p:blipFill>
        <p:spPr bwMode="auto">
          <a:xfrm>
            <a:off x="5076056" y="1135298"/>
            <a:ext cx="4067944" cy="5722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547688" cy="2132857"/>
          </a:xfrm>
          <a:prstGeom prst="rect">
            <a:avLst/>
          </a:prstGeom>
          <a:noFill/>
        </p:spPr>
      </p:pic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 t="5498" r="5267" b="4091"/>
          <a:stretch>
            <a:fillRect/>
          </a:stretch>
        </p:blipFill>
        <p:spPr bwMode="auto">
          <a:xfrm>
            <a:off x="1187624" y="1340768"/>
            <a:ext cx="4018489" cy="5274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898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72208" cy="2580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6162"/>
            <a:ext cx="3957064" cy="544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3" y="1377515"/>
            <a:ext cx="3985166" cy="5480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5307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6162"/>
            <a:ext cx="3957064" cy="544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3" y="1377515"/>
            <a:ext cx="3985166" cy="5480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5307" cy="2088232"/>
          </a:xfrm>
          <a:prstGeom prst="rect">
            <a:avLst/>
          </a:prstGeom>
          <a:noFill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1052736"/>
            <a:ext cx="7473082" cy="5090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00422"/>
            <a:ext cx="4104456" cy="564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1960" y="1072651"/>
            <a:ext cx="4122040" cy="566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5307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00422"/>
            <a:ext cx="4104456" cy="564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1960" y="1072651"/>
            <a:ext cx="4122040" cy="566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5307" cy="2088232"/>
          </a:xfrm>
          <a:prstGeom prst="rect">
            <a:avLst/>
          </a:prstGeom>
          <a:noFill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412776"/>
            <a:ext cx="7740352" cy="5019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/>
          <a:srcRect l="4634" t="6740" r="5772" b="2277"/>
          <a:stretch>
            <a:fillRect/>
          </a:stretch>
        </p:blipFill>
        <p:spPr bwMode="auto">
          <a:xfrm>
            <a:off x="2915816" y="188640"/>
            <a:ext cx="4775591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1838245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4245097" cy="583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66599"/>
            <a:ext cx="4283967" cy="589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4245097" cy="583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66599"/>
            <a:ext cx="4283967" cy="589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110321"/>
            <a:ext cx="6307804" cy="6584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5180"/>
          <a:stretch>
            <a:fillRect/>
          </a:stretch>
        </p:blipFill>
        <p:spPr bwMode="auto">
          <a:xfrm>
            <a:off x="2483768" y="216790"/>
            <a:ext cx="5693438" cy="664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Польза песен и стихов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Стихотворная речь легко запоминается благодаря ритмичности и рифме. Ритм помогает синхронизировать и стабилизировать нейрофизиологические процессы в организме. </a:t>
            </a:r>
          </a:p>
          <a:p>
            <a:r>
              <a:rPr lang="ru-RU" dirty="0" smtClean="0"/>
              <a:t>Песни, стихи, рифмовки можно использовать для имитации, чтобы формировать произносительные навыки.</a:t>
            </a:r>
          </a:p>
          <a:p>
            <a:r>
              <a:rPr lang="ru-RU" dirty="0" smtClean="0"/>
              <a:t>Песни страны изучаемого языка – прекрасный способ познакомиться с культурой.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 t="1682" b="3807"/>
          <a:stretch>
            <a:fillRect/>
          </a:stretch>
        </p:blipFill>
        <p:spPr bwMode="auto">
          <a:xfrm>
            <a:off x="2555776" y="0"/>
            <a:ext cx="52764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Y:\Delo-New\Oblozhki\Titul\Big\Songs_5_11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475656" cy="20231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Как использовать песни 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на занятиях АЯ?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1) Заинтересовать учащихся и подготовить их к восприятию песни.</a:t>
            </a:r>
          </a:p>
          <a:p>
            <a:pPr>
              <a:buNone/>
            </a:pPr>
            <a:r>
              <a:rPr lang="ru-RU" dirty="0" smtClean="0"/>
              <a:t>2) Вспомнить знакомые слова из текста песни. Они будут ключевыми, помогут при первом прослушивании немного понять о чем песня.</a:t>
            </a:r>
          </a:p>
          <a:p>
            <a:pPr>
              <a:buNone/>
            </a:pPr>
            <a:r>
              <a:rPr lang="ru-RU" dirty="0" smtClean="0"/>
              <a:t>3) Ввести незнакомую лексику во время прослушивания песни (картинки, движения).</a:t>
            </a:r>
          </a:p>
          <a:p>
            <a:pPr>
              <a:buNone/>
            </a:pPr>
            <a:r>
              <a:rPr lang="ru-RU" dirty="0" smtClean="0"/>
              <a:t>4) Спеть песню вместе с учащимися. </a:t>
            </a:r>
          </a:p>
          <a:p>
            <a:pPr>
              <a:buNone/>
            </a:pPr>
            <a:r>
              <a:rPr lang="ru-RU" dirty="0" smtClean="0"/>
              <a:t>5) Попробовать запомнить текст песни (это может занимать от 1 до 2 – 3 уроков).</a:t>
            </a:r>
          </a:p>
          <a:p>
            <a:pPr>
              <a:buNone/>
            </a:pPr>
            <a:r>
              <a:rPr lang="ru-RU" dirty="0" smtClean="0"/>
              <a:t>6) Активизировать лексический материал (использовать конструкции в речи).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Когда использовать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песни во время обучения АЯ?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568952" cy="452596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arenR"/>
            </a:pPr>
            <a:r>
              <a:rPr lang="ru-RU" dirty="0" smtClean="0"/>
              <a:t>Во время уроков – песни не занимают много времени:</a:t>
            </a:r>
          </a:p>
          <a:p>
            <a:r>
              <a:rPr lang="ru-RU" dirty="0"/>
              <a:t>входят </a:t>
            </a:r>
            <a:r>
              <a:rPr lang="ru-RU" dirty="0" smtClean="0"/>
              <a:t>в </a:t>
            </a:r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технологии;</a:t>
            </a:r>
          </a:p>
          <a:p>
            <a:r>
              <a:rPr lang="ru-RU" dirty="0" smtClean="0"/>
              <a:t>в качестве фонетической разминки;</a:t>
            </a:r>
          </a:p>
          <a:p>
            <a:r>
              <a:rPr lang="ru-RU" dirty="0" smtClean="0"/>
              <a:t>во время физкультминутки;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3) Во внеурочной деятельности (кружки, элективные курсы и т.д.);</a:t>
            </a:r>
          </a:p>
          <a:p>
            <a:pPr marL="0" indent="0">
              <a:buNone/>
            </a:pPr>
            <a:r>
              <a:rPr lang="ru-RU" dirty="0" smtClean="0"/>
              <a:t>4) На внеклассных мероприятиях (песенные конкурсы, подбор песен к тематическим мероприятиям).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6138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000" i="1" dirty="0" smtClean="0">
                <a:latin typeface="Bookman Old Style" pitchFamily="18" charset="0"/>
              </a:rPr>
              <a:t>Спасибо за внимание!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Этапы работы над рифмовкой или стихотворением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1) Установка учителя на внимательное восприятие нового материала (рифмовки, стихотворения).</a:t>
            </a:r>
          </a:p>
          <a:p>
            <a:pPr>
              <a:buNone/>
            </a:pPr>
            <a:r>
              <a:rPr lang="ru-RU" dirty="0" smtClean="0"/>
              <a:t>2) Предъявление учителем рифмовки – целостное восприятие ее детьми в процессе аудирования.</a:t>
            </a:r>
          </a:p>
          <a:p>
            <a:pPr>
              <a:buNone/>
            </a:pPr>
            <a:r>
              <a:rPr lang="ru-RU" dirty="0" smtClean="0"/>
              <a:t>3) Контроль понимания.</a:t>
            </a:r>
          </a:p>
          <a:p>
            <a:pPr>
              <a:buNone/>
            </a:pPr>
            <a:r>
              <a:rPr lang="ru-RU" dirty="0" smtClean="0"/>
              <a:t>4) Семантизация.</a:t>
            </a:r>
          </a:p>
          <a:p>
            <a:pPr>
              <a:buNone/>
            </a:pPr>
            <a:r>
              <a:rPr lang="ru-RU" dirty="0" smtClean="0"/>
              <a:t>5) Отработка отдельных предложений в речи детей пословно и построчно, по цепочке, по частям – индивидуально в опоре на коррекцию учителя и затем хором.</a:t>
            </a:r>
          </a:p>
          <a:p>
            <a:pPr>
              <a:buNone/>
            </a:pPr>
            <a:r>
              <a:rPr lang="ru-RU" dirty="0" smtClean="0"/>
              <a:t>6) Повторное предъявление рифмовки.</a:t>
            </a:r>
          </a:p>
          <a:p>
            <a:pPr>
              <a:buNone/>
            </a:pPr>
            <a:r>
              <a:rPr lang="ru-RU" dirty="0" smtClean="0"/>
              <a:t>7) Проговаривание рифмовки несколькими учащимися.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23195"/>
            <a:ext cx="4739726" cy="6518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131840" y="3068960"/>
            <a:ext cx="4320480" cy="3312368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Y:\Delo-New\Oblozhki\Titul\Big\ReadUp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254047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16790"/>
            <a:ext cx="4639661" cy="638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60648"/>
            <a:ext cx="1687310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70416"/>
            <a:ext cx="4731240" cy="6506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60648"/>
            <a:ext cx="1687310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86292"/>
            <a:ext cx="4104456" cy="564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42278"/>
            <a:ext cx="4104456" cy="5644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5076056" y="1052736"/>
            <a:ext cx="3888432" cy="309634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260648"/>
            <a:ext cx="1656183" cy="22617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340768"/>
            <a:ext cx="3744416" cy="51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20888"/>
            <a:ext cx="46863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5220072" y="2564904"/>
            <a:ext cx="3672408" cy="1224136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Y:\Delo-New\Oblozhki\Titul\Small\Metaba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1465669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477</Words>
  <Application>Microsoft Office PowerPoint</Application>
  <PresentationFormat>Экран (4:3)</PresentationFormat>
  <Paragraphs>61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Как использовать стихи и песни на уроках английского языка и во внеурочной деятельности</vt:lpstr>
      <vt:lpstr>Польза песен и стихов </vt:lpstr>
      <vt:lpstr>Польза песен и стихов</vt:lpstr>
      <vt:lpstr>Этапы работы над рифмовкой или стихотворением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Чему помогают научить песни?</vt:lpstr>
      <vt:lpstr>Этапы работы с аудиозаписью</vt:lpstr>
      <vt:lpstr>Этапы работы с аудиозаписью</vt:lpstr>
      <vt:lpstr>НОВИНКИ!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использовать песни  на занятиях АЯ?</vt:lpstr>
      <vt:lpstr>Когда использовать песни во время обучения АЯ?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использовать стихи и песни на уроках английского языка и во внеурочной деятельности</dc:title>
  <dc:creator>Ilya</dc:creator>
  <cp:lastModifiedBy>Илья</cp:lastModifiedBy>
  <cp:revision>39</cp:revision>
  <dcterms:modified xsi:type="dcterms:W3CDTF">2016-05-16T20:11:47Z</dcterms:modified>
</cp:coreProperties>
</file>