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322" r:id="rId3"/>
    <p:sldId id="257" r:id="rId4"/>
    <p:sldId id="323" r:id="rId5"/>
    <p:sldId id="311" r:id="rId6"/>
    <p:sldId id="258" r:id="rId7"/>
    <p:sldId id="259" r:id="rId8"/>
    <p:sldId id="260" r:id="rId9"/>
    <p:sldId id="264" r:id="rId10"/>
    <p:sldId id="265" r:id="rId11"/>
    <p:sldId id="324" r:id="rId12"/>
    <p:sldId id="325" r:id="rId13"/>
    <p:sldId id="284" r:id="rId14"/>
    <p:sldId id="287" r:id="rId15"/>
    <p:sldId id="32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8" r:id="rId25"/>
    <p:sldId id="299" r:id="rId26"/>
    <p:sldId id="300" r:id="rId27"/>
    <p:sldId id="301" r:id="rId28"/>
    <p:sldId id="302" r:id="rId29"/>
    <p:sldId id="303" r:id="rId30"/>
    <p:sldId id="305" r:id="rId31"/>
    <p:sldId id="306" r:id="rId32"/>
    <p:sldId id="307" r:id="rId33"/>
    <p:sldId id="308" r:id="rId34"/>
    <p:sldId id="272" r:id="rId35"/>
    <p:sldId id="312" r:id="rId36"/>
    <p:sldId id="314" r:id="rId37"/>
    <p:sldId id="326" r:id="rId38"/>
    <p:sldId id="316" r:id="rId39"/>
    <p:sldId id="317" r:id="rId40"/>
    <p:sldId id="313" r:id="rId41"/>
    <p:sldId id="268" r:id="rId42"/>
    <p:sldId id="269" r:id="rId43"/>
    <p:sldId id="270" r:id="rId44"/>
    <p:sldId id="271" r:id="rId45"/>
    <p:sldId id="276" r:id="rId46"/>
    <p:sldId id="328" r:id="rId47"/>
    <p:sldId id="329" r:id="rId48"/>
    <p:sldId id="321" r:id="rId49"/>
    <p:sldId id="277" r:id="rId50"/>
    <p:sldId id="310" r:id="rId5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876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E7C6F-CF29-4FAF-9F8E-EE60E83F9574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4B3A2-ECFB-4262-9BE1-A7202A2F6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076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B94CB-78BE-4500-8938-7FCD5E596323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536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fb.ru/article/230135/etapyi-uroka-po-fgos-etapyi-sovremennogo-uroka-po-fgo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editorialcartoonists.com/cartoons/PlantB/2013/PlantB20130524_low.jpg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englishteachers.ru/Wares?category=2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jp6.r0tt.com/l_4718fd50-fa96-11e1-bdcb-477e76200006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multiurok.ru/files/polozhieniie-o-pourochnom-planie-piedaghogha-triebovaniia-fgos.html" TargetMode="External"/><Relationship Id="rId2" Type="http://schemas.openxmlformats.org/officeDocument/2006/relationships/hyperlink" Target="https://infourok.ru/blank-konspekta-dlya-urokov-po-trebovaniyam-fgos-905836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ideouroki.net/razrabotki/shablon-plana-konspekta-uroka-po-tekhnologii-po-fgos.html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s://donnaschwartzmusic.com/wp-content/uploads/2014/03/Music-teacher-judge.jpg" TargetMode="Externa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i.pinimg.com/736x/d1/08/d5/d108d5dcb38e0ff165f11bcf355805a2--teacher-tired-teacher-stuff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shop" TargetMode="External"/><Relationship Id="rId2" Type="http://schemas.openxmlformats.org/officeDocument/2006/relationships/hyperlink" Target="http://www.titul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acebook.com/titulpublishers" TargetMode="External"/><Relationship Id="rId4" Type="http://schemas.openxmlformats.org/officeDocument/2006/relationships/hyperlink" Target="http://vk.com/titulpublishers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923678"/>
            <a:ext cx="8640960" cy="1102519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atin typeface="Book Antiqua" pitchFamily="18" charset="0"/>
              </a:rPr>
              <a:t>Конспект урока: </a:t>
            </a:r>
            <a:r>
              <a:rPr lang="en-US" sz="4900" b="1" dirty="0" smtClean="0">
                <a:latin typeface="Book Antiqua" pitchFamily="18" charset="0"/>
              </a:rPr>
              <a:t/>
            </a:r>
            <a:br>
              <a:rPr lang="en-US" sz="4900" b="1" dirty="0" smtClean="0">
                <a:latin typeface="Book Antiqua" pitchFamily="18" charset="0"/>
              </a:rPr>
            </a:br>
            <a:r>
              <a:rPr lang="ru-RU" sz="4900" b="1" dirty="0" smtClean="0">
                <a:latin typeface="Book Antiqua" pitchFamily="18" charset="0"/>
              </a:rPr>
              <a:t>как сделать его эффективным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2700" dirty="0" smtClean="0">
                <a:latin typeface="Book Antiqua" pitchFamily="18" charset="0"/>
              </a:rPr>
              <a:t>(на примерах курсов и пособий издательства «Титул»</a:t>
            </a:r>
            <a:r>
              <a:rPr lang="en-US" sz="2700" dirty="0" smtClean="0">
                <a:latin typeface="Book Antiqua" pitchFamily="18" charset="0"/>
              </a:rPr>
              <a:t>)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91880" y="123478"/>
            <a:ext cx="2088232" cy="1347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4011910"/>
            <a:ext cx="5281683" cy="931217"/>
          </a:xfrm>
        </p:spPr>
        <p:txBody>
          <a:bodyPr>
            <a:normAutofit/>
          </a:bodyPr>
          <a:lstStyle/>
          <a:p>
            <a:pPr algn="ctr"/>
            <a:r>
              <a:rPr lang="ru-RU" sz="11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Казеичева Алёна Евгеньевна</a:t>
            </a:r>
            <a:r>
              <a:rPr lang="ru-RU" sz="11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/>
            <a:r>
              <a:rPr lang="ru-RU" sz="11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заместитель руководителя Центра образовательных программ </a:t>
            </a:r>
          </a:p>
          <a:p>
            <a:pPr algn="ctr"/>
            <a:r>
              <a:rPr lang="ru-RU" sz="11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издательства «Титул», автор учебных пособий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7494"/>
            <a:ext cx="8064896" cy="4752528"/>
          </a:xfrm>
        </p:spPr>
        <p:txBody>
          <a:bodyPr>
            <a:normAutofit fontScale="62500" lnSpcReduction="20000"/>
          </a:bodyPr>
          <a:lstStyle/>
          <a:p>
            <a:pPr indent="0">
              <a:buNone/>
            </a:pPr>
            <a:r>
              <a:rPr lang="ru-RU" sz="4000" b="1" dirty="0" smtClean="0"/>
              <a:t>Уроки деятельностной направленности </a:t>
            </a:r>
            <a:r>
              <a:rPr lang="ru-RU" sz="4000" b="1" dirty="0" smtClean="0"/>
              <a:t>по целеполаганию </a:t>
            </a:r>
            <a:r>
              <a:rPr lang="ru-RU" sz="4000" b="1" dirty="0" smtClean="0"/>
              <a:t>можно распределить на </a:t>
            </a:r>
            <a:r>
              <a:rPr lang="ru-RU" sz="4000" b="1" dirty="0" smtClean="0"/>
              <a:t>4 группы:</a:t>
            </a:r>
          </a:p>
          <a:p>
            <a:pPr indent="0">
              <a:buNone/>
            </a:pPr>
            <a:endParaRPr lang="ru-RU" sz="4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Уроки «открытия» нового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знания (</a:t>
            </a:r>
            <a:r>
              <a:rPr lang="ru-RU" dirty="0"/>
              <a:t>формируется умение использовать новые способы действий, расширяется понятийная база за счет присоединения новых </a:t>
            </a:r>
            <a:r>
              <a:rPr lang="ru-RU" dirty="0" smtClean="0"/>
              <a:t>компонентов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Уроки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рефлексии (</a:t>
            </a:r>
            <a:r>
              <a:rPr lang="ru-RU" dirty="0"/>
              <a:t>закрепляются и при необходимости корректируются уже изученные алгоритмы, термины, </a:t>
            </a:r>
            <a:r>
              <a:rPr lang="ru-RU" dirty="0" smtClean="0"/>
              <a:t>понятия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Уроки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развивающего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контроля (</a:t>
            </a:r>
            <a:r>
              <a:rPr lang="ru-RU" dirty="0"/>
              <a:t>формируются навыки </a:t>
            </a:r>
            <a:r>
              <a:rPr lang="ru-RU" dirty="0" smtClean="0"/>
              <a:t>самоанализа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ru-RU" dirty="0"/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роки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общеметодологической направленности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dirty="0"/>
              <a:t>формируются обобщенные деятельностные нормы, выявляются теоретические основы дальнейшего развития содержательно-методических </a:t>
            </a:r>
            <a:r>
              <a:rPr lang="ru-RU" dirty="0" smtClean="0"/>
              <a:t>направлений, </a:t>
            </a:r>
            <a:r>
              <a:rPr lang="ru-RU" dirty="0"/>
              <a:t>происходит становление способностей к систематизации и структурированию изучаемого </a:t>
            </a:r>
            <a:r>
              <a:rPr lang="ru-RU" dirty="0" smtClean="0"/>
              <a:t>материала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r>
              <a:rPr lang="en-US" sz="2500" dirty="0">
                <a:solidFill>
                  <a:schemeClr val="tx2">
                    <a:lumMod val="75000"/>
                  </a:schemeClr>
                </a:solidFill>
                <a:hlinkClick r:id="rId2"/>
              </a:rPr>
              <a:t>http://</a:t>
            </a:r>
            <a:r>
              <a:rPr lang="en-US" sz="2500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fb.ru/article/230135/etapyi-uroka-po-fgos-etapyi-sovremennogo-uroka-po-fgos</a:t>
            </a:r>
            <a:r>
              <a:rPr lang="ru-RU" sz="25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25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Уроки «открытия» нового </a:t>
            </a:r>
            <a:r>
              <a:rPr lang="ru-RU" dirty="0" smtClean="0"/>
              <a:t>знания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0432" y="1491630"/>
            <a:ext cx="8229600" cy="339447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Мотивация к учебной </a:t>
            </a:r>
            <a:r>
              <a:rPr lang="ru-RU" dirty="0" smtClean="0"/>
              <a:t>деятельности </a:t>
            </a:r>
            <a:endParaRPr lang="en-US" dirty="0" smtClean="0"/>
          </a:p>
          <a:p>
            <a:r>
              <a:rPr lang="ru-RU" dirty="0" smtClean="0"/>
              <a:t>Актуализация </a:t>
            </a:r>
            <a:r>
              <a:rPr lang="ru-RU" dirty="0"/>
              <a:t>и пробное </a:t>
            </a:r>
            <a:r>
              <a:rPr lang="ru-RU" dirty="0" smtClean="0"/>
              <a:t>действие </a:t>
            </a:r>
            <a:endParaRPr lang="en-US" dirty="0" smtClean="0"/>
          </a:p>
          <a:p>
            <a:r>
              <a:rPr lang="ru-RU" dirty="0" smtClean="0"/>
              <a:t>Выявление </a:t>
            </a:r>
            <a:r>
              <a:rPr lang="ru-RU" dirty="0"/>
              <a:t>места и причин </a:t>
            </a:r>
            <a:r>
              <a:rPr lang="ru-RU" dirty="0" smtClean="0"/>
              <a:t>затруднения </a:t>
            </a:r>
            <a:endParaRPr lang="en-US" dirty="0" smtClean="0"/>
          </a:p>
          <a:p>
            <a:r>
              <a:rPr lang="ru-RU" dirty="0" smtClean="0"/>
              <a:t>Построение </a:t>
            </a:r>
            <a:r>
              <a:rPr lang="ru-RU" dirty="0"/>
              <a:t>проекта и решение </a:t>
            </a:r>
            <a:r>
              <a:rPr lang="ru-RU" dirty="0" smtClean="0"/>
              <a:t>проблемы </a:t>
            </a:r>
            <a:endParaRPr lang="en-US" dirty="0" smtClean="0"/>
          </a:p>
          <a:p>
            <a:r>
              <a:rPr lang="ru-RU" dirty="0" smtClean="0"/>
              <a:t>Реализация </a:t>
            </a:r>
            <a:r>
              <a:rPr lang="ru-RU" dirty="0"/>
              <a:t>сформированной </a:t>
            </a:r>
            <a:r>
              <a:rPr lang="ru-RU" dirty="0" smtClean="0"/>
              <a:t>модели </a:t>
            </a:r>
            <a:endParaRPr lang="en-US" dirty="0" smtClean="0"/>
          </a:p>
          <a:p>
            <a:r>
              <a:rPr lang="ru-RU" dirty="0" smtClean="0"/>
              <a:t>Первичное </a:t>
            </a:r>
            <a:r>
              <a:rPr lang="ru-RU" dirty="0"/>
              <a:t>закрепление с проговариванием </a:t>
            </a:r>
            <a:r>
              <a:rPr lang="ru-RU" dirty="0" smtClean="0"/>
              <a:t>вслух </a:t>
            </a:r>
            <a:endParaRPr lang="en-US" dirty="0" smtClean="0"/>
          </a:p>
          <a:p>
            <a:r>
              <a:rPr lang="ru-RU" dirty="0" smtClean="0"/>
              <a:t>Самостоятельная </a:t>
            </a:r>
            <a:r>
              <a:rPr lang="ru-RU" dirty="0"/>
              <a:t>работа с </a:t>
            </a:r>
            <a:r>
              <a:rPr lang="ru-RU" dirty="0" smtClean="0"/>
              <a:t>самоконтролем </a:t>
            </a:r>
            <a:endParaRPr lang="en-US" dirty="0" smtClean="0"/>
          </a:p>
          <a:p>
            <a:r>
              <a:rPr lang="ru-RU" dirty="0" smtClean="0"/>
              <a:t>Включение </a:t>
            </a:r>
            <a:r>
              <a:rPr lang="ru-RU" dirty="0"/>
              <a:t>в систему знаний и </a:t>
            </a:r>
            <a:r>
              <a:rPr lang="ru-RU" dirty="0" smtClean="0"/>
              <a:t>повторений </a:t>
            </a:r>
            <a:endParaRPr lang="en-US" dirty="0" smtClean="0"/>
          </a:p>
          <a:p>
            <a:r>
              <a:rPr lang="ru-RU" dirty="0" smtClean="0"/>
              <a:t>Рефлексия </a:t>
            </a:r>
            <a:r>
              <a:rPr lang="ru-RU" dirty="0"/>
              <a:t>учебной деятельности на </a:t>
            </a:r>
            <a:r>
              <a:rPr lang="ru-RU" dirty="0" smtClean="0"/>
              <a:t>занятии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4658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 </a:t>
            </a:r>
            <a:r>
              <a:rPr lang="ru-RU" dirty="0"/>
              <a:t>развивающего контроля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9622"/>
            <a:ext cx="8229600" cy="339447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Мотивация </a:t>
            </a:r>
            <a:r>
              <a:rPr lang="ru-RU" dirty="0"/>
              <a:t>к контрольно-коррекционной </a:t>
            </a:r>
            <a:r>
              <a:rPr lang="ru-RU" dirty="0" smtClean="0"/>
              <a:t>деятельности </a:t>
            </a:r>
            <a:endParaRPr lang="en-US" dirty="0" smtClean="0"/>
          </a:p>
          <a:p>
            <a:r>
              <a:rPr lang="ru-RU" dirty="0" smtClean="0"/>
              <a:t>Актуализация </a:t>
            </a:r>
            <a:r>
              <a:rPr lang="ru-RU" dirty="0"/>
              <a:t>и пробная учебная </a:t>
            </a:r>
            <a:r>
              <a:rPr lang="ru-RU" dirty="0" smtClean="0"/>
              <a:t>деятельность</a:t>
            </a:r>
            <a:endParaRPr lang="en-US" dirty="0" smtClean="0"/>
          </a:p>
          <a:p>
            <a:r>
              <a:rPr lang="ru-RU" dirty="0" smtClean="0"/>
              <a:t>Локализация </a:t>
            </a:r>
            <a:r>
              <a:rPr lang="ru-RU" dirty="0"/>
              <a:t>личных </a:t>
            </a:r>
            <a:r>
              <a:rPr lang="ru-RU" dirty="0" smtClean="0"/>
              <a:t>затруднений </a:t>
            </a:r>
            <a:endParaRPr lang="en-US" dirty="0" smtClean="0"/>
          </a:p>
          <a:p>
            <a:r>
              <a:rPr lang="ru-RU" dirty="0" smtClean="0"/>
              <a:t>Построение </a:t>
            </a:r>
            <a:r>
              <a:rPr lang="ru-RU" dirty="0"/>
              <a:t>проекта коррекции обнаруженных </a:t>
            </a:r>
            <a:r>
              <a:rPr lang="ru-RU" dirty="0" smtClean="0"/>
              <a:t>проблем </a:t>
            </a:r>
            <a:endParaRPr lang="en-US" dirty="0" smtClean="0"/>
          </a:p>
          <a:p>
            <a:r>
              <a:rPr lang="ru-RU" dirty="0" smtClean="0"/>
              <a:t>Реализация </a:t>
            </a:r>
            <a:r>
              <a:rPr lang="ru-RU" dirty="0"/>
              <a:t>новой </a:t>
            </a:r>
            <a:r>
              <a:rPr lang="ru-RU" dirty="0" smtClean="0"/>
              <a:t>модели </a:t>
            </a:r>
            <a:endParaRPr lang="en-US" dirty="0" smtClean="0"/>
          </a:p>
          <a:p>
            <a:r>
              <a:rPr lang="ru-RU" dirty="0" smtClean="0"/>
              <a:t>Обобщение </a:t>
            </a:r>
            <a:r>
              <a:rPr lang="ru-RU" dirty="0"/>
              <a:t>затруднений в </a:t>
            </a:r>
            <a:r>
              <a:rPr lang="ru-RU" dirty="0" smtClean="0"/>
              <a:t>речи </a:t>
            </a:r>
            <a:endParaRPr lang="en-US" dirty="0" smtClean="0"/>
          </a:p>
          <a:p>
            <a:r>
              <a:rPr lang="ru-RU" dirty="0" smtClean="0"/>
              <a:t>Самостоятельная </a:t>
            </a:r>
            <a:r>
              <a:rPr lang="ru-RU" dirty="0"/>
              <a:t>работа и проверка по </a:t>
            </a:r>
            <a:r>
              <a:rPr lang="ru-RU" dirty="0" smtClean="0"/>
              <a:t>эталону </a:t>
            </a:r>
            <a:endParaRPr lang="en-US" dirty="0" smtClean="0"/>
          </a:p>
          <a:p>
            <a:r>
              <a:rPr lang="ru-RU" dirty="0" smtClean="0"/>
              <a:t>Решение </a:t>
            </a:r>
            <a:r>
              <a:rPr lang="ru-RU" dirty="0"/>
              <a:t>задач творческого </a:t>
            </a:r>
            <a:r>
              <a:rPr lang="ru-RU" dirty="0" smtClean="0"/>
              <a:t>уровня </a:t>
            </a:r>
            <a:endParaRPr lang="en-US" dirty="0" smtClean="0"/>
          </a:p>
          <a:p>
            <a:r>
              <a:rPr lang="ru-RU" dirty="0" smtClean="0"/>
              <a:t>Рефлексия работы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91199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7494"/>
            <a:ext cx="8208912" cy="107327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Шаги </a:t>
            </a:r>
            <a:r>
              <a:rPr lang="ru-RU" sz="3100" b="1" dirty="0" smtClean="0"/>
              <a:t>при разработке конспекта </a:t>
            </a:r>
            <a:r>
              <a:rPr lang="ru-RU" sz="3100" b="1" dirty="0" smtClean="0"/>
              <a:t>урока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655" y="1131590"/>
            <a:ext cx="8245219" cy="3822662"/>
          </a:xfrm>
        </p:spPr>
        <p:txBody>
          <a:bodyPr>
            <a:normAutofit/>
          </a:bodyPr>
          <a:lstStyle/>
          <a:p>
            <a:pPr marL="342887" indent="-342887">
              <a:buAutoNum type="arabicPeriod"/>
            </a:pPr>
            <a:r>
              <a:rPr lang="ru-RU" sz="1800" dirty="0" smtClean="0"/>
              <a:t>Определить </a:t>
            </a:r>
            <a:r>
              <a:rPr lang="ru-RU" sz="1800" dirty="0" smtClean="0"/>
              <a:t>тип урока (множество типологий, единой нет)</a:t>
            </a:r>
          </a:p>
          <a:p>
            <a:pPr marL="342887" indent="-342887">
              <a:buAutoNum type="arabicPeriod"/>
            </a:pPr>
            <a:r>
              <a:rPr lang="ru-RU" sz="1800" dirty="0" smtClean="0"/>
              <a:t>Вывести с помощью учащихся тему урока </a:t>
            </a:r>
            <a:r>
              <a:rPr lang="ru-RU" sz="1800" i="1" dirty="0" smtClean="0"/>
              <a:t>(о чем будет урок?)</a:t>
            </a:r>
          </a:p>
          <a:p>
            <a:pPr marL="342887" indent="-342887">
              <a:buAutoNum type="arabicPeriod"/>
            </a:pPr>
            <a:r>
              <a:rPr lang="ru-RU" sz="1800" dirty="0" smtClean="0"/>
              <a:t>Четко поставить целевую установку, замотивировать учащихся </a:t>
            </a:r>
            <a:r>
              <a:rPr lang="ru-RU" sz="1800" i="1" dirty="0" smtClean="0"/>
              <a:t>(зачем нужен данный урок?)</a:t>
            </a:r>
            <a:r>
              <a:rPr lang="ru-RU" sz="1800" dirty="0" smtClean="0"/>
              <a:t>. </a:t>
            </a:r>
            <a:r>
              <a:rPr lang="ru-RU" sz="1800" i="1" dirty="0" smtClean="0"/>
              <a:t>Здесь же (для себя) определяете, какие будут формироваться УУД.</a:t>
            </a:r>
          </a:p>
          <a:p>
            <a:pPr marL="342887" indent="-342887">
              <a:buAutoNum type="arabicPeriod"/>
            </a:pPr>
            <a:r>
              <a:rPr lang="ru-RU" sz="1800" dirty="0" smtClean="0"/>
              <a:t>Выделить задачи урока </a:t>
            </a:r>
            <a:r>
              <a:rPr lang="ru-RU" sz="1800" i="1" dirty="0" smtClean="0"/>
              <a:t>(что планируется изучать на уроке?)</a:t>
            </a:r>
          </a:p>
          <a:p>
            <a:pPr marL="342887" indent="-342887">
              <a:buAutoNum type="arabicPeriod"/>
            </a:pPr>
            <a:r>
              <a:rPr lang="ru-RU" sz="1800" dirty="0" smtClean="0"/>
              <a:t>Обозначить ТСО для урока </a:t>
            </a:r>
            <a:r>
              <a:rPr lang="ru-RU" sz="1800" i="1" dirty="0" smtClean="0"/>
              <a:t>(какое необходимо оборудование?)</a:t>
            </a:r>
          </a:p>
          <a:p>
            <a:pPr marL="342887" indent="-342887">
              <a:buAutoNum type="arabicPeriod"/>
            </a:pPr>
            <a:r>
              <a:rPr lang="ru-RU" sz="1800" dirty="0" smtClean="0"/>
              <a:t>Обозначить краткую структуру занятия </a:t>
            </a:r>
            <a:r>
              <a:rPr lang="ru-RU" sz="1800" i="1" dirty="0" smtClean="0"/>
              <a:t>(краткий план)</a:t>
            </a:r>
          </a:p>
          <a:p>
            <a:pPr marL="342887" indent="-342887">
              <a:buAutoNum type="arabicPeriod"/>
            </a:pPr>
            <a:r>
              <a:rPr lang="ru-RU" sz="1800" dirty="0" smtClean="0"/>
              <a:t>Определить формы контроля </a:t>
            </a:r>
            <a:r>
              <a:rPr lang="ru-RU" sz="1800" i="1" dirty="0" smtClean="0"/>
              <a:t>(проверка усвоенного)</a:t>
            </a:r>
          </a:p>
          <a:p>
            <a:pPr marL="342887" indent="-342887">
              <a:buAutoNum type="arabicPeriod"/>
            </a:pPr>
            <a:r>
              <a:rPr lang="ru-RU" sz="1800" dirty="0" smtClean="0"/>
              <a:t>Определить формы рефлексии (</a:t>
            </a:r>
            <a:r>
              <a:rPr lang="ru-RU" sz="1800" i="1" dirty="0" smtClean="0"/>
              <a:t>Синквейн? Заполнение читательского дневника? И др.)</a:t>
            </a:r>
          </a:p>
          <a:p>
            <a:pPr marL="342887" indent="-342887">
              <a:buAutoNum type="arabicPeriod"/>
            </a:pPr>
            <a:r>
              <a:rPr lang="ru-RU" sz="1800" dirty="0" smtClean="0"/>
              <a:t>Придумать подводку для учащихся, наталкивающую на итоги урока.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385126"/>
              </p:ext>
            </p:extLst>
          </p:nvPr>
        </p:nvGraphicFramePr>
        <p:xfrm>
          <a:off x="285751" y="253094"/>
          <a:ext cx="8531679" cy="491738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620956"/>
                <a:gridCol w="4910723"/>
              </a:tblGrid>
              <a:tr h="474809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Пункт конспекта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Источник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/>
                </a:tc>
              </a:tr>
              <a:tr h="5182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Тема урока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УМК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Книга для учителя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/>
                </a:tc>
              </a:tr>
              <a:tr h="4968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Цель урока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Книга для учителя / УМК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/>
                </a:tc>
              </a:tr>
              <a:tr h="4755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Задачи урока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Книга для учителя / Рабочая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</a:rPr>
                        <a:t> программа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/>
                </a:tc>
              </a:tr>
              <a:tr h="4075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Оборудование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i="1" dirty="0" smtClean="0">
                          <a:solidFill>
                            <a:schemeClr val="tx1"/>
                          </a:solidFill>
                        </a:rPr>
                        <a:t>Исходя из цели</a:t>
                      </a:r>
                      <a:r>
                        <a:rPr lang="ru-RU" sz="1500" i="1" baseline="0" dirty="0" smtClean="0">
                          <a:solidFill>
                            <a:schemeClr val="tx1"/>
                          </a:solidFill>
                        </a:rPr>
                        <a:t> и задач </a:t>
                      </a:r>
                      <a:r>
                        <a:rPr lang="ru-RU" sz="1500" i="1" dirty="0" smtClean="0">
                          <a:solidFill>
                            <a:schemeClr val="tx1"/>
                          </a:solidFill>
                        </a:rPr>
                        <a:t>урока</a:t>
                      </a:r>
                      <a:endParaRPr lang="ru-RU" sz="1500" i="1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/>
                </a:tc>
              </a:tr>
              <a:tr h="1001268"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Планируемые результаты обучения: </a:t>
                      </a:r>
                    </a:p>
                    <a:p>
                      <a:pPr algn="l">
                        <a:buNone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/личностные, метапредметные, предметные/ 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Упражнения УМК,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</a:rPr>
                        <a:t> Рабочая программа</a:t>
                      </a:r>
                    </a:p>
                    <a:p>
                      <a:pPr algn="l"/>
                      <a:endParaRPr lang="ru-RU" sz="15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ru-RU" sz="15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/>
                </a:tc>
              </a:tr>
              <a:tr h="53775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Формируемые УУД</a:t>
                      </a:r>
                    </a:p>
                    <a:p>
                      <a:pPr algn="l">
                        <a:buNone/>
                      </a:pPr>
                      <a:endParaRPr lang="ru-RU" sz="15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</a:rPr>
                        <a:t>Упражнения УМК, КДУ</a:t>
                      </a:r>
                      <a:endParaRPr lang="ru-RU" sz="15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/>
                </a:tc>
              </a:tr>
              <a:tr h="1005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План урока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(структура занятия)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Перечисление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</a:rPr>
                        <a:t> этапов работы (с указанием упражнений, страниц / времени на этап)</a:t>
                      </a:r>
                      <a:endParaRPr lang="en-US" sz="15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ru-RU" sz="1500" u="sng" baseline="0" dirty="0" smtClean="0">
                          <a:solidFill>
                            <a:schemeClr val="tx1"/>
                          </a:solidFill>
                        </a:rPr>
                        <a:t>Как вариант 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</a:rPr>
                        <a:t>– можно прописать какие УУД формируются в каждом упражнении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045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36755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Пример оформления конспекта</a:t>
            </a:r>
            <a:endParaRPr lang="ru-RU" sz="2800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/>
          <a:srcRect t="4961" b="13579"/>
          <a:stretch>
            <a:fillRect/>
          </a:stretch>
        </p:blipFill>
        <p:spPr bwMode="auto">
          <a:xfrm>
            <a:off x="683568" y="514093"/>
            <a:ext cx="8045434" cy="4629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291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6457" y="84704"/>
            <a:ext cx="4682342" cy="49825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4" y="272143"/>
            <a:ext cx="1845521" cy="250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786744" y="1502229"/>
            <a:ext cx="4713515" cy="41365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6744" y="3597729"/>
            <a:ext cx="4713515" cy="115932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0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9010" y="0"/>
            <a:ext cx="5489343" cy="5143500"/>
          </a:xfrm>
          <a:prstGeom prst="rect">
            <a:avLst/>
          </a:prstGeom>
        </p:spPr>
      </p:pic>
      <p:pic>
        <p:nvPicPr>
          <p:cNvPr id="4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" y="141515"/>
            <a:ext cx="1532585" cy="207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0967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1319" y="653144"/>
            <a:ext cx="7102859" cy="3733800"/>
          </a:xfrm>
          <a:prstGeom prst="rect">
            <a:avLst/>
          </a:prstGeom>
        </p:spPr>
      </p:pic>
      <p:pic>
        <p:nvPicPr>
          <p:cNvPr id="5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" y="141515"/>
            <a:ext cx="1532585" cy="207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1761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8383" y="1453968"/>
            <a:ext cx="7435729" cy="3216005"/>
          </a:xfrm>
          <a:prstGeom prst="rect">
            <a:avLst/>
          </a:prstGeom>
        </p:spPr>
      </p:pic>
      <p:pic>
        <p:nvPicPr>
          <p:cNvPr id="3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" y="141515"/>
            <a:ext cx="1532585" cy="207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4486" y="239486"/>
            <a:ext cx="6999514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Метапредметные результаты (продолжение)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1358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31590"/>
            <a:ext cx="7704856" cy="2670945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 smtClean="0"/>
              <a:t>Коллеги, тяжело ли вам писать конспекты уроков? </a:t>
            </a:r>
          </a:p>
          <a:p>
            <a:r>
              <a:rPr lang="ru-RU" sz="3600" dirty="0" smtClean="0"/>
              <a:t>Если да, то почему (большая нагрузка / нет параллелей / сложные требования к конспекту в ОУ /  … )?</a:t>
            </a:r>
          </a:p>
        </p:txBody>
      </p:sp>
    </p:spTree>
    <p:extLst>
      <p:ext uri="{BB962C8B-B14F-4D97-AF65-F5344CB8AC3E}">
        <p14:creationId xmlns:p14="http://schemas.microsoft.com/office/powerpoint/2010/main" val="8911860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098221" y="-1110410"/>
            <a:ext cx="5143500" cy="7364319"/>
          </a:xfrm>
          <a:prstGeom prst="rect">
            <a:avLst/>
          </a:prstGeom>
        </p:spPr>
      </p:pic>
      <p:pic>
        <p:nvPicPr>
          <p:cNvPr id="4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" y="141514"/>
            <a:ext cx="1155458" cy="156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8964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819401"/>
            <a:ext cx="1093139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УУД</a:t>
            </a:r>
            <a:endParaRPr lang="ru-RU" dirty="0"/>
          </a:p>
        </p:txBody>
      </p:sp>
      <p:pic>
        <p:nvPicPr>
          <p:cNvPr id="4" name="Picture 2" descr="https://www.englishteachers.ru/uploadedfiles/waresimgs/3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" y="141515"/>
            <a:ext cx="1532585" cy="207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758509" y="767954"/>
            <a:ext cx="5129213" cy="3593306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2064739" y="1360715"/>
            <a:ext cx="1636404" cy="15457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064739" y="1839686"/>
            <a:ext cx="1712604" cy="1121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064740" y="2002972"/>
            <a:ext cx="1734376" cy="10450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064739" y="2220687"/>
            <a:ext cx="1712604" cy="9252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097396" y="2808516"/>
            <a:ext cx="1658176" cy="312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064739" y="3145972"/>
            <a:ext cx="1712604" cy="1404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064739" y="3222172"/>
            <a:ext cx="1636404" cy="14586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015755" y="3238501"/>
            <a:ext cx="1633682" cy="15702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147209" y="2930979"/>
            <a:ext cx="1651907" cy="204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49134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englishteachers.ru/uploadedfiles/waresimgs/4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11" y="286600"/>
            <a:ext cx="1621631" cy="222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06290" y="706890"/>
            <a:ext cx="5628658" cy="384231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612571" y="3303816"/>
            <a:ext cx="5540828" cy="50618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8461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11" y="286600"/>
            <a:ext cx="1621631" cy="222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05974" y="0"/>
            <a:ext cx="4074300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66063" y="2721770"/>
            <a:ext cx="6779419" cy="2421732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169230" y="3439886"/>
            <a:ext cx="1861457" cy="108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169229" y="3750130"/>
            <a:ext cx="1861457" cy="108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169229" y="3932635"/>
            <a:ext cx="1861457" cy="108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84433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9863" y="849"/>
            <a:ext cx="3739508" cy="514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Y:\Titul-OKT\Конобеев\Страницы учебников для вебинаров и презентаций\HEru\HEru3S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220" y="228042"/>
            <a:ext cx="1437597" cy="198175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10573" y="2571750"/>
            <a:ext cx="2538282" cy="857250"/>
          </a:xfrm>
          <a:prstGeom prst="rect">
            <a:avLst/>
          </a:prstGeom>
        </p:spPr>
        <p:txBody>
          <a:bodyPr vert="horz" lIns="68577" tIns="34289" rIns="68577" bIns="3428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 smtClean="0">
                <a:latin typeface="+mj-lt"/>
                <a:ea typeface="+mj-ea"/>
                <a:cs typeface="+mj-cs"/>
              </a:rPr>
              <a:t>Проектная работа</a:t>
            </a:r>
            <a:endParaRPr lang="ru-RU" sz="1600" dirty="0">
              <a:latin typeface="+mj-lt"/>
              <a:ea typeface="+mj-ea"/>
              <a:cs typeface="+mj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2816806" y="2373086"/>
            <a:ext cx="916994" cy="6738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113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:\pubs_new\happy_english.ru\Webinar\Презентация 02.12.13\HEru3SB_p62-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9666"/>
          <a:stretch>
            <a:fillRect/>
          </a:stretch>
        </p:blipFill>
        <p:spPr bwMode="auto">
          <a:xfrm>
            <a:off x="4139952" y="0"/>
            <a:ext cx="3763488" cy="51435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2463738"/>
            <a:ext cx="2538282" cy="857250"/>
          </a:xfrm>
          <a:prstGeom prst="rect">
            <a:avLst/>
          </a:prstGeom>
        </p:spPr>
        <p:txBody>
          <a:bodyPr vert="horz" lIns="68577" tIns="34289" rIns="68577" bIns="3428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>
                <a:latin typeface="+mj-lt"/>
                <a:ea typeface="+mj-ea"/>
                <a:cs typeface="+mj-cs"/>
              </a:rPr>
              <a:t>Анализ информации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951820" y="519523"/>
            <a:ext cx="1674186" cy="22142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058" name="Picture 2" descr="http://www.titul.ru/central/pickup.php?s=www_titul_ru&amp;i=xkfjcubdg1cagb8oyvdphijd1mvxkkh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7635" y="195488"/>
            <a:ext cx="1785938" cy="17573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1110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:\pubs_new\happy_english.ru\Webinar\Презентация 02.12.13\HEru4SB_p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1942" y="0"/>
            <a:ext cx="3738547" cy="51435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85646" y="2085696"/>
            <a:ext cx="2538282" cy="857250"/>
          </a:xfrm>
          <a:prstGeom prst="rect">
            <a:avLst/>
          </a:prstGeom>
        </p:spPr>
        <p:txBody>
          <a:bodyPr vert="horz" lIns="68577" tIns="34289" rIns="68577" bIns="3428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>
                <a:latin typeface="+mj-lt"/>
                <a:ea typeface="+mj-ea"/>
                <a:cs typeface="+mj-cs"/>
              </a:rPr>
              <a:t>Анализ информации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31640" y="3165816"/>
            <a:ext cx="2538282" cy="857250"/>
          </a:xfrm>
          <a:prstGeom prst="rect">
            <a:avLst/>
          </a:prstGeom>
        </p:spPr>
        <p:txBody>
          <a:bodyPr vert="horz" lIns="68577" tIns="34289" rIns="68577" bIns="3428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>
                <a:latin typeface="+mj-lt"/>
                <a:ea typeface="+mj-ea"/>
                <a:cs typeface="+mj-cs"/>
              </a:rPr>
              <a:t>Классификация понятий</a:t>
            </a:r>
          </a:p>
        </p:txBody>
      </p:sp>
      <p:pic>
        <p:nvPicPr>
          <p:cNvPr id="7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7636" y="195486"/>
            <a:ext cx="1793081" cy="1885950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3437874" y="627534"/>
            <a:ext cx="1134126" cy="1782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545886" y="1923679"/>
            <a:ext cx="1026114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1493658" y="4137924"/>
            <a:ext cx="2538282" cy="857250"/>
          </a:xfrm>
          <a:prstGeom prst="rect">
            <a:avLst/>
          </a:prstGeom>
        </p:spPr>
        <p:txBody>
          <a:bodyPr vert="horz" lIns="68577" tIns="34289" rIns="68577" bIns="3428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>
                <a:latin typeface="+mj-lt"/>
                <a:ea typeface="+mj-ea"/>
                <a:cs typeface="+mj-cs"/>
              </a:rPr>
              <a:t>Сравнение языковых явлений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3707904" y="2949792"/>
            <a:ext cx="864096" cy="1458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779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3477" y="0"/>
            <a:ext cx="3734994" cy="514350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8126" y="1560833"/>
            <a:ext cx="2538282" cy="857250"/>
          </a:xfrm>
          <a:prstGeom prst="rect">
            <a:avLst/>
          </a:prstGeom>
        </p:spPr>
        <p:txBody>
          <a:bodyPr vert="horz" lIns="68577" tIns="34289" rIns="68577" bIns="3428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 smtClean="0">
                <a:latin typeface="+mj-lt"/>
                <a:ea typeface="+mj-ea"/>
                <a:cs typeface="+mj-cs"/>
              </a:rPr>
              <a:t>Самопроверка</a:t>
            </a:r>
            <a:endParaRPr lang="ru-RU" sz="1600" dirty="0">
              <a:latin typeface="+mj-lt"/>
              <a:ea typeface="+mj-ea"/>
              <a:cs typeface="+mj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2481944" y="1393374"/>
            <a:ext cx="1273629" cy="5960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1"/>
          <p:cNvSpPr txBox="1">
            <a:spLocks/>
          </p:cNvSpPr>
          <p:nvPr/>
        </p:nvSpPr>
        <p:spPr>
          <a:xfrm>
            <a:off x="651283" y="2192295"/>
            <a:ext cx="2538282" cy="857250"/>
          </a:xfrm>
          <a:prstGeom prst="rect">
            <a:avLst/>
          </a:prstGeom>
        </p:spPr>
        <p:txBody>
          <a:bodyPr vert="horz" lIns="68577" tIns="34289" rIns="68577" bIns="3428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 smtClean="0">
                <a:latin typeface="+mj-lt"/>
                <a:ea typeface="+mj-ea"/>
                <a:cs typeface="+mj-cs"/>
              </a:rPr>
              <a:t>Рефлексия</a:t>
            </a:r>
            <a:endParaRPr lang="ru-RU" sz="1600" dirty="0">
              <a:latin typeface="+mj-lt"/>
              <a:ea typeface="+mj-ea"/>
              <a:cs typeface="+mj-cs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2705100" y="1691415"/>
            <a:ext cx="1279072" cy="9295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095" y="103507"/>
            <a:ext cx="1445334" cy="1520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03238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9193" y="35719"/>
            <a:ext cx="3771900" cy="510778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83865" y="2301152"/>
            <a:ext cx="2538282" cy="857250"/>
          </a:xfrm>
          <a:prstGeom prst="rect">
            <a:avLst/>
          </a:prstGeom>
        </p:spPr>
        <p:txBody>
          <a:bodyPr vert="horz" lIns="68577" tIns="34289" rIns="68577" bIns="3428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 smtClean="0">
                <a:latin typeface="+mj-lt"/>
                <a:ea typeface="+mj-ea"/>
                <a:cs typeface="+mj-cs"/>
              </a:rPr>
              <a:t>Работа с иллюстрациями, нелинейным текстом</a:t>
            </a:r>
            <a:endParaRPr lang="ru-RU" sz="1600" dirty="0">
              <a:latin typeface="+mj-lt"/>
              <a:ea typeface="+mj-ea"/>
              <a:cs typeface="+mj-cs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2873828" y="1741715"/>
            <a:ext cx="968829" cy="988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095" y="103507"/>
            <a:ext cx="1445334" cy="1520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741949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4218" y="1"/>
            <a:ext cx="3910221" cy="51435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45935" y="2235746"/>
            <a:ext cx="2538282" cy="857250"/>
          </a:xfrm>
          <a:prstGeom prst="rect">
            <a:avLst/>
          </a:prstGeom>
        </p:spPr>
        <p:txBody>
          <a:bodyPr vert="horz" lIns="68577" tIns="34289" rIns="68577" bIns="3428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 smtClean="0">
                <a:latin typeface="+mj-lt"/>
                <a:ea typeface="+mj-ea"/>
                <a:cs typeface="+mj-cs"/>
              </a:rPr>
              <a:t>Нахождение соответствий, установление аналогий</a:t>
            </a:r>
            <a:endParaRPr lang="ru-RU" sz="1600" dirty="0">
              <a:latin typeface="+mj-lt"/>
              <a:ea typeface="+mj-ea"/>
              <a:cs typeface="+mj-cs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2558144" y="359230"/>
            <a:ext cx="729343" cy="21009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095" y="103507"/>
            <a:ext cx="1445334" cy="1520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72148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587974"/>
            <a:ext cx="8229600" cy="294680"/>
          </a:xfrm>
        </p:spPr>
        <p:txBody>
          <a:bodyPr>
            <a:normAutofit fontScale="47500" lnSpcReduction="2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editorialcartoonists.com/cartoons/PlantB/2013/PlantB20130524_low.jpg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2050" name="Picture 2" descr="Картинки по запросу the modern schoolteach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895" y="265127"/>
            <a:ext cx="6800913" cy="430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537778" y="38309"/>
            <a:ext cx="6172200" cy="476250"/>
          </a:xfrm>
        </p:spPr>
        <p:txBody>
          <a:bodyPr/>
          <a:lstStyle/>
          <a:p>
            <a:pPr eaLnBrk="1" hangingPunct="1"/>
            <a:r>
              <a:rPr lang="ru-RU" altLang="ru-RU" sz="2100" dirty="0"/>
              <a:t>Развитие памяти и внимания</a:t>
            </a:r>
          </a:p>
        </p:txBody>
      </p:sp>
      <p:pic>
        <p:nvPicPr>
          <p:cNvPr id="32771" name="Picture 2" descr="C:\Documents and Settings\alexeyvk\Рабочий стол\Развивающее обучение\Паямть и догадка ХЕРУ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1"/>
          <a:stretch/>
        </p:blipFill>
        <p:spPr>
          <a:xfrm>
            <a:off x="3005826" y="582593"/>
            <a:ext cx="3402378" cy="4582179"/>
          </a:xfrm>
          <a:noFill/>
        </p:spPr>
      </p:pic>
      <p:pic>
        <p:nvPicPr>
          <p:cNvPr id="4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275" y="582593"/>
            <a:ext cx="1707774" cy="19646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628095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" descr="C:\Documents and Settings\alexeyvk\Рабочий стол\Развивающее обучение\Догаджка ХЕРУ4-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8005" y="482134"/>
            <a:ext cx="4062161" cy="4708713"/>
          </a:xfrm>
          <a:noFill/>
        </p:spPr>
      </p:pic>
      <p:pic>
        <p:nvPicPr>
          <p:cNvPr id="33796" name="Picture 3" descr="C:\Documents and Settings\alexeyvk\Рабочий стол\Развивающее обучение\Догадка ХЕРУ4-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19"/>
          <a:stretch/>
        </p:blipFill>
        <p:spPr>
          <a:xfrm>
            <a:off x="5224155" y="482133"/>
            <a:ext cx="3506189" cy="4661367"/>
          </a:xfrm>
          <a:noFill/>
        </p:spPr>
      </p:pic>
      <p:pic>
        <p:nvPicPr>
          <p:cNvPr id="5" name="Picture 2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299" y="171348"/>
            <a:ext cx="1530722" cy="1777195"/>
          </a:xfrm>
          <a:prstGeom prst="rect">
            <a:avLst/>
          </a:prstGeom>
          <a:noFill/>
        </p:spPr>
      </p:pic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2411761" y="86916"/>
            <a:ext cx="5254675" cy="612626"/>
          </a:xfrm>
        </p:spPr>
        <p:txBody>
          <a:bodyPr/>
          <a:lstStyle/>
          <a:p>
            <a:pPr eaLnBrk="1" hangingPunct="1"/>
            <a:r>
              <a:rPr lang="ru-RU" altLang="ru-RU" sz="2400" dirty="0"/>
              <a:t>Вероятностное прогнозирование</a:t>
            </a:r>
          </a:p>
        </p:txBody>
      </p:sp>
    </p:spTree>
    <p:extLst>
      <p:ext uri="{BB962C8B-B14F-4D97-AF65-F5344CB8AC3E}">
        <p14:creationId xmlns:p14="http://schemas.microsoft.com/office/powerpoint/2010/main" val="27141393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8436"/>
          <a:stretch>
            <a:fillRect/>
          </a:stretch>
        </p:blipFill>
        <p:spPr bwMode="auto">
          <a:xfrm>
            <a:off x="3884979" y="0"/>
            <a:ext cx="3860483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7636" y="195486"/>
            <a:ext cx="1793081" cy="188595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77634" y="2571750"/>
            <a:ext cx="2538282" cy="857250"/>
          </a:xfrm>
          <a:prstGeom prst="rect">
            <a:avLst/>
          </a:prstGeom>
        </p:spPr>
        <p:txBody>
          <a:bodyPr vert="horz" lIns="68577" tIns="34289" rIns="68577" bIns="3428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>
                <a:latin typeface="+mj-lt"/>
                <a:ea typeface="+mj-ea"/>
                <a:cs typeface="+mj-cs"/>
              </a:rPr>
              <a:t>ИКТ-компетенция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329862" y="1383618"/>
            <a:ext cx="1080120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20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343" y="244928"/>
            <a:ext cx="6447501" cy="5061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Использование ИКТ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6359" y="730536"/>
            <a:ext cx="6447501" cy="559423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Полный перечень ОКП к курсу </a:t>
            </a:r>
            <a:r>
              <a:rPr lang="en-US" dirty="0" smtClean="0"/>
              <a:t>“Happy English.ru” -  </a:t>
            </a:r>
            <a:r>
              <a:rPr lang="en-US" dirty="0" smtClean="0">
                <a:hlinkClick r:id="rId2"/>
              </a:rPr>
              <a:t>https://www.englishteachers.ru/Wares?category=25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4065" t="5724" r="14959" b="13496"/>
          <a:stretch>
            <a:fillRect/>
          </a:stretch>
        </p:blipFill>
        <p:spPr bwMode="auto">
          <a:xfrm>
            <a:off x="775607" y="1224139"/>
            <a:ext cx="5372100" cy="3821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4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061" y="424544"/>
            <a:ext cx="1401876" cy="1401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36755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Пример оформления конспекта</a:t>
            </a:r>
            <a:endParaRPr lang="ru-RU" sz="2800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/>
          <a:srcRect t="4961" b="13579"/>
          <a:stretch>
            <a:fillRect/>
          </a:stretch>
        </p:blipFill>
        <p:spPr bwMode="auto">
          <a:xfrm>
            <a:off x="683568" y="514093"/>
            <a:ext cx="8045434" cy="4629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 t="4661" b="5624"/>
          <a:stretch>
            <a:fillRect/>
          </a:stretch>
        </p:blipFill>
        <p:spPr bwMode="auto">
          <a:xfrm>
            <a:off x="395536" y="169509"/>
            <a:ext cx="7848872" cy="4973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 rot="5400000">
            <a:off x="6375955" y="2423979"/>
            <a:ext cx="4392488" cy="367550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Пример оформления конспекта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554" y="111297"/>
            <a:ext cx="7886700" cy="994172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Формы рефлексии: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1555" y="1105469"/>
            <a:ext cx="8270543" cy="3899848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ответы на поставленные вопросы;</a:t>
            </a:r>
          </a:p>
          <a:p>
            <a:r>
              <a:rPr lang="ru-RU" dirty="0" smtClean="0"/>
              <a:t>возврат к ключевым словам, верным и неверным утверждениям;</a:t>
            </a:r>
          </a:p>
          <a:p>
            <a:r>
              <a:rPr lang="ru-RU" dirty="0" smtClean="0"/>
              <a:t>установление причинно-следственных связей между блоками информации;</a:t>
            </a:r>
          </a:p>
          <a:p>
            <a:r>
              <a:rPr lang="ru-RU" dirty="0" smtClean="0"/>
              <a:t>заполнение таблиц, кластеров;</a:t>
            </a:r>
          </a:p>
          <a:p>
            <a:r>
              <a:rPr lang="ru-RU" dirty="0"/>
              <a:t>в</a:t>
            </a:r>
            <a:r>
              <a:rPr lang="ru-RU" dirty="0" smtClean="0"/>
              <a:t>ыполнение постеров;</a:t>
            </a:r>
          </a:p>
          <a:p>
            <a:r>
              <a:rPr lang="ru-RU" dirty="0"/>
              <a:t>с</a:t>
            </a:r>
            <a:r>
              <a:rPr lang="ru-RU" dirty="0" smtClean="0"/>
              <a:t>очинение стихотворных форм (лимерики, синквейны);</a:t>
            </a:r>
          </a:p>
          <a:p>
            <a:r>
              <a:rPr lang="ru-RU" dirty="0" smtClean="0"/>
              <a:t>разгадка загадок, кроссвордов</a:t>
            </a:r>
            <a:r>
              <a:rPr lang="en-US" dirty="0" smtClean="0"/>
              <a:t> </a:t>
            </a:r>
            <a:r>
              <a:rPr lang="ru-RU" dirty="0" smtClean="0"/>
              <a:t>и др.;</a:t>
            </a:r>
          </a:p>
          <a:p>
            <a:r>
              <a:rPr lang="ru-RU" dirty="0" smtClean="0"/>
              <a:t>организация круглых столов;</a:t>
            </a:r>
          </a:p>
          <a:p>
            <a:r>
              <a:rPr lang="ru-RU" dirty="0" smtClean="0"/>
              <a:t>организация дискуссий;</a:t>
            </a:r>
          </a:p>
          <a:p>
            <a:r>
              <a:rPr lang="ru-RU" dirty="0" smtClean="0"/>
              <a:t>исследования по отдельным вопросам темы;</a:t>
            </a:r>
          </a:p>
          <a:p>
            <a:r>
              <a:rPr lang="ru-RU" dirty="0" smtClean="0"/>
              <a:t>написание творческих работ;</a:t>
            </a:r>
          </a:p>
          <a:p>
            <a:r>
              <a:rPr lang="ru-RU" dirty="0" smtClean="0"/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12243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6404" b="3646"/>
          <a:stretch/>
        </p:blipFill>
        <p:spPr bwMode="auto">
          <a:xfrm>
            <a:off x="3556654" y="97240"/>
            <a:ext cx="4079384" cy="504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7634" y="213133"/>
            <a:ext cx="1404156" cy="193505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95934" y="3879376"/>
            <a:ext cx="3429000" cy="10235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293255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768" y="131955"/>
            <a:ext cx="7886700" cy="994172"/>
          </a:xfrm>
        </p:spPr>
        <p:txBody>
          <a:bodyPr/>
          <a:lstStyle/>
          <a:p>
            <a:r>
              <a:rPr lang="ru-RU" dirty="0" smtClean="0"/>
              <a:t>Форма двухчастного дневника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59927" y="1178253"/>
          <a:ext cx="6096000" cy="845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Цитата</a:t>
                      </a:r>
                      <a:endParaRPr lang="ru-RU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Комментарий</a:t>
                      </a:r>
                      <a:endParaRPr lang="ru-RU" sz="1400" b="1" dirty="0"/>
                    </a:p>
                  </a:txBody>
                  <a:tcPr marL="68580" marR="68580" marT="34290" marB="34290"/>
                </a:tc>
              </a:tr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</a:tr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837544" y="2201179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3300" dirty="0">
                <a:latin typeface="+mj-lt"/>
                <a:ea typeface="+mj-ea"/>
                <a:cs typeface="+mj-cs"/>
              </a:rPr>
              <a:t>Форма трехчастного дневника</a:t>
            </a:r>
            <a:endParaRPr lang="ru-RU" sz="3300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59928" y="3168650"/>
          <a:ext cx="6096000" cy="12725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032000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Цитата</a:t>
                      </a:r>
                      <a:endParaRPr lang="ru-RU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Комментарии (п</a:t>
                      </a:r>
                      <a:r>
                        <a:rPr lang="ru-RU" sz="1400" b="1" baseline="0" dirty="0" smtClean="0"/>
                        <a:t>очему эта цитата привлекла ваше внимание)</a:t>
                      </a:r>
                      <a:endParaRPr lang="ru-RU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Вопросы к учителю</a:t>
                      </a:r>
                      <a:endParaRPr lang="ru-RU" sz="1400" b="1" dirty="0"/>
                    </a:p>
                  </a:txBody>
                  <a:tcPr marL="68580" marR="68580" marT="34290" marB="34290"/>
                </a:tc>
              </a:tr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</a:tr>
              <a:tr h="27813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155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09" y="4431035"/>
            <a:ext cx="3834347" cy="475966"/>
          </a:xfrm>
        </p:spPr>
        <p:txBody>
          <a:bodyPr>
            <a:normAutofit fontScale="90000"/>
          </a:bodyPr>
          <a:lstStyle/>
          <a:p>
            <a:r>
              <a:rPr lang="en-US" sz="1800" dirty="0">
                <a:hlinkClick r:id="rId2"/>
              </a:rPr>
              <a:t>http://</a:t>
            </a:r>
            <a:r>
              <a:rPr lang="en-US" sz="1800" dirty="0">
                <a:hlinkClick r:id="rId2"/>
              </a:rPr>
              <a:t>jp6.r0tt.com/l_4718fd50-fa96-11e1-bdcb-477e76200006.jpg</a:t>
            </a:r>
            <a:r>
              <a:rPr lang="en-US" sz="1800" dirty="0"/>
              <a:t> </a:t>
            </a:r>
            <a:endParaRPr lang="ru-RU" sz="1800" dirty="0"/>
          </a:p>
        </p:txBody>
      </p:sp>
      <p:pic>
        <p:nvPicPr>
          <p:cNvPr id="1026" name="Picture 2" descr="Картинки по запросу reflection readi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4"/>
          <a:stretch/>
        </p:blipFill>
        <p:spPr bwMode="auto">
          <a:xfrm>
            <a:off x="10209" y="119231"/>
            <a:ext cx="3622031" cy="4311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49379"/>
          <a:stretch/>
        </p:blipFill>
        <p:spPr bwMode="auto">
          <a:xfrm>
            <a:off x="4877795" y="190801"/>
            <a:ext cx="3589840" cy="48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49379" t="80513" r="22032"/>
          <a:stretch/>
        </p:blipFill>
        <p:spPr bwMode="auto">
          <a:xfrm>
            <a:off x="3811697" y="1678589"/>
            <a:ext cx="4049589" cy="189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842" y="693427"/>
            <a:ext cx="1430236" cy="197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958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86543"/>
            <a:ext cx="8229600" cy="3408080"/>
          </a:xfrm>
        </p:spPr>
        <p:txBody>
          <a:bodyPr>
            <a:norm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Считаете ли вы, что план-конспект урока – ваш эффективный помощник?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149842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35646"/>
            <a:ext cx="9029650" cy="2296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36755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Пример оформления конспекта</a:t>
            </a:r>
            <a:endParaRPr lang="ru-RU" sz="28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81540"/>
            <a:ext cx="8229600" cy="432048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en-US" dirty="0" err="1" smtClean="0"/>
              <a:t>vs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технологическая карта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1545636"/>
            <a:ext cx="8229600" cy="339447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Технологическая карта НЕ ЯВЛЯЕТСЯ обязательным элементом!</a:t>
            </a:r>
          </a:p>
          <a:p>
            <a:r>
              <a:rPr lang="ru-RU" dirty="0" smtClean="0"/>
              <a:t>Технологическая карта подразумевает технологию (инструкцию) работы на уроке.</a:t>
            </a:r>
          </a:p>
          <a:p>
            <a:r>
              <a:rPr lang="ru-RU" dirty="0" smtClean="0"/>
              <a:t>Опытные педагог может писать краткие планы уроков, а может исправлять те, что использовал ранее, но уже ориентируясь на определенный класс.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411510"/>
            <a:ext cx="4690864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>
              <a:spcBef>
                <a:spcPct val="0"/>
              </a:spcBef>
            </a:pPr>
            <a:r>
              <a:rPr lang="ru-RU" sz="4100" dirty="0" smtClean="0"/>
              <a:t>Конспект урока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11510"/>
            <a:ext cx="8064896" cy="434513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Технологическая карта урока в отличии от </a:t>
            </a:r>
            <a:r>
              <a:rPr lang="ru-RU" dirty="0" smtClean="0"/>
              <a:t>плана-конспекта урока </a:t>
            </a:r>
            <a:r>
              <a:rPr lang="ru-RU" b="1" dirty="0"/>
              <a:t>не отражает содержание </a:t>
            </a:r>
            <a:r>
              <a:rPr lang="ru-RU" dirty="0"/>
              <a:t>учебного </a:t>
            </a:r>
            <a:r>
              <a:rPr lang="ru-RU" dirty="0" smtClean="0"/>
              <a:t>материала.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ней рассматривается более подробно методическая структура урока (методы обучения, формы деятельности, методические приемы, средства обучения, способы организации </a:t>
            </a:r>
            <a:r>
              <a:rPr lang="ru-RU" dirty="0" smtClean="0"/>
              <a:t>деятельности, подробно расписаны УУД). </a:t>
            </a:r>
            <a:endParaRPr lang="ru-RU" dirty="0" smtClean="0"/>
          </a:p>
          <a:p>
            <a:r>
              <a:rPr lang="ru-RU" dirty="0" smtClean="0"/>
              <a:t>Вывод</a:t>
            </a:r>
            <a:r>
              <a:rPr lang="ru-RU" dirty="0" smtClean="0"/>
              <a:t>: </a:t>
            </a:r>
            <a:r>
              <a:rPr lang="ru-RU" b="1" dirty="0" smtClean="0"/>
              <a:t>для проведения урока более удобен и эффективен краткий план-конспект, чем технологическая карта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040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435280" cy="8572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Примеры технологических карт урока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951570"/>
            <a:ext cx="6989605" cy="3922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767" r="2179" b="1674"/>
          <a:stretch>
            <a:fillRect/>
          </a:stretch>
        </p:blipFill>
        <p:spPr bwMode="auto">
          <a:xfrm rot="5400000">
            <a:off x="1892238" y="-1208670"/>
            <a:ext cx="5143500" cy="756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05978"/>
            <a:ext cx="8784976" cy="8572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 составлении конспекта помогут: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7594"/>
            <a:ext cx="8280920" cy="3780419"/>
          </a:xfrm>
        </p:spPr>
        <p:txBody>
          <a:bodyPr>
            <a:normAutofit fontScale="47500" lnSpcReduction="20000"/>
          </a:bodyPr>
          <a:lstStyle/>
          <a:p>
            <a:r>
              <a:rPr lang="ru-RU" sz="3800" dirty="0" smtClean="0"/>
              <a:t>ФГОС </a:t>
            </a:r>
          </a:p>
          <a:p>
            <a:r>
              <a:rPr lang="ru-RU" sz="3800" dirty="0" smtClean="0"/>
              <a:t>Примерная программа</a:t>
            </a:r>
          </a:p>
          <a:p>
            <a:r>
              <a:rPr lang="ru-RU" sz="3800" dirty="0" smtClean="0"/>
              <a:t>Авторская (рабочая) программа</a:t>
            </a:r>
          </a:p>
          <a:p>
            <a:r>
              <a:rPr lang="ru-RU" sz="3800" dirty="0" smtClean="0"/>
              <a:t>Книга для учителя</a:t>
            </a:r>
          </a:p>
          <a:p>
            <a:r>
              <a:rPr lang="ru-RU" sz="3800" dirty="0" smtClean="0"/>
              <a:t>Методическая брошюра к УМК</a:t>
            </a:r>
          </a:p>
          <a:p>
            <a:r>
              <a:rPr lang="ru-RU" sz="3800" dirty="0" smtClean="0"/>
              <a:t>УМК</a:t>
            </a:r>
          </a:p>
          <a:p>
            <a:r>
              <a:rPr lang="ru-RU" sz="3800" dirty="0" smtClean="0"/>
              <a:t>Доп.литература по новым стандартам («Как проектировать УУД в начальной школе», «Фундаментальное ядро содержания образования» и др</a:t>
            </a:r>
            <a:r>
              <a:rPr lang="ru-RU" sz="3800" dirty="0" smtClean="0"/>
              <a:t>.)</a:t>
            </a:r>
          </a:p>
          <a:p>
            <a:r>
              <a:rPr lang="ru-RU" sz="3800" dirty="0" smtClean="0"/>
              <a:t>Ресурсы сети Интернет, например: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https://infourok.ru/blank-konspekta-dlya-urokov-po-trebovaniyam-fgos-905836.html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https://multiurok.ru/files/polozhieniie-o-pourochnom-planie-piedaghogha-triebovaniia-fgos.html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en-US" dirty="0" smtClean="0">
                <a:hlinkClick r:id="rId4"/>
              </a:rPr>
              <a:t>https://videouroki.net/razrabotki/shablon-plana-konspekta-uroka-po-tekhnologii-po-fgos.html</a:t>
            </a:r>
            <a:r>
              <a:rPr 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980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Урок по эффективному конспекту: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1419622"/>
            <a:ext cx="4248472" cy="36442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1) пробуждает тягу к приобретению знаний;</a:t>
            </a:r>
          </a:p>
          <a:p>
            <a:pPr marL="0" indent="0">
              <a:buNone/>
            </a:pPr>
            <a:r>
              <a:rPr lang="ru-RU" dirty="0" smtClean="0"/>
              <a:t>2) позволяет натолкнуть на новые знания, приобрести их;</a:t>
            </a:r>
          </a:p>
          <a:p>
            <a:pPr marL="0" indent="0">
              <a:buNone/>
            </a:pPr>
            <a:r>
              <a:rPr lang="ru-RU" dirty="0"/>
              <a:t>3</a:t>
            </a:r>
            <a:r>
              <a:rPr lang="ru-RU" dirty="0" smtClean="0"/>
              <a:t>) направляет на применение изученного.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60032" y="1203598"/>
            <a:ext cx="4038600" cy="3394472"/>
          </a:xfrm>
        </p:spPr>
        <p:txBody>
          <a:bodyPr>
            <a:normAutofit lnSpcReduction="10000"/>
          </a:bodyPr>
          <a:lstStyle/>
          <a:p>
            <a:pPr>
              <a:lnSpc>
                <a:spcPct val="250000"/>
              </a:lnSpc>
            </a:pPr>
            <a:r>
              <a:rPr lang="en-US" dirty="0" smtClean="0"/>
              <a:t>Excite</a:t>
            </a:r>
            <a:endParaRPr lang="ru-RU" dirty="0" smtClean="0"/>
          </a:p>
          <a:p>
            <a:pPr>
              <a:lnSpc>
                <a:spcPct val="250000"/>
              </a:lnSpc>
            </a:pPr>
            <a:r>
              <a:rPr lang="en-US" dirty="0" smtClean="0"/>
              <a:t>Study</a:t>
            </a:r>
            <a:endParaRPr lang="ru-RU" dirty="0" smtClean="0"/>
          </a:p>
          <a:p>
            <a:pPr>
              <a:lnSpc>
                <a:spcPct val="250000"/>
              </a:lnSpc>
            </a:pPr>
            <a:r>
              <a:rPr lang="en-US" dirty="0" smtClean="0"/>
              <a:t> </a:t>
            </a:r>
            <a:r>
              <a:rPr lang="en-US" dirty="0"/>
              <a:t>Apply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4954458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Эффективный план-конспект урока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419622"/>
            <a:ext cx="8229600" cy="339447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</a:t>
            </a:r>
            <a:r>
              <a:rPr lang="ru-RU" dirty="0" smtClean="0"/>
              <a:t>озволит не замешкаться</a:t>
            </a:r>
            <a:r>
              <a:rPr lang="ru-RU" dirty="0"/>
              <a:t>, </a:t>
            </a:r>
            <a:r>
              <a:rPr lang="ru-RU" dirty="0" smtClean="0"/>
              <a:t>не забыться, не растеряться;</a:t>
            </a:r>
          </a:p>
          <a:p>
            <a:r>
              <a:rPr lang="ru-RU" dirty="0"/>
              <a:t>п</a:t>
            </a:r>
            <a:r>
              <a:rPr lang="ru-RU" dirty="0" smtClean="0"/>
              <a:t>одскажет, как держать энергичный темп работы;</a:t>
            </a:r>
          </a:p>
          <a:p>
            <a:r>
              <a:rPr lang="ru-RU" dirty="0"/>
              <a:t>д</a:t>
            </a:r>
            <a:r>
              <a:rPr lang="ru-RU" dirty="0" smtClean="0"/>
              <a:t>аст вести урок с применением разных видов деятельности, чередуя их;</a:t>
            </a:r>
          </a:p>
          <a:p>
            <a:r>
              <a:rPr lang="ru-RU" dirty="0"/>
              <a:t>п</a:t>
            </a:r>
            <a:r>
              <a:rPr lang="ru-RU" dirty="0" smtClean="0"/>
              <a:t>риведет к поставленной цели.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4978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155926"/>
            <a:ext cx="8229600" cy="857250"/>
          </a:xfrm>
        </p:spPr>
        <p:txBody>
          <a:bodyPr>
            <a:noAutofit/>
          </a:bodyPr>
          <a:lstStyle/>
          <a:p>
            <a:r>
              <a:rPr lang="en-US" sz="1600" dirty="0">
                <a:hlinkClick r:id="rId2"/>
              </a:rPr>
              <a:t>https://</a:t>
            </a:r>
            <a:r>
              <a:rPr lang="en-US" sz="1600" dirty="0" smtClean="0">
                <a:hlinkClick r:id="rId2"/>
              </a:rPr>
              <a:t>donnaschwartzmusic.com/wp-content/uploads/2014/03/Music-teacher-judge.jpg</a:t>
            </a:r>
            <a:r>
              <a:rPr lang="en-US" sz="1600" dirty="0" smtClean="0"/>
              <a:t> </a:t>
            </a:r>
            <a:endParaRPr lang="ru-RU" sz="1600" dirty="0"/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338" y="314570"/>
            <a:ext cx="572801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2664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19522"/>
            <a:ext cx="8291264" cy="442849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300" i="1" dirty="0" smtClean="0"/>
              <a:t>«… урок  иностранного языка в меньшей степени, чем урок любого другого предмета, обладает завершенностью, поскольку за 45 минут нельзя полностью сформировать умения и навыки устной речи или чтения на основе определенного материала»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sz="2400" dirty="0" smtClean="0"/>
              <a:t>«Общая методика обучения иностранным языкам в средней школе» </a:t>
            </a:r>
            <a:endParaRPr lang="en-US" sz="2400" dirty="0" smtClean="0"/>
          </a:p>
          <a:p>
            <a:pPr marL="0" indent="0" algn="r">
              <a:buNone/>
            </a:pPr>
            <a:r>
              <a:rPr lang="ru-RU" sz="2400" dirty="0" smtClean="0"/>
              <a:t>(под ред. </a:t>
            </a:r>
            <a:r>
              <a:rPr lang="ru-RU" sz="2400" dirty="0"/>
              <a:t>а</a:t>
            </a:r>
            <a:r>
              <a:rPr lang="ru-RU" sz="2400" dirty="0" smtClean="0"/>
              <a:t>кадемика Миролюбова А.А., Рахманова И.В., Цетлин В.С.)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1794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AutoShape 2" descr="Картинки по запросу teacher tire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40" name="AutoShape 4" descr="Картинки по запросу teacher tire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542" name="AutoShape 6" descr="Картинки по запросу teacher tire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5543" name="Picture 7" descr="C:\Documents and Settings\bae\Рабочий стол\для вебинара про эффективный конспект урока\d108d5dcb38e0ff165f11bcf355805a2--teacher-tired-teacher-stuff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67494"/>
            <a:ext cx="4104456" cy="4104456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4574282"/>
            <a:ext cx="8229600" cy="569218"/>
          </a:xfrm>
        </p:spPr>
        <p:txBody>
          <a:bodyPr>
            <a:noAutofit/>
          </a:bodyPr>
          <a:lstStyle/>
          <a:p>
            <a:r>
              <a:rPr lang="en-US" sz="1400" dirty="0" smtClean="0">
                <a:hlinkClick r:id="rId3"/>
              </a:rPr>
              <a:t>https://i.pinimg.com/736x/d1/08/d5/d108d5dcb38e0ff165f11bcf355805a2--teacher-tired-teacher-stuff.jpg</a:t>
            </a:r>
            <a:r>
              <a:rPr lang="en-US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683568" y="267494"/>
            <a:ext cx="7992888" cy="46625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2100" b="1" dirty="0" smtClean="0"/>
              <a:t>Сайт издательства </a:t>
            </a:r>
            <a:r>
              <a:rPr lang="ru-RU" altLang="ru-RU" sz="2100" b="1" dirty="0"/>
              <a:t>«ТИТУЛ</a:t>
            </a:r>
            <a:r>
              <a:rPr lang="ru-RU" altLang="ru-RU" sz="2100" b="1" dirty="0" smtClean="0"/>
              <a:t>»</a:t>
            </a:r>
          </a:p>
          <a:p>
            <a:pPr marL="0" indent="0" algn="ctr">
              <a:buNone/>
            </a:pPr>
            <a:r>
              <a:rPr lang="en-US" altLang="ru-RU" sz="2100" dirty="0">
                <a:hlinkClick r:id="rId2"/>
              </a:rPr>
              <a:t>http://www.titul.ru</a:t>
            </a:r>
            <a:r>
              <a:rPr lang="en-US" altLang="ru-RU" sz="2100" dirty="0" smtClean="0">
                <a:hlinkClick r:id="rId2"/>
              </a:rPr>
              <a:t>/</a:t>
            </a:r>
            <a:r>
              <a:rPr lang="ru-RU" altLang="ru-RU" sz="2100" dirty="0" smtClean="0"/>
              <a:t> </a:t>
            </a:r>
            <a:endParaRPr lang="en-US" altLang="ru-RU" sz="2100" dirty="0" smtClean="0"/>
          </a:p>
          <a:p>
            <a:pPr marL="0" indent="0" algn="ctr">
              <a:buNone/>
            </a:pPr>
            <a:r>
              <a:rPr lang="ru-RU" altLang="ru-RU" sz="2100" b="1" dirty="0"/>
              <a:t>Интернет-магазин издательства «</a:t>
            </a:r>
            <a:r>
              <a:rPr lang="ru-RU" altLang="ru-RU" sz="2100" b="1" dirty="0" smtClean="0"/>
              <a:t>ТИТУЛ» </a:t>
            </a:r>
            <a:endParaRPr lang="ru-RU" altLang="ru-RU" sz="2100" b="1" dirty="0"/>
          </a:p>
          <a:p>
            <a:pPr marL="0" indent="0" algn="ctr">
              <a:buNone/>
            </a:pPr>
            <a:r>
              <a:rPr lang="en-US" altLang="ru-RU" sz="2100" dirty="0" smtClean="0">
                <a:hlinkClick r:id="rId3"/>
              </a:rPr>
              <a:t>https://www.englishteachers.ru/shop</a:t>
            </a:r>
            <a:r>
              <a:rPr lang="en-US" altLang="ru-RU" sz="2100" dirty="0" smtClean="0"/>
              <a:t> </a:t>
            </a:r>
          </a:p>
          <a:p>
            <a:pPr marL="0" indent="0" algn="ctr">
              <a:buNone/>
            </a:pPr>
            <a:endParaRPr lang="en-US" altLang="ru-RU" sz="2100" dirty="0" smtClean="0"/>
          </a:p>
          <a:p>
            <a:pPr marL="0" indent="0" algn="ctr">
              <a:buNone/>
            </a:pPr>
            <a:r>
              <a:rPr lang="ru-RU" altLang="ru-RU" sz="2100" u="sng" dirty="0" smtClean="0"/>
              <a:t>«ТИТУЛ» в социальных сетях</a:t>
            </a:r>
          </a:p>
          <a:p>
            <a:pPr marL="0" indent="0">
              <a:buNone/>
            </a:pPr>
            <a:r>
              <a:rPr lang="ru-RU" altLang="ru-RU" sz="2100" dirty="0" smtClean="0"/>
              <a:t>ВКонтакте - </a:t>
            </a:r>
            <a:r>
              <a:rPr lang="en-US" altLang="ru-RU" sz="2100" dirty="0">
                <a:hlinkClick r:id="rId4"/>
              </a:rPr>
              <a:t>http://vk.com/titulpublishers</a:t>
            </a:r>
            <a:r>
              <a:rPr lang="ru-RU" altLang="ru-RU" sz="2100" dirty="0"/>
              <a:t> </a:t>
            </a:r>
            <a:endParaRPr lang="ru-RU" altLang="ru-RU" sz="2100" dirty="0" smtClean="0"/>
          </a:p>
          <a:p>
            <a:pPr marL="0" indent="0">
              <a:buNone/>
            </a:pPr>
            <a:r>
              <a:rPr lang="en-US" altLang="ru-RU" sz="2100" dirty="0" smtClean="0"/>
              <a:t>Facebook - </a:t>
            </a:r>
            <a:r>
              <a:rPr lang="en-US" altLang="ru-RU" sz="2100" dirty="0">
                <a:hlinkClick r:id="rId5"/>
              </a:rPr>
              <a:t>https://www.facebook.com/titulpublishers</a:t>
            </a:r>
            <a:endParaRPr lang="ru-RU" altLang="ru-RU" sz="2100" dirty="0"/>
          </a:p>
          <a:p>
            <a:pPr marL="0" indent="0">
              <a:buNone/>
            </a:pPr>
            <a:r>
              <a:rPr lang="en-US" altLang="ru-RU" sz="2100" dirty="0" smtClean="0"/>
              <a:t>Instagram </a:t>
            </a:r>
            <a:r>
              <a:rPr lang="ru-RU" altLang="ru-RU" sz="2100" dirty="0" smtClean="0"/>
              <a:t>и </a:t>
            </a:r>
            <a:r>
              <a:rPr lang="en-US" altLang="ru-RU" sz="2100" dirty="0" smtClean="0"/>
              <a:t>Twitter - </a:t>
            </a:r>
            <a:r>
              <a:rPr lang="en-US" altLang="ru-RU" sz="2100" dirty="0">
                <a:solidFill>
                  <a:srgbClr val="0033CC"/>
                </a:solidFill>
              </a:rPr>
              <a:t>@</a:t>
            </a:r>
            <a:r>
              <a:rPr lang="en-US" altLang="ru-RU" sz="2100" dirty="0" err="1">
                <a:solidFill>
                  <a:srgbClr val="0033CC"/>
                </a:solidFill>
              </a:rPr>
              <a:t>titulpublishers</a:t>
            </a:r>
            <a:r>
              <a:rPr lang="ru-RU" altLang="ru-RU" sz="2100" dirty="0">
                <a:solidFill>
                  <a:srgbClr val="0033CC"/>
                </a:solidFill>
              </a:rPr>
              <a:t> </a:t>
            </a:r>
            <a:r>
              <a:rPr lang="en-US" altLang="ru-RU" sz="2100" dirty="0">
                <a:solidFill>
                  <a:srgbClr val="0033CC"/>
                </a:solidFill>
              </a:rPr>
              <a:t>  </a:t>
            </a:r>
            <a:endParaRPr lang="en-US" altLang="ru-RU" sz="2100" dirty="0" smtClean="0">
              <a:solidFill>
                <a:srgbClr val="0033CC"/>
              </a:solidFill>
            </a:endParaRPr>
          </a:p>
          <a:p>
            <a:pPr marL="0" indent="0">
              <a:buNone/>
            </a:pPr>
            <a:endParaRPr lang="ru-RU" altLang="ru-RU" sz="2100" dirty="0">
              <a:solidFill>
                <a:srgbClr val="0033CC"/>
              </a:solidFill>
            </a:endParaRPr>
          </a:p>
          <a:p>
            <a:pPr marL="0" indent="0" algn="ctr">
              <a:lnSpc>
                <a:spcPct val="50000"/>
              </a:lnSpc>
              <a:buNone/>
            </a:pPr>
            <a:r>
              <a:rPr lang="en-US" altLang="ru-RU" sz="2800" dirty="0" smtClean="0">
                <a:solidFill>
                  <a:srgbClr val="0033CC"/>
                </a:solidFill>
              </a:rPr>
              <a:t>#</a:t>
            </a:r>
            <a:r>
              <a:rPr lang="ru-RU" altLang="ru-RU" sz="24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altLang="ru-RU" sz="24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altLang="ru-RU" sz="2800" dirty="0" smtClean="0">
                <a:solidFill>
                  <a:srgbClr val="0033CC"/>
                </a:solidFill>
              </a:rPr>
              <a:t>#</a:t>
            </a:r>
            <a:r>
              <a:rPr lang="en-US" altLang="ru-RU" sz="2400" dirty="0" err="1" smtClean="0">
                <a:solidFill>
                  <a:srgbClr val="0033CC"/>
                </a:solidFill>
              </a:rPr>
              <a:t>titulpublishers</a:t>
            </a:r>
            <a:endParaRPr lang="ru-RU" altLang="ru-RU" sz="3600" dirty="0" smtClean="0"/>
          </a:p>
          <a:p>
            <a:pPr marL="0" indent="0" algn="ctr"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858534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35646"/>
            <a:ext cx="8229600" cy="309634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«План – это плод внутренней потребности учителя. Он ему нужен для эффективной реализации многообразных и сложных задач, решаемых на любом уроке..»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 smtClean="0"/>
              <a:t>Г.В. Рогова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Зачем нужен план-конспект урока</a:t>
            </a:r>
            <a:r>
              <a:rPr lang="ru-RU" b="1" dirty="0" smtClean="0"/>
              <a:t>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231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Что значит «эффективный»?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00151"/>
            <a:ext cx="8363272" cy="2667744"/>
          </a:xfrm>
        </p:spPr>
        <p:txBody>
          <a:bodyPr/>
          <a:lstStyle/>
          <a:p>
            <a:r>
              <a:rPr lang="ru-RU" dirty="0" smtClean="0"/>
              <a:t>«приводящий к нужным результатам, действенный» </a:t>
            </a:r>
            <a:r>
              <a:rPr lang="ru-RU" sz="2400" i="1" dirty="0" smtClean="0"/>
              <a:t>(словарь Д.Н.Ушакова)</a:t>
            </a:r>
            <a:endParaRPr lang="ru-RU" i="1" dirty="0" smtClean="0"/>
          </a:p>
          <a:p>
            <a:r>
              <a:rPr lang="en-US" dirty="0" smtClean="0"/>
              <a:t>someone or something that is effective</a:t>
            </a:r>
            <a:r>
              <a:rPr lang="ru-RU" dirty="0" smtClean="0"/>
              <a:t>,</a:t>
            </a:r>
            <a:r>
              <a:rPr lang="en-US" dirty="0" smtClean="0"/>
              <a:t> works well and produces the</a:t>
            </a:r>
            <a:r>
              <a:rPr lang="ru-RU" dirty="0" smtClean="0"/>
              <a:t> </a:t>
            </a:r>
            <a:r>
              <a:rPr lang="en-US" dirty="0" smtClean="0"/>
              <a:t>result that was intended </a:t>
            </a:r>
            <a:r>
              <a:rPr lang="en-US" sz="2000" i="1" dirty="0" smtClean="0"/>
              <a:t>(http://www.macmillandictionary.com/thesaurus/british/effective)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7250"/>
          </a:xfrm>
        </p:spPr>
        <p:txBody>
          <a:bodyPr/>
          <a:lstStyle/>
          <a:p>
            <a:r>
              <a:rPr lang="ru-RU" dirty="0" smtClean="0"/>
              <a:t>Что включает в себя конспект?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1864" y="857250"/>
            <a:ext cx="8640960" cy="4158461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Название УМК</a:t>
            </a:r>
          </a:p>
          <a:p>
            <a:r>
              <a:rPr lang="ru-RU" dirty="0" smtClean="0"/>
              <a:t>Тему урока</a:t>
            </a:r>
          </a:p>
          <a:p>
            <a:r>
              <a:rPr lang="ru-RU" dirty="0" smtClean="0"/>
              <a:t>Цели </a:t>
            </a:r>
            <a:r>
              <a:rPr lang="ru-RU" dirty="0" smtClean="0"/>
              <a:t>урока</a:t>
            </a:r>
          </a:p>
          <a:p>
            <a:r>
              <a:rPr lang="ru-RU" dirty="0" smtClean="0"/>
              <a:t>Тип урока</a:t>
            </a:r>
          </a:p>
          <a:p>
            <a:r>
              <a:rPr lang="ru-RU" dirty="0" smtClean="0"/>
              <a:t>Планируемые </a:t>
            </a:r>
            <a:r>
              <a:rPr lang="ru-RU" dirty="0" smtClean="0"/>
              <a:t>результаты обучения: </a:t>
            </a:r>
          </a:p>
          <a:p>
            <a:pPr>
              <a:buNone/>
            </a:pPr>
            <a:r>
              <a:rPr lang="ru-RU" dirty="0" smtClean="0"/>
              <a:t>/личностные, метапредметные, предметные/ </a:t>
            </a:r>
          </a:p>
          <a:p>
            <a:r>
              <a:rPr lang="ru-RU" dirty="0" smtClean="0"/>
              <a:t>План урока </a:t>
            </a:r>
          </a:p>
          <a:p>
            <a:pPr>
              <a:buNone/>
            </a:pPr>
            <a:r>
              <a:rPr lang="ru-RU" u="sng" dirty="0" smtClean="0"/>
              <a:t>В таблицу, как правило, входят:</a:t>
            </a:r>
          </a:p>
          <a:p>
            <a:r>
              <a:rPr lang="ru-RU" dirty="0" smtClean="0"/>
              <a:t>Этапы работы</a:t>
            </a:r>
          </a:p>
          <a:p>
            <a:r>
              <a:rPr lang="ru-RU" dirty="0" smtClean="0"/>
              <a:t>Время на каждый </a:t>
            </a:r>
            <a:r>
              <a:rPr lang="ru-RU" dirty="0" smtClean="0"/>
              <a:t>этап </a:t>
            </a:r>
            <a:r>
              <a:rPr lang="ru-RU" i="1" dirty="0" smtClean="0"/>
              <a:t>(опционально, но более эффективно)</a:t>
            </a:r>
            <a:endParaRPr lang="ru-RU" i="1" dirty="0" smtClean="0"/>
          </a:p>
          <a:p>
            <a:r>
              <a:rPr lang="ru-RU" dirty="0" smtClean="0"/>
              <a:t>Содержание этапов  (деятельность/действия учителя и учащихся)</a:t>
            </a:r>
          </a:p>
          <a:p>
            <a:r>
              <a:rPr lang="ru-RU" dirty="0" smtClean="0"/>
              <a:t>ТСО/Оборудование </a:t>
            </a:r>
            <a:r>
              <a:rPr lang="ru-RU" i="1" dirty="0"/>
              <a:t>(опционально, но более эффективно)</a:t>
            </a:r>
          </a:p>
          <a:p>
            <a:endParaRPr lang="ru-RU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80" y="24867"/>
            <a:ext cx="8229600" cy="6026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Типы уроков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80" y="735546"/>
            <a:ext cx="8229600" cy="4266474"/>
          </a:xfrm>
        </p:spPr>
        <p:txBody>
          <a:bodyPr>
            <a:normAutofit fontScale="70000" lnSpcReduction="20000"/>
          </a:bodyPr>
          <a:lstStyle/>
          <a:p>
            <a:r>
              <a:rPr lang="ru-RU" b="1" u="sng" dirty="0" smtClean="0"/>
              <a:t>По </a:t>
            </a:r>
            <a:r>
              <a:rPr lang="ru-RU" b="1" u="sng" dirty="0" err="1" smtClean="0"/>
              <a:t>Е.И.Пассову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уроки </a:t>
            </a:r>
            <a:r>
              <a:rPr lang="ru-RU" dirty="0" smtClean="0"/>
              <a:t>формирования </a:t>
            </a:r>
            <a:r>
              <a:rPr lang="ru-RU" dirty="0"/>
              <a:t>речевых умений и навыков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уроки совершенствования речевых навыков;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уроки развития речевых </a:t>
            </a:r>
            <a:r>
              <a:rPr lang="ru-RU" dirty="0" smtClean="0"/>
              <a:t>умений.</a:t>
            </a:r>
          </a:p>
          <a:p>
            <a:r>
              <a:rPr lang="ru-RU" b="1" u="sng" dirty="0" smtClean="0"/>
              <a:t>По </a:t>
            </a:r>
            <a:r>
              <a:rPr lang="ru-RU" b="1" u="sng" dirty="0" err="1" smtClean="0"/>
              <a:t>А.А.Миролюбову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- уроки речевые</a:t>
            </a:r>
          </a:p>
          <a:p>
            <a:pPr marL="0" indent="0">
              <a:buNone/>
            </a:pPr>
            <a:r>
              <a:rPr lang="ru-RU" dirty="0" smtClean="0"/>
              <a:t>- уроки комбинированные речевые</a:t>
            </a:r>
          </a:p>
          <a:p>
            <a:r>
              <a:rPr lang="ru-RU" b="1" u="sng" dirty="0" smtClean="0"/>
              <a:t>По </a:t>
            </a:r>
            <a:r>
              <a:rPr lang="ru-RU" b="1" u="sng" dirty="0" err="1" smtClean="0"/>
              <a:t>В.С.Цетлин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- урок развития умений и навыков чтения и понимания текстов;</a:t>
            </a:r>
          </a:p>
          <a:p>
            <a:pPr marL="0" indent="0">
              <a:buNone/>
            </a:pPr>
            <a:r>
              <a:rPr lang="ru-RU" dirty="0" smtClean="0"/>
              <a:t>- урок развития умений и навыков устной речи;</a:t>
            </a:r>
          </a:p>
          <a:p>
            <a:pPr marL="0" indent="0">
              <a:buNone/>
            </a:pPr>
            <a:r>
              <a:rPr lang="ru-RU" dirty="0" smtClean="0"/>
              <a:t>- урок развития обеих групп умений и навыков (устной речи и чтения)</a:t>
            </a:r>
          </a:p>
        </p:txBody>
      </p:sp>
    </p:spTree>
    <p:extLst>
      <p:ext uri="{BB962C8B-B14F-4D97-AF65-F5344CB8AC3E}">
        <p14:creationId xmlns:p14="http://schemas.microsoft.com/office/powerpoint/2010/main" val="315314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1047</Words>
  <Application>Microsoft Office PowerPoint</Application>
  <PresentationFormat>Экран (16:9)</PresentationFormat>
  <Paragraphs>192</Paragraphs>
  <Slides>50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4" baseType="lpstr">
      <vt:lpstr>Arial</vt:lpstr>
      <vt:lpstr>Book Antiqua</vt:lpstr>
      <vt:lpstr>Calibri</vt:lpstr>
      <vt:lpstr>Тема Office</vt:lpstr>
      <vt:lpstr>Конспект урока:  как сделать его эффективным  (на примерах курсов и пособий издательства «Титул»)</vt:lpstr>
      <vt:lpstr>Презентация PowerPoint</vt:lpstr>
      <vt:lpstr>Презентация PowerPoint</vt:lpstr>
      <vt:lpstr>Презентация PowerPoint</vt:lpstr>
      <vt:lpstr>https://i.pinimg.com/736x/d1/08/d5/d108d5dcb38e0ff165f11bcf355805a2--teacher-tired-teacher-stuff.jpg </vt:lpstr>
      <vt:lpstr>Зачем нужен план-конспект урока?</vt:lpstr>
      <vt:lpstr>Что значит «эффективный»?</vt:lpstr>
      <vt:lpstr>Что включает в себя конспект?</vt:lpstr>
      <vt:lpstr>Типы уроков</vt:lpstr>
      <vt:lpstr>Презентация PowerPoint</vt:lpstr>
      <vt:lpstr>Уроки «открытия» нового знания</vt:lpstr>
      <vt:lpstr>Урок развивающего контроля </vt:lpstr>
      <vt:lpstr>Шаги при разработке конспекта урока </vt:lpstr>
      <vt:lpstr>Презентация PowerPoint</vt:lpstr>
      <vt:lpstr>Пример оформления конспекта</vt:lpstr>
      <vt:lpstr>Презентация PowerPoint</vt:lpstr>
      <vt:lpstr>Презентация PowerPoint</vt:lpstr>
      <vt:lpstr>Презентация PowerPoint</vt:lpstr>
      <vt:lpstr>Метапредметные результаты (продолжение)</vt:lpstr>
      <vt:lpstr>Презентация PowerPoint</vt:lpstr>
      <vt:lpstr>УУД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памяти и внимания</vt:lpstr>
      <vt:lpstr>Вероятностное прогнозирование</vt:lpstr>
      <vt:lpstr>Презентация PowerPoint</vt:lpstr>
      <vt:lpstr>Использование ИКТ</vt:lpstr>
      <vt:lpstr>Пример оформления конспекта</vt:lpstr>
      <vt:lpstr>Пример оформления конспекта</vt:lpstr>
      <vt:lpstr>Формы рефлексии:</vt:lpstr>
      <vt:lpstr>Презентация PowerPoint</vt:lpstr>
      <vt:lpstr>Форма двухчастного дневника</vt:lpstr>
      <vt:lpstr>http://jp6.r0tt.com/l_4718fd50-fa96-11e1-bdcb-477e76200006.jpg </vt:lpstr>
      <vt:lpstr>Пример оформления конспекта</vt:lpstr>
      <vt:lpstr> vs. технологическая карта  </vt:lpstr>
      <vt:lpstr>Презентация PowerPoint</vt:lpstr>
      <vt:lpstr>Примеры технологических карт урока </vt:lpstr>
      <vt:lpstr>Презентация PowerPoint</vt:lpstr>
      <vt:lpstr>При составлении конспекта помогут:</vt:lpstr>
      <vt:lpstr>Урок по эффективному конспекту:</vt:lpstr>
      <vt:lpstr>Эффективный план-конспект урока</vt:lpstr>
      <vt:lpstr>https://donnaschwartzmusic.com/wp-content/uploads/2014/03/Music-teacher-judge.jpg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Конспект урока:  как сделать его эффективным  (на примерах курсов и пособий издательства «Титул»)</dc:title>
  <cp:lastModifiedBy>Алена Казеичева</cp:lastModifiedBy>
  <cp:revision>49</cp:revision>
  <dcterms:modified xsi:type="dcterms:W3CDTF">2017-09-06T19:22:55Z</dcterms:modified>
</cp:coreProperties>
</file>