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98" r:id="rId8"/>
    <p:sldId id="269" r:id="rId9"/>
    <p:sldId id="270" r:id="rId10"/>
    <p:sldId id="265" r:id="rId11"/>
    <p:sldId id="271" r:id="rId12"/>
    <p:sldId id="272" r:id="rId13"/>
    <p:sldId id="290" r:id="rId14"/>
    <p:sldId id="267" r:id="rId15"/>
    <p:sldId id="273" r:id="rId16"/>
    <p:sldId id="286" r:id="rId17"/>
    <p:sldId id="274" r:id="rId18"/>
    <p:sldId id="275" r:id="rId19"/>
    <p:sldId id="276" r:id="rId20"/>
    <p:sldId id="283" r:id="rId21"/>
    <p:sldId id="268" r:id="rId22"/>
    <p:sldId id="289" r:id="rId23"/>
    <p:sldId id="277" r:id="rId24"/>
    <p:sldId id="296" r:id="rId25"/>
    <p:sldId id="278" r:id="rId26"/>
    <p:sldId id="262" r:id="rId27"/>
    <p:sldId id="263" r:id="rId28"/>
    <p:sldId id="297" r:id="rId29"/>
    <p:sldId id="279" r:id="rId30"/>
    <p:sldId id="280" r:id="rId31"/>
    <p:sldId id="281" r:id="rId32"/>
    <p:sldId id="282" r:id="rId33"/>
    <p:sldId id="284" r:id="rId34"/>
    <p:sldId id="285" r:id="rId35"/>
    <p:sldId id="287" r:id="rId36"/>
    <p:sldId id="264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309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9780" y="2276872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обучать пассивного ребенка английскому языку? </a:t>
            </a:r>
            <a:br>
              <a:rPr lang="ru-RU" b="1" dirty="0" smtClean="0"/>
            </a:br>
            <a:r>
              <a:rPr lang="ru-RU" b="1" dirty="0" smtClean="0"/>
              <a:t>Приемы и методы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15063" y="5205683"/>
            <a:ext cx="3664496" cy="16805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Users\Ilya\Desktop\Дошкольники страницы\Titul_logo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3882" y="116632"/>
            <a:ext cx="2904196" cy="173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653"/>
            <a:ext cx="35283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Стихотворения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621"/>
            <a:ext cx="4850521" cy="681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0542" y="5877272"/>
            <a:ext cx="977006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12063"/>
            <a:ext cx="209284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68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443" y="911630"/>
            <a:ext cx="411935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793" y="919030"/>
            <a:ext cx="4108326" cy="567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4930" y="5229200"/>
            <a:ext cx="1622618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s://www.englishteachers.ru/uploadedfiles/waresimgs/4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07" y="0"/>
            <a:ext cx="1444758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420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06792"/>
            <a:ext cx="8280920" cy="57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8399" y="5373216"/>
            <a:ext cx="1479149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69" y="10553"/>
            <a:ext cx="1404937" cy="193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50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163280"/>
            <a:ext cx="3960440" cy="1340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Песни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b="3133"/>
          <a:stretch/>
        </p:blipFill>
        <p:spPr bwMode="auto">
          <a:xfrm>
            <a:off x="3860494" y="11075"/>
            <a:ext cx="4910252" cy="6789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6" name="Picture 2" descr="https://www.englishteachers.ru/uploadedfiles/waresimgs/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4" y="23664"/>
            <a:ext cx="2091324" cy="283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185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933056"/>
            <a:ext cx="4186808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1237" y="0"/>
            <a:ext cx="4872407" cy="68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221" y="980728"/>
            <a:ext cx="2052972" cy="28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63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4236"/>
            <a:ext cx="8871312" cy="604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8303" y="1"/>
            <a:ext cx="128813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251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748409" cy="658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9909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32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56245"/>
            <a:ext cx="8784976" cy="599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626"/>
            <a:ext cx="4283931" cy="12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3" y="7462"/>
            <a:ext cx="1297707" cy="178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88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17796"/>
            <a:ext cx="4978005" cy="68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796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595" y="836712"/>
            <a:ext cx="2016224" cy="27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6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012"/>
            <a:ext cx="5014714" cy="679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24607" cy="27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63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тревожность;</a:t>
            </a:r>
          </a:p>
          <a:p>
            <a:r>
              <a:rPr lang="ru-RU" dirty="0" smtClean="0"/>
              <a:t>застенчивость;</a:t>
            </a:r>
          </a:p>
          <a:p>
            <a:r>
              <a:rPr lang="ru-RU" dirty="0" smtClean="0"/>
              <a:t>замкнутость;</a:t>
            </a:r>
          </a:p>
          <a:p>
            <a:r>
              <a:rPr lang="ru-RU" dirty="0" smtClean="0"/>
              <a:t>медлительность;</a:t>
            </a:r>
          </a:p>
          <a:p>
            <a:r>
              <a:rPr lang="ru-RU" dirty="0" smtClean="0"/>
              <a:t>часто заниженная самооценка;</a:t>
            </a:r>
          </a:p>
          <a:p>
            <a:r>
              <a:rPr lang="ru-RU" dirty="0" smtClean="0"/>
              <a:t>боязнь нового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558" y="1196752"/>
            <a:ext cx="4061189" cy="566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714" y="1196752"/>
            <a:ext cx="4154656" cy="567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7740"/>
            <a:ext cx="1098746" cy="15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706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492896"/>
            <a:ext cx="4834880" cy="1143000"/>
          </a:xfrm>
        </p:spPr>
        <p:txBody>
          <a:bodyPr/>
          <a:lstStyle/>
          <a:p>
            <a:r>
              <a:rPr lang="ru-RU" dirty="0" smtClean="0"/>
              <a:t>Ролевые игры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3523" y="566"/>
            <a:ext cx="4988008" cy="685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752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Маски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игр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79390"/>
            <a:ext cx="4176463" cy="5961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325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35377"/>
            <a:ext cx="4968552" cy="689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603" y="5589240"/>
            <a:ext cx="1263945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523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502"/>
            <a:ext cx="8424936" cy="640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3132" y="-10019"/>
            <a:ext cx="4788024" cy="676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242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ситуации успеха: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Использование заданий:</a:t>
            </a:r>
          </a:p>
          <a:p>
            <a:r>
              <a:rPr lang="ru-RU" dirty="0" smtClean="0"/>
              <a:t>показать на картинке;</a:t>
            </a:r>
          </a:p>
          <a:p>
            <a:r>
              <a:rPr lang="ru-RU" dirty="0" smtClean="0"/>
              <a:t>выполнить команду (действие);</a:t>
            </a:r>
          </a:p>
          <a:p>
            <a:r>
              <a:rPr lang="ru-RU" dirty="0" smtClean="0"/>
              <a:t>выбрать нужную карточку;</a:t>
            </a:r>
          </a:p>
          <a:p>
            <a:r>
              <a:rPr lang="ru-RU" dirty="0" smtClean="0"/>
              <a:t>графические задания.</a:t>
            </a:r>
          </a:p>
          <a:p>
            <a:pPr>
              <a:buNone/>
            </a:pPr>
            <a:r>
              <a:rPr lang="ru-RU" dirty="0" smtClean="0"/>
              <a:t>Важно называть по имени и поощрять таких детей, какими-то приятными заданиями.</a:t>
            </a:r>
          </a:p>
          <a:p>
            <a:pPr>
              <a:buNone/>
            </a:pPr>
            <a:r>
              <a:rPr lang="ru-RU" dirty="0" smtClean="0"/>
              <a:t>Не следует подгонять их с ответом.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8504"/>
            <a:ext cx="1979712" cy="268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081" y="3472788"/>
            <a:ext cx="3826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251"/>
            <a:ext cx="4932040" cy="677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642214"/>
            <a:ext cx="1211172" cy="121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8504"/>
            <a:ext cx="1979712" cy="268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081" y="3472788"/>
            <a:ext cx="3826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251"/>
            <a:ext cx="4932040" cy="677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45" y="2636912"/>
            <a:ext cx="9111355" cy="439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642214"/>
            <a:ext cx="1211172" cy="121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11" y="1472321"/>
            <a:ext cx="7252295" cy="495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30832"/>
            <a:ext cx="1519464" cy="20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13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недостаток эмоциональной поддержки со стороны взрослых;</a:t>
            </a:r>
          </a:p>
          <a:p>
            <a:r>
              <a:rPr lang="ru-RU" dirty="0" smtClean="0"/>
              <a:t>недостаток внимания со стороны родителей;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ребенок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62649"/>
            <a:ext cx="3760736" cy="515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3012" y="1582881"/>
            <a:ext cx="3674060" cy="513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072" y="5733256"/>
            <a:ext cx="112047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2409" y="116632"/>
            <a:ext cx="1763688" cy="242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40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4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Выполнить действие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311" y="938141"/>
            <a:ext cx="4297697" cy="590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58778"/>
            <a:ext cx="4328200" cy="590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0542" y="5877272"/>
            <a:ext cx="977006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183213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526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8"/>
            <a:ext cx="8229600" cy="1143000"/>
          </a:xfrm>
        </p:spPr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851" y="1249172"/>
            <a:ext cx="8187868" cy="560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5338" y="5661248"/>
            <a:ext cx="119221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6" y="-17333"/>
            <a:ext cx="1457350" cy="200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4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156" y="1124744"/>
            <a:ext cx="406751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1668" y="1124744"/>
            <a:ext cx="4087411" cy="56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1639" cy="18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26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42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P.S.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Пассивные дети – очень разные.</a:t>
            </a:r>
          </a:p>
          <a:p>
            <a:r>
              <a:rPr lang="ru-RU" dirty="0" smtClean="0"/>
              <a:t>Самое главное – дать понять, что его уважают таким, какой он есть, и что учение – это та часть его жизни, в которой он может раскрыться и почувствовать себя спокойно и уверенно.</a:t>
            </a:r>
          </a:p>
          <a:p>
            <a:pPr algn="r">
              <a:buNone/>
            </a:pPr>
            <a:r>
              <a:rPr lang="ru-RU" i="1" dirty="0" smtClean="0"/>
              <a:t>Н.А. </a:t>
            </a:r>
            <a:r>
              <a:rPr lang="ru-RU" i="1" dirty="0" err="1" smtClean="0"/>
              <a:t>Онищик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b="3908"/>
          <a:stretch>
            <a:fillRect/>
          </a:stretch>
        </p:blipFill>
        <p:spPr bwMode="auto">
          <a:xfrm>
            <a:off x="0" y="1340768"/>
            <a:ext cx="9131489" cy="49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83768" y="170080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4202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0880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0" t="21315" r="4259" b="16636"/>
          <a:stretch>
            <a:fillRect/>
          </a:stretch>
        </p:blipFill>
        <p:spPr bwMode="auto">
          <a:xfrm>
            <a:off x="0" y="1628800"/>
            <a:ext cx="9144000" cy="3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48264" y="465313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98884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733256"/>
            <a:ext cx="78488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Условия конкурса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https://www.englishteachers.ru/forum/index.php?showtopic=3309#entry112147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15" t="2571" r="24497" b="11310"/>
          <a:stretch>
            <a:fillRect/>
          </a:stretch>
        </p:blipFill>
        <p:spPr bwMode="auto">
          <a:xfrm>
            <a:off x="395536" y="406585"/>
            <a:ext cx="8280920" cy="64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79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279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Общение с пассивными детьми: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попробуйте выяснить круг его интересов;</a:t>
            </a:r>
          </a:p>
          <a:p>
            <a:r>
              <a:rPr lang="ru-RU" dirty="0" smtClean="0"/>
              <a:t>важно чтобы ребенок почувствовал вашу личную заинтересованность в общении с ним;</a:t>
            </a:r>
          </a:p>
          <a:p>
            <a:r>
              <a:rPr lang="ru-RU" dirty="0" smtClean="0"/>
              <a:t>используйте игрушки и т.д.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Буров Илья Михайлович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bim@titul.ru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209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при общении: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Пассивные дети более восприимчивы к невербальным формам общения.</a:t>
            </a:r>
          </a:p>
          <a:p>
            <a:pPr>
              <a:buNone/>
            </a:pPr>
            <a:r>
              <a:rPr lang="ru-RU" dirty="0" smtClean="0"/>
              <a:t>Особое значение приобретают:</a:t>
            </a:r>
          </a:p>
          <a:p>
            <a:r>
              <a:rPr lang="ru-RU" dirty="0" smtClean="0"/>
              <a:t>рифмовки;</a:t>
            </a:r>
          </a:p>
          <a:p>
            <a:r>
              <a:rPr lang="ru-RU" dirty="0" smtClean="0"/>
              <a:t>стихотворения;</a:t>
            </a:r>
          </a:p>
          <a:p>
            <a:r>
              <a:rPr lang="ru-RU" dirty="0" smtClean="0"/>
              <a:t>песни;</a:t>
            </a:r>
          </a:p>
          <a:p>
            <a:r>
              <a:rPr lang="ru-RU" dirty="0" smtClean="0"/>
              <a:t>творческие задания;</a:t>
            </a:r>
          </a:p>
          <a:p>
            <a:r>
              <a:rPr lang="ru-RU" dirty="0" smtClean="0"/>
              <a:t>ролевые игры.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Можно предложить произносить фразы разными голосами.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Рифмовки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025" y="1117460"/>
            <a:ext cx="7568902" cy="522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1825" y="4774369"/>
            <a:ext cx="2075723" cy="208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79467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014"/>
          <a:stretch/>
        </p:blipFill>
        <p:spPr bwMode="auto">
          <a:xfrm>
            <a:off x="2339752" y="0"/>
            <a:ext cx="4744846" cy="682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879948"/>
            <a:ext cx="8136903" cy="562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7"/>
            <a:ext cx="1115615" cy="15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41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879948"/>
            <a:ext cx="8136903" cy="562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7"/>
            <a:ext cx="1115615" cy="15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b="58729"/>
          <a:stretch/>
        </p:blipFill>
        <p:spPr bwMode="auto">
          <a:xfrm>
            <a:off x="62609" y="122368"/>
            <a:ext cx="9081391" cy="517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41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912" y="253064"/>
            <a:ext cx="4976105" cy="660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9726" y="5013176"/>
            <a:ext cx="1837822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9" y="0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17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275</Words>
  <Application>Microsoft Office PowerPoint</Application>
  <PresentationFormat>Экран (4:3)</PresentationFormat>
  <Paragraphs>67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Как обучать пассивного ребенка английскому языку?  Приемы и методы</vt:lpstr>
      <vt:lpstr>Характерные черты:</vt:lpstr>
      <vt:lpstr>Причины пассивности:</vt:lpstr>
      <vt:lpstr>Общение с пассивными детьми:</vt:lpstr>
      <vt:lpstr>Помощники при общении:</vt:lpstr>
      <vt:lpstr>Рифмовки</vt:lpstr>
      <vt:lpstr>Слайд 7</vt:lpstr>
      <vt:lpstr>Слайд 8</vt:lpstr>
      <vt:lpstr>Слайд 9</vt:lpstr>
      <vt:lpstr>Стихотворения</vt:lpstr>
      <vt:lpstr>Слайд 11</vt:lpstr>
      <vt:lpstr>Слайд 12</vt:lpstr>
      <vt:lpstr>Слайд 13</vt:lpstr>
      <vt:lpstr>Творческие задания</vt:lpstr>
      <vt:lpstr>Слайд 15</vt:lpstr>
      <vt:lpstr>Слайд 16</vt:lpstr>
      <vt:lpstr>Слайд 17</vt:lpstr>
      <vt:lpstr>Слайд 18</vt:lpstr>
      <vt:lpstr>Слайд 19</vt:lpstr>
      <vt:lpstr>Творческие задания</vt:lpstr>
      <vt:lpstr>Ролевые игры</vt:lpstr>
      <vt:lpstr>Слайд 22</vt:lpstr>
      <vt:lpstr>Слайд 23</vt:lpstr>
      <vt:lpstr>Слайд 24</vt:lpstr>
      <vt:lpstr>Слайд 25</vt:lpstr>
      <vt:lpstr>Создание ситуации успеха:</vt:lpstr>
      <vt:lpstr>Показать на картинке</vt:lpstr>
      <vt:lpstr>Показать на картинке</vt:lpstr>
      <vt:lpstr>Показать на картинке</vt:lpstr>
      <vt:lpstr>Показать на картинке</vt:lpstr>
      <vt:lpstr>Выполнить действие</vt:lpstr>
      <vt:lpstr>Графические задания</vt:lpstr>
      <vt:lpstr>Графические задания</vt:lpstr>
      <vt:lpstr>Слайд 34</vt:lpstr>
      <vt:lpstr>Слайд 35</vt:lpstr>
      <vt:lpstr>P.S.</vt:lpstr>
      <vt:lpstr>Конкурсы</vt:lpstr>
      <vt:lpstr>Конкурсы</vt:lpstr>
      <vt:lpstr>Мы в социальных сетях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обучать пассивного ребенка английскому языку? Приемы и методы</dc:title>
  <cp:lastModifiedBy>bim</cp:lastModifiedBy>
  <cp:revision>21</cp:revision>
  <dcterms:modified xsi:type="dcterms:W3CDTF">2015-10-20T07:17:21Z</dcterms:modified>
</cp:coreProperties>
</file>