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0" r:id="rId9"/>
    <p:sldId id="265" r:id="rId10"/>
    <p:sldId id="271" r:id="rId11"/>
    <p:sldId id="272" r:id="rId12"/>
    <p:sldId id="290" r:id="rId13"/>
    <p:sldId id="267" r:id="rId14"/>
    <p:sldId id="273" r:id="rId15"/>
    <p:sldId id="286" r:id="rId16"/>
    <p:sldId id="274" r:id="rId17"/>
    <p:sldId id="275" r:id="rId18"/>
    <p:sldId id="276" r:id="rId19"/>
    <p:sldId id="283" r:id="rId20"/>
    <p:sldId id="268" r:id="rId21"/>
    <p:sldId id="289" r:id="rId22"/>
    <p:sldId id="277" r:id="rId23"/>
    <p:sldId id="278" r:id="rId24"/>
    <p:sldId id="262" r:id="rId25"/>
    <p:sldId id="263" r:id="rId26"/>
    <p:sldId id="279" r:id="rId27"/>
    <p:sldId id="280" r:id="rId28"/>
    <p:sldId id="297" r:id="rId29"/>
    <p:sldId id="282" r:id="rId30"/>
    <p:sldId id="284" r:id="rId31"/>
    <p:sldId id="296" r:id="rId32"/>
    <p:sldId id="298" r:id="rId33"/>
    <p:sldId id="299" r:id="rId34"/>
    <p:sldId id="300" r:id="rId35"/>
    <p:sldId id="285" r:id="rId36"/>
    <p:sldId id="287" r:id="rId37"/>
    <p:sldId id="264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309" TargetMode="External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mailto:bim@titul.ru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9780" y="2276872"/>
            <a:ext cx="7772400" cy="18002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 обучать пассивного ребенка английскому языку? </a:t>
            </a:r>
            <a:br>
              <a:rPr lang="ru-RU" b="1" dirty="0" smtClean="0"/>
            </a:br>
            <a:r>
              <a:rPr lang="ru-RU" b="1" dirty="0" smtClean="0"/>
              <a:t>Приемы и методы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15063" y="5205683"/>
            <a:ext cx="3664496" cy="168059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Буров Илья Михайлович,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ведущий методист издательства «Титул»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-243408"/>
            <a:ext cx="2519363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443" y="911630"/>
            <a:ext cx="4119353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793" y="919030"/>
            <a:ext cx="4108326" cy="5673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4930" y="5229200"/>
            <a:ext cx="1622618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https://www.englishteachers.ru/uploadedfiles/waresimgs/4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807" y="0"/>
            <a:ext cx="1444758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0420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706792"/>
            <a:ext cx="8280920" cy="5780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8399" y="5373216"/>
            <a:ext cx="1479149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www.englishteachers.ru/uploadedfiles/waresimgs/4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69" y="10553"/>
            <a:ext cx="1404937" cy="193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503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3163280"/>
            <a:ext cx="3960440" cy="1340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Песни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b="3133"/>
          <a:stretch/>
        </p:blipFill>
        <p:spPr bwMode="auto">
          <a:xfrm>
            <a:off x="3860494" y="11075"/>
            <a:ext cx="4910252" cy="67898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626" name="Picture 2" descr="https://www.englishteachers.ru/uploadedfiles/waresimgs/4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04" y="23664"/>
            <a:ext cx="2091324" cy="283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185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933056"/>
            <a:ext cx="4186808" cy="11521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Творческие задания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1237" y="0"/>
            <a:ext cx="4872407" cy="685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D:\Users\Ilya\Desktop\Дошкольники страницы\Rазвивашка_logo_c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453541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1221" y="980728"/>
            <a:ext cx="2052972" cy="282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9632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14236"/>
            <a:ext cx="8871312" cy="6043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8303" y="1"/>
            <a:ext cx="1288130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9251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8640"/>
            <a:ext cx="4748409" cy="658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https://www.englishteachers.ru/uploadedfiles/waresimgs/4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29909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324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856245"/>
            <a:ext cx="8784976" cy="5994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Rазвивашка_logo_c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626"/>
            <a:ext cx="4283931" cy="122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33" y="7462"/>
            <a:ext cx="1297707" cy="1785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888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-17796"/>
            <a:ext cx="4978005" cy="687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Rазвивашка_logo_c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796"/>
            <a:ext cx="453541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595" y="836712"/>
            <a:ext cx="2016224" cy="2774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658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012"/>
            <a:ext cx="5014714" cy="679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1869" y="5517232"/>
            <a:ext cx="1335679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24607" cy="274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631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9558" y="1196752"/>
            <a:ext cx="4061189" cy="5661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6714" y="1196752"/>
            <a:ext cx="4154656" cy="567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1869" y="5517232"/>
            <a:ext cx="1335679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https://www.englishteachers.ru/uploadedfiles/waresimgs/4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27740"/>
            <a:ext cx="1098746" cy="151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706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Характерные черты: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тревожность;</a:t>
            </a:r>
          </a:p>
          <a:p>
            <a:r>
              <a:rPr lang="ru-RU" dirty="0" smtClean="0"/>
              <a:t>застенчивость;</a:t>
            </a:r>
          </a:p>
          <a:p>
            <a:r>
              <a:rPr lang="ru-RU" dirty="0" smtClean="0"/>
              <a:t>замкнутость;</a:t>
            </a:r>
          </a:p>
          <a:p>
            <a:r>
              <a:rPr lang="ru-RU" dirty="0" smtClean="0"/>
              <a:t>медлительность;</a:t>
            </a:r>
          </a:p>
          <a:p>
            <a:r>
              <a:rPr lang="ru-RU" dirty="0" smtClean="0"/>
              <a:t>часто заниженная самооценка;</a:t>
            </a:r>
          </a:p>
          <a:p>
            <a:r>
              <a:rPr lang="ru-RU" dirty="0" smtClean="0"/>
              <a:t>боязнь нового и т.д.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2492896"/>
            <a:ext cx="4834880" cy="1143000"/>
          </a:xfrm>
        </p:spPr>
        <p:txBody>
          <a:bodyPr/>
          <a:lstStyle/>
          <a:p>
            <a:r>
              <a:rPr lang="ru-RU" dirty="0" smtClean="0"/>
              <a:t>Ролевые игры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3523" y="566"/>
            <a:ext cx="4988008" cy="685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9468"/>
            <a:ext cx="1907703" cy="258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752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7544" y="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Маски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для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игр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779390"/>
            <a:ext cx="4176463" cy="59619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3253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-35377"/>
            <a:ext cx="4968552" cy="689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639" y="197187"/>
            <a:ext cx="8424936" cy="640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3603" y="5589240"/>
            <a:ext cx="1263945" cy="126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523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3132" y="-10019"/>
            <a:ext cx="4788024" cy="676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1869" y="5517232"/>
            <a:ext cx="1335679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9468"/>
            <a:ext cx="1907703" cy="2586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242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ситуации успеха: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Использование заданий:</a:t>
            </a:r>
          </a:p>
          <a:p>
            <a:r>
              <a:rPr lang="ru-RU" dirty="0" smtClean="0"/>
              <a:t>показать на картинке;</a:t>
            </a:r>
          </a:p>
          <a:p>
            <a:r>
              <a:rPr lang="ru-RU" dirty="0" smtClean="0"/>
              <a:t>выполнить команду (действие);</a:t>
            </a:r>
          </a:p>
          <a:p>
            <a:r>
              <a:rPr lang="ru-RU" dirty="0" smtClean="0"/>
              <a:t>выбрать нужную карточку;</a:t>
            </a:r>
          </a:p>
          <a:p>
            <a:r>
              <a:rPr lang="ru-RU" dirty="0" smtClean="0"/>
              <a:t>графические задания.</a:t>
            </a:r>
          </a:p>
          <a:p>
            <a:pPr>
              <a:buNone/>
            </a:pPr>
            <a:r>
              <a:rPr lang="ru-RU" dirty="0" smtClean="0"/>
              <a:t>Важно называть по имени и поощрять таких детей, какими-то приятными заданиями.</a:t>
            </a:r>
          </a:p>
          <a:p>
            <a:pPr>
              <a:buNone/>
            </a:pPr>
            <a:r>
              <a:rPr lang="ru-RU" dirty="0" smtClean="0"/>
              <a:t>Не следует подгонять их с ответом.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5" descr="https://www.englishteachers.ru/uploadedfiles/waresimgs/4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8504"/>
            <a:ext cx="1979712" cy="2684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081" y="3472788"/>
            <a:ext cx="38267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Показать на картинке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251"/>
            <a:ext cx="4932040" cy="677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692696"/>
            <a:ext cx="9111355" cy="439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642214"/>
            <a:ext cx="1211172" cy="1215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Показать на картинке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9811" y="1472321"/>
            <a:ext cx="7252295" cy="4953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6664" y="5301208"/>
            <a:ext cx="155088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www.englishteachers.ru/uploadedfiles/waresimgs/5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30832"/>
            <a:ext cx="1519464" cy="209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134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Показать на картинке</a:t>
            </a:r>
            <a:endParaRPr lang="ru-RU" dirty="0"/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62649"/>
            <a:ext cx="3760736" cy="5151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3012" y="1582881"/>
            <a:ext cx="3674060" cy="5131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7072" y="5733256"/>
            <a:ext cx="1120475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s://www.englishteachers.ru/uploadedfiles/waresimgs/4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2409" y="116632"/>
            <a:ext cx="1763688" cy="242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940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Выполнить действие</a:t>
            </a:r>
            <a:endParaRPr lang="ru-RU" dirty="0"/>
          </a:p>
        </p:txBody>
      </p:sp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8332" y="1600200"/>
            <a:ext cx="7500132" cy="510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88"/>
            <a:ext cx="8229600" cy="1143000"/>
          </a:xfrm>
        </p:spPr>
        <p:txBody>
          <a:bodyPr/>
          <a:lstStyle/>
          <a:p>
            <a:r>
              <a:rPr lang="ru-RU" dirty="0" smtClean="0"/>
              <a:t>Графические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851" y="1249172"/>
            <a:ext cx="8187868" cy="5604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5338" y="5661248"/>
            <a:ext cx="1192210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s://www.englishteachers.ru/uploadedfiles/waresimgs/5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6" y="-17333"/>
            <a:ext cx="1457350" cy="2006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49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пассивности: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недостаток эмоциональной поддержки со стороны взрослых;</a:t>
            </a:r>
          </a:p>
          <a:p>
            <a:r>
              <a:rPr lang="ru-RU" dirty="0" smtClean="0"/>
              <a:t>недостаток внимания со стороны родителей;</a:t>
            </a:r>
          </a:p>
          <a:p>
            <a:r>
              <a:rPr lang="ru-RU" dirty="0" smtClean="0"/>
              <a:t>повторяющийся неуспех.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Как следствие, ребенок перестает проявлять инициативу.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Графические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156" y="1124744"/>
            <a:ext cx="4067512" cy="573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1668" y="1124744"/>
            <a:ext cx="4087411" cy="56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331639" cy="183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260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Графические задания</a:t>
            </a: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07618"/>
            <a:ext cx="7848872" cy="535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571184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Графические задания</a:t>
            </a:r>
            <a:endParaRPr lang="ru-RU" sz="3600" dirty="0"/>
          </a:p>
        </p:txBody>
      </p:sp>
      <p:pic>
        <p:nvPicPr>
          <p:cNvPr id="6" name="Picture 4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403648" cy="1909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268760"/>
            <a:ext cx="3762666" cy="511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268760"/>
            <a:ext cx="3784975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668742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1143000"/>
          </a:xfrm>
        </p:spPr>
        <p:txBody>
          <a:bodyPr/>
          <a:lstStyle/>
          <a:p>
            <a:r>
              <a:rPr lang="ru-RU" dirty="0" smtClean="0"/>
              <a:t>Подготовка к школе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7093" y="1403572"/>
            <a:ext cx="3874733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03572"/>
            <a:ext cx="3791739" cy="5454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409014" cy="191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182401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1143000"/>
          </a:xfrm>
        </p:spPr>
        <p:txBody>
          <a:bodyPr/>
          <a:lstStyle/>
          <a:p>
            <a:r>
              <a:rPr lang="ru-RU" dirty="0" smtClean="0"/>
              <a:t>Подготовка к школе</a:t>
            </a:r>
            <a:endParaRPr lang="ru-RU" dirty="0"/>
          </a:p>
        </p:txBody>
      </p:sp>
      <p:pic>
        <p:nvPicPr>
          <p:cNvPr id="4101" name="Picture 5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038495" cy="141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0895" y="1412776"/>
            <a:ext cx="3849137" cy="5395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12776"/>
            <a:ext cx="3871584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299088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D:\Users\Ilya\Desktop\Дошкольники страницы\Propisi-boy25-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7" y="2036287"/>
            <a:ext cx="6674087" cy="468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D:\Users\Ilya\Desktop\Дошкольники страницы\Propisi-boy-E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1317" y="1"/>
            <a:ext cx="2809409" cy="20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420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D:\Users\Ilya\Desktop\Дошкольники страницы\Propisi-gerl41-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0198" y="1837861"/>
            <a:ext cx="7171231" cy="488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780" y="-22269"/>
            <a:ext cx="2562556" cy="186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523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P.S.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Пассивные дети – очень разные.</a:t>
            </a:r>
          </a:p>
          <a:p>
            <a:r>
              <a:rPr lang="ru-RU" dirty="0" smtClean="0"/>
              <a:t>Самое главное – дать понять, что его уважают таким, какой он есть, и что учение – это та часть его жизни, в которой он может раскрыться и почувствовать себя спокойно и уверенно.</a:t>
            </a:r>
          </a:p>
          <a:p>
            <a:pPr algn="r">
              <a:buNone/>
            </a:pPr>
            <a:r>
              <a:rPr lang="ru-RU" i="1" dirty="0" smtClean="0"/>
              <a:t>Н.А. </a:t>
            </a:r>
            <a:r>
              <a:rPr lang="ru-RU" i="1" dirty="0" err="1" smtClean="0"/>
              <a:t>Онищик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-315416"/>
            <a:ext cx="7920880" cy="1008112"/>
          </a:xfrm>
        </p:spPr>
        <p:txBody>
          <a:bodyPr/>
          <a:lstStyle/>
          <a:p>
            <a:r>
              <a:rPr lang="ru-RU" dirty="0" smtClean="0"/>
              <a:t>Мы в социальных сетях</a:t>
            </a:r>
            <a:endParaRPr lang="ru-RU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70" t="21315" r="4259" b="16636"/>
          <a:stretch>
            <a:fillRect/>
          </a:stretch>
        </p:blipFill>
        <p:spPr bwMode="auto">
          <a:xfrm>
            <a:off x="0" y="1628800"/>
            <a:ext cx="9144000" cy="37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948264" y="4653136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08304" y="1988840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5733256"/>
            <a:ext cx="784887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Условия конкурса здесь </a:t>
            </a:r>
            <a:r>
              <a:rPr lang="ru-RU" dirty="0" smtClean="0"/>
              <a:t>- </a:t>
            </a:r>
            <a:r>
              <a:rPr lang="en-US" dirty="0" smtClean="0">
                <a:hlinkClick r:id="rId3"/>
              </a:rPr>
              <a:t>https://www.englishteachers.ru/forum/index.php?showtopic=3309#entry112147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6415" t="2571" r="24497" b="11310"/>
          <a:stretch>
            <a:fillRect/>
          </a:stretch>
        </p:blipFill>
        <p:spPr bwMode="auto">
          <a:xfrm>
            <a:off x="395536" y="406585"/>
            <a:ext cx="8280920" cy="6451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8792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dirty="0" smtClean="0"/>
              <a:t>Мы в социальных сетях</a:t>
            </a:r>
            <a:endParaRPr lang="ru-RU" dirty="0"/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print"/>
          <a:srcRect l="4340" t="2778" r="21007" b="4167"/>
          <a:stretch>
            <a:fillRect/>
          </a:stretch>
        </p:blipFill>
        <p:spPr bwMode="auto">
          <a:xfrm>
            <a:off x="2304315" y="1340768"/>
            <a:ext cx="683968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t="3032" r="15495" b="4097"/>
          <a:stretch>
            <a:fillRect/>
          </a:stretch>
        </p:blipFill>
        <p:spPr bwMode="auto">
          <a:xfrm>
            <a:off x="179512" y="692696"/>
            <a:ext cx="7128791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12792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Общение с пассивными детьми: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попробуйте выяснить круг его интересов;</a:t>
            </a:r>
          </a:p>
          <a:p>
            <a:r>
              <a:rPr lang="ru-RU" dirty="0" smtClean="0"/>
              <a:t>важно чтобы ребенок почувствовал вашу личную заинтересованность в общении с ним;</a:t>
            </a:r>
          </a:p>
          <a:p>
            <a:r>
              <a:rPr lang="ru-RU" dirty="0" smtClean="0"/>
              <a:t>используйте </a:t>
            </a:r>
            <a:r>
              <a:rPr lang="ru-RU" dirty="0" smtClean="0"/>
              <a:t>игрушки, раскраски, пластилин </a:t>
            </a:r>
            <a:r>
              <a:rPr lang="ru-RU" dirty="0" smtClean="0"/>
              <a:t>и т.д.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Буров Илья Михайлович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bim@titul.ru</a:t>
            </a: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52090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Помощники при общении: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Пассивные дети более восприимчивы к невербальным формам общения.</a:t>
            </a:r>
          </a:p>
          <a:p>
            <a:pPr>
              <a:buNone/>
            </a:pPr>
            <a:r>
              <a:rPr lang="ru-RU" dirty="0" smtClean="0"/>
              <a:t>Особое значение приобретают:</a:t>
            </a:r>
          </a:p>
          <a:p>
            <a:r>
              <a:rPr lang="ru-RU" dirty="0" smtClean="0"/>
              <a:t>рифмовки;</a:t>
            </a:r>
          </a:p>
          <a:p>
            <a:r>
              <a:rPr lang="ru-RU" dirty="0" smtClean="0"/>
              <a:t>стихотворения;</a:t>
            </a:r>
          </a:p>
          <a:p>
            <a:r>
              <a:rPr lang="ru-RU" dirty="0" smtClean="0"/>
              <a:t>песни;</a:t>
            </a:r>
          </a:p>
          <a:p>
            <a:r>
              <a:rPr lang="ru-RU" dirty="0" smtClean="0"/>
              <a:t>творческие задания;</a:t>
            </a:r>
          </a:p>
          <a:p>
            <a:r>
              <a:rPr lang="ru-RU" dirty="0" smtClean="0"/>
              <a:t>ролевые игры.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Можно предложить произносить фразы разными голосами.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Рифмовки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025" y="1117460"/>
            <a:ext cx="7568902" cy="5226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1825" y="4774369"/>
            <a:ext cx="2075723" cy="208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79467"/>
            <a:ext cx="140493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2014"/>
          <a:stretch/>
        </p:blipFill>
        <p:spPr bwMode="auto">
          <a:xfrm>
            <a:off x="1404939" y="-71052"/>
            <a:ext cx="4744846" cy="682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879948"/>
            <a:ext cx="8136903" cy="5622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6664" y="5301208"/>
            <a:ext cx="155088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9467"/>
            <a:ext cx="1115615" cy="151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b="58729"/>
          <a:stretch/>
        </p:blipFill>
        <p:spPr bwMode="auto">
          <a:xfrm>
            <a:off x="62609" y="122368"/>
            <a:ext cx="9081391" cy="517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2416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5912" y="253064"/>
            <a:ext cx="4976105" cy="660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9726" y="5013176"/>
            <a:ext cx="1837822" cy="184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s://www.englishteachers.ru/uploadedfiles/waresimgs/4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729" y="0"/>
            <a:ext cx="140493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917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2653"/>
            <a:ext cx="352839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Стихотворения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621"/>
            <a:ext cx="4850521" cy="681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90542" y="5877272"/>
            <a:ext cx="977006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www.englishteachers.ru/uploadedfiles/waresimgs/4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12063"/>
            <a:ext cx="209284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682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289</Words>
  <Application>Microsoft Office PowerPoint</Application>
  <PresentationFormat>Экран (4:3)</PresentationFormat>
  <Paragraphs>69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Как обучать пассивного ребенка английскому языку?  Приемы и методы</vt:lpstr>
      <vt:lpstr>Характерные черты:</vt:lpstr>
      <vt:lpstr>Причины пассивности:</vt:lpstr>
      <vt:lpstr>Общение с пассивными детьми:</vt:lpstr>
      <vt:lpstr>Помощники при общении:</vt:lpstr>
      <vt:lpstr>Рифмовки</vt:lpstr>
      <vt:lpstr>Слайд 7</vt:lpstr>
      <vt:lpstr>Слайд 8</vt:lpstr>
      <vt:lpstr>Стихотворения</vt:lpstr>
      <vt:lpstr>Слайд 10</vt:lpstr>
      <vt:lpstr>Слайд 11</vt:lpstr>
      <vt:lpstr>Слайд 12</vt:lpstr>
      <vt:lpstr>Творческие задания</vt:lpstr>
      <vt:lpstr>Слайд 14</vt:lpstr>
      <vt:lpstr>Слайд 15</vt:lpstr>
      <vt:lpstr>Слайд 16</vt:lpstr>
      <vt:lpstr>Слайд 17</vt:lpstr>
      <vt:lpstr>Слайд 18</vt:lpstr>
      <vt:lpstr>Творческие задания</vt:lpstr>
      <vt:lpstr>Ролевые игры</vt:lpstr>
      <vt:lpstr>Слайд 21</vt:lpstr>
      <vt:lpstr>Слайд 22</vt:lpstr>
      <vt:lpstr>Слайд 23</vt:lpstr>
      <vt:lpstr>Создание ситуации успеха:</vt:lpstr>
      <vt:lpstr>Показать на картинке</vt:lpstr>
      <vt:lpstr>Показать на картинке</vt:lpstr>
      <vt:lpstr>Показать на картинке</vt:lpstr>
      <vt:lpstr>Выполнить действие</vt:lpstr>
      <vt:lpstr>Графические задания</vt:lpstr>
      <vt:lpstr>Графические задания</vt:lpstr>
      <vt:lpstr>Графические задания:</vt:lpstr>
      <vt:lpstr>Графические задания</vt:lpstr>
      <vt:lpstr>Подготовка к школе</vt:lpstr>
      <vt:lpstr>Подготовка к школе</vt:lpstr>
      <vt:lpstr>Слайд 35</vt:lpstr>
      <vt:lpstr>Слайд 36</vt:lpstr>
      <vt:lpstr>P.S.</vt:lpstr>
      <vt:lpstr>Мы в социальных сетях</vt:lpstr>
      <vt:lpstr>Мы в социальных сетях</vt:lpstr>
      <vt:lpstr>Слайд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обучать пассивного ребенка английскому языку? Приемы и методы</dc:title>
  <cp:lastModifiedBy>bim</cp:lastModifiedBy>
  <cp:revision>22</cp:revision>
  <dcterms:modified xsi:type="dcterms:W3CDTF">2017-02-20T05:41:53Z</dcterms:modified>
</cp:coreProperties>
</file>