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286" r:id="rId4"/>
    <p:sldId id="308" r:id="rId5"/>
    <p:sldId id="311" r:id="rId6"/>
    <p:sldId id="310" r:id="rId7"/>
    <p:sldId id="312" r:id="rId8"/>
    <p:sldId id="313" r:id="rId9"/>
    <p:sldId id="314" r:id="rId10"/>
    <p:sldId id="315" r:id="rId11"/>
    <p:sldId id="309" r:id="rId12"/>
    <p:sldId id="257" r:id="rId13"/>
    <p:sldId id="258" r:id="rId14"/>
    <p:sldId id="259" r:id="rId15"/>
    <p:sldId id="262" r:id="rId16"/>
    <p:sldId id="264" r:id="rId17"/>
    <p:sldId id="263" r:id="rId18"/>
    <p:sldId id="316" r:id="rId19"/>
    <p:sldId id="298" r:id="rId20"/>
    <p:sldId id="299" r:id="rId21"/>
    <p:sldId id="300" r:id="rId22"/>
    <p:sldId id="304" r:id="rId23"/>
    <p:sldId id="287" r:id="rId24"/>
    <p:sldId id="288" r:id="rId25"/>
    <p:sldId id="289" r:id="rId26"/>
    <p:sldId id="292" r:id="rId27"/>
    <p:sldId id="295" r:id="rId28"/>
    <p:sldId id="296" r:id="rId29"/>
    <p:sldId id="265" r:id="rId30"/>
    <p:sldId id="297" r:id="rId31"/>
    <p:sldId id="266" r:id="rId32"/>
    <p:sldId id="301" r:id="rId33"/>
    <p:sldId id="302" r:id="rId34"/>
    <p:sldId id="267" r:id="rId35"/>
    <p:sldId id="268" r:id="rId36"/>
    <p:sldId id="303" r:id="rId37"/>
    <p:sldId id="269" r:id="rId38"/>
    <p:sldId id="270" r:id="rId39"/>
    <p:sldId id="271" r:id="rId40"/>
    <p:sldId id="277" r:id="rId41"/>
    <p:sldId id="272" r:id="rId42"/>
    <p:sldId id="273" r:id="rId43"/>
    <p:sldId id="274" r:id="rId44"/>
    <p:sldId id="275" r:id="rId45"/>
    <p:sldId id="283" r:id="rId46"/>
    <p:sldId id="284" r:id="rId47"/>
    <p:sldId id="285" r:id="rId48"/>
    <p:sldId id="278" r:id="rId49"/>
    <p:sldId id="279" r:id="rId50"/>
    <p:sldId id="280" r:id="rId51"/>
    <p:sldId id="281" r:id="rId52"/>
    <p:sldId id="317" r:id="rId53"/>
    <p:sldId id="305" r:id="rId54"/>
    <p:sldId id="282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://audio.neteducom.com/books/17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udio.neteducom.com/books/16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tul.ru/englishatschool/archive" TargetMode="External"/><Relationship Id="rId2" Type="http://schemas.openxmlformats.org/officeDocument/2006/relationships/hyperlink" Target="http://www.titul.ru/englishatschoo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booksterritory.com/applications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62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813467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организовать тематический праздник на уроках и во внеурочной деятельности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600" b="1" dirty="0" smtClean="0"/>
              <a:t>(на примере пособий издательства “Титул”)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877272"/>
            <a:ext cx="6400800" cy="8164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Буров Илья Михайлович,</a:t>
            </a:r>
          </a:p>
          <a:p>
            <a:r>
              <a:rPr lang="ru-RU" dirty="0" smtClean="0"/>
              <a:t>ведущий методист издательства «Титул»</a:t>
            </a:r>
            <a:endParaRPr lang="ru-RU" dirty="0"/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491880" y="260648"/>
            <a:ext cx="2494290" cy="15440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чем моя проблема? (</a:t>
            </a:r>
            <a:r>
              <a:rPr lang="ru-RU" dirty="0" err="1" smtClean="0"/>
              <a:t>What’s</a:t>
            </a:r>
            <a:r>
              <a:rPr lang="ru-RU" dirty="0" smtClean="0"/>
              <a:t> </a:t>
            </a:r>
            <a:r>
              <a:rPr lang="ru-RU" dirty="0" err="1" smtClean="0"/>
              <a:t>my</a:t>
            </a:r>
            <a:r>
              <a:rPr lang="ru-RU" dirty="0" smtClean="0"/>
              <a:t> </a:t>
            </a:r>
            <a:r>
              <a:rPr lang="ru-RU" dirty="0" err="1" smtClean="0"/>
              <a:t>problem</a:t>
            </a:r>
            <a:r>
              <a:rPr lang="ru-RU" dirty="0" smtClean="0"/>
              <a:t>?)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Обучающие </a:t>
            </a:r>
            <a:r>
              <a:rPr lang="ru-RU" dirty="0" smtClean="0"/>
              <a:t>игры на уроках английского языка должны быть интересными, чтобы ученики вовлекались в процесс. «</a:t>
            </a:r>
            <a:r>
              <a:rPr lang="ru-RU" dirty="0" err="1" smtClean="0"/>
              <a:t>What’s</a:t>
            </a:r>
            <a:r>
              <a:rPr lang="ru-RU" dirty="0" smtClean="0"/>
              <a:t> </a:t>
            </a:r>
            <a:r>
              <a:rPr lang="ru-RU" dirty="0" err="1" smtClean="0"/>
              <a:t>my</a:t>
            </a:r>
            <a:r>
              <a:rPr lang="ru-RU" dirty="0" smtClean="0"/>
              <a:t> </a:t>
            </a:r>
            <a:r>
              <a:rPr lang="ru-RU" dirty="0" err="1" smtClean="0"/>
              <a:t>problem</a:t>
            </a:r>
            <a:r>
              <a:rPr lang="ru-RU" dirty="0" smtClean="0"/>
              <a:t>» является именно такой. Игра помогает расширить свой словарь и закрепить пройденную лексику.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играть?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стикерах</a:t>
            </a:r>
            <a:r>
              <a:rPr lang="ru-RU" dirty="0" smtClean="0"/>
              <a:t> пишутся различные жизненные проблемы, а затем листочки в случайном порядке расклеиваются на спины студентов;</a:t>
            </a:r>
            <a:br>
              <a:rPr lang="ru-RU" dirty="0" smtClean="0"/>
            </a:br>
            <a:r>
              <a:rPr lang="ru-RU" dirty="0" smtClean="0"/>
              <a:t>Далее студенты общаются и спрашивают друг друга, куда мне обратиться и что мне нужно сделать, чтобы избавиться от этой проблемы. Но при этом вашему партнеру нельзя называть саму проблему.</a:t>
            </a:r>
            <a:br>
              <a:rPr lang="ru-RU" dirty="0" smtClean="0"/>
            </a:br>
            <a:r>
              <a:rPr lang="ru-RU" dirty="0" smtClean="0"/>
              <a:t>Студенту нужно на основе советов угадать, в чем именно заключается его проблема, написанная на спине. Это может быть любая вымышленная проблема со здоровьем, работой, семьей и т.д.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Определились с задачами и поставили цели, что дальше?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Возникает вопрос, откуда брать идеи и материалы для решения поставленных задач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Нашли </a:t>
            </a:r>
            <a:r>
              <a:rPr lang="ru-RU" dirty="0" smtClean="0"/>
              <a:t>идеи и материалы, но непонятно как их адаптировать под собственную концепцию или собрать все в единое целое?</a:t>
            </a:r>
            <a:endParaRPr lang="ru-RU" dirty="0"/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3651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36912"/>
            <a:ext cx="3601417" cy="2400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84197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Для тематического праздника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Украшения и поделки для мероприятия можно взять из пособий серии «</a:t>
            </a:r>
            <a:r>
              <a:rPr lang="en-US" dirty="0" smtClean="0"/>
              <a:t>Read up!</a:t>
            </a:r>
            <a:r>
              <a:rPr lang="ru-RU" dirty="0" smtClean="0"/>
              <a:t>» и «К празднику».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38171"/>
            <a:ext cx="5034341" cy="6819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906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067944" y="980728"/>
            <a:ext cx="4896544" cy="648072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600" dirty="0" smtClean="0"/>
              <a:t>Песни и стихи 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957" t="5947" r="4336" b="3302"/>
          <a:stretch>
            <a:fillRect/>
          </a:stretch>
        </p:blipFill>
        <p:spPr>
          <a:xfrm>
            <a:off x="0" y="911704"/>
            <a:ext cx="4211960" cy="5946296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11960" y="4941168"/>
            <a:ext cx="4932040" cy="163422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Бесплатное </a:t>
            </a:r>
            <a:r>
              <a:rPr lang="ru-RU" sz="2000" dirty="0" err="1" smtClean="0"/>
              <a:t>аудиоприложение</a:t>
            </a:r>
            <a:r>
              <a:rPr lang="ru-RU" sz="2000" dirty="0" smtClean="0"/>
              <a:t> 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3"/>
              </a:rPr>
              <a:t>http://audio.neteducom.com/books/1</a:t>
            </a:r>
            <a:r>
              <a:rPr lang="ru-RU" sz="2000" dirty="0" smtClean="0">
                <a:hlinkClick r:id="rId3"/>
              </a:rPr>
              <a:t>6</a:t>
            </a:r>
            <a:r>
              <a:rPr lang="en-US" sz="2000" dirty="0" smtClean="0">
                <a:hlinkClick r:id="rId3"/>
              </a:rPr>
              <a:t>/</a:t>
            </a:r>
            <a:r>
              <a:rPr lang="ru-RU" sz="2000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4"/>
              </a:rPr>
              <a:t>http://audio.neteducom.com/books/17/</a:t>
            </a:r>
            <a:r>
              <a:rPr lang="ru-RU" sz="2000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355976" y="1700808"/>
            <a:ext cx="2040367" cy="28113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588224" y="1700808"/>
            <a:ext cx="2030120" cy="2783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тематического праздника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93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Тематический праздник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Happy birthday to all of us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1782" y="5073542"/>
            <a:ext cx="1154562" cy="1610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578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2360" t="2672" r="22736" b="6520"/>
          <a:stretch>
            <a:fillRect/>
          </a:stretch>
        </p:blipFill>
        <p:spPr bwMode="auto">
          <a:xfrm>
            <a:off x="1835696" y="188640"/>
            <a:ext cx="5040560" cy="6669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00398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4678" t="2672" r="25000" b="7259"/>
          <a:stretch>
            <a:fillRect/>
          </a:stretch>
        </p:blipFill>
        <p:spPr bwMode="auto">
          <a:xfrm>
            <a:off x="2555776" y="0"/>
            <a:ext cx="4752528" cy="68051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00398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97152"/>
            <a:ext cx="1368152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195736" y="5949280"/>
            <a:ext cx="3672408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Готовим открытку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вызывает больше всего трудностей?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создание идеи праздника;</a:t>
            </a:r>
          </a:p>
          <a:p>
            <a:r>
              <a:rPr lang="ru-RU" dirty="0" smtClean="0"/>
              <a:t>подбор материалов;</a:t>
            </a:r>
          </a:p>
          <a:p>
            <a:r>
              <a:rPr lang="ru-RU" dirty="0" smtClean="0"/>
              <a:t>постановка цели и задач;</a:t>
            </a:r>
          </a:p>
          <a:p>
            <a:r>
              <a:rPr lang="ru-RU" dirty="0" smtClean="0"/>
              <a:t>иные проблемы.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1243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84168" y="836712"/>
            <a:ext cx="280831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5" y="3429000"/>
            <a:ext cx="194698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5848" y="2204864"/>
            <a:ext cx="1368152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Valentine's Day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тематическом празднике в честь дня Святого Валентина могут быть</a:t>
            </a:r>
            <a:r>
              <a:rPr lang="en-US" dirty="0" smtClean="0"/>
              <a:t>:</a:t>
            </a:r>
          </a:p>
          <a:p>
            <a:r>
              <a:rPr lang="ru-RU" dirty="0" smtClean="0"/>
              <a:t>Поделки и развивающие упражнения</a:t>
            </a:r>
            <a:endParaRPr lang="en-US" dirty="0" smtClean="0"/>
          </a:p>
          <a:p>
            <a:r>
              <a:rPr lang="ru-RU" dirty="0" smtClean="0"/>
              <a:t>Игра</a:t>
            </a:r>
            <a:endParaRPr lang="en-US" dirty="0" smtClean="0"/>
          </a:p>
          <a:p>
            <a:r>
              <a:rPr lang="ru-RU" dirty="0" smtClean="0"/>
              <a:t>Обмен «</a:t>
            </a:r>
            <a:r>
              <a:rPr lang="ru-RU" dirty="0" err="1" smtClean="0"/>
              <a:t>валентинками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Английское чаепитие</a:t>
            </a: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Тематический праздник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of March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</a:t>
            </a:r>
            <a:r>
              <a:rPr lang="ru-RU" dirty="0" smtClean="0"/>
              <a:t>К празднику. 8 марта</a:t>
            </a:r>
            <a:r>
              <a:rPr lang="en-US" dirty="0" smtClean="0"/>
              <a:t>”</a:t>
            </a:r>
            <a:endParaRPr lang="ru-RU" dirty="0" smtClean="0"/>
          </a:p>
        </p:txBody>
      </p:sp>
      <p:pic>
        <p:nvPicPr>
          <p:cNvPr id="11267" name="Picture 2" descr="C:\Users\Alexey\Desktop\8 марта\5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101725"/>
            <a:ext cx="3787775" cy="5207000"/>
          </a:xfrm>
          <a:noFill/>
        </p:spPr>
      </p:pic>
      <p:pic>
        <p:nvPicPr>
          <p:cNvPr id="1126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1125538"/>
            <a:ext cx="3829050" cy="51863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smtClean="0"/>
              <a:t>“</a:t>
            </a:r>
            <a:r>
              <a:rPr lang="ru-RU" altLang="ru-RU" smtClean="0"/>
              <a:t>К празднику. 8 марта</a:t>
            </a:r>
            <a:r>
              <a:rPr lang="en-US" altLang="ru-RU" smtClean="0"/>
              <a:t>”</a:t>
            </a:r>
            <a:endParaRPr lang="ru-RU" alt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8147050" cy="4891087"/>
          </a:xfrm>
        </p:spPr>
        <p:txBody>
          <a:bodyPr/>
          <a:lstStyle/>
          <a:p>
            <a:pPr eaLnBrk="1" hangingPunct="1"/>
            <a:r>
              <a:rPr lang="ru-RU" altLang="ru-RU" smtClean="0"/>
              <a:t>Развитие внимания, знакомство с окружающим миром (природа, мимоза)</a:t>
            </a:r>
          </a:p>
        </p:txBody>
      </p:sp>
      <p:pic>
        <p:nvPicPr>
          <p:cNvPr id="1229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2060575"/>
            <a:ext cx="6786562" cy="46085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3" descr="C:\Documents and Settings\bae\Рабочий стол\стих о маме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3928" y="332656"/>
            <a:ext cx="4560887" cy="6264275"/>
          </a:xfrm>
          <a:noFill/>
        </p:spPr>
      </p:pic>
      <p:pic>
        <p:nvPicPr>
          <p:cNvPr id="1536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620713"/>
            <a:ext cx="2160587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Готовим подарки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980728"/>
            <a:ext cx="4837203" cy="3240013"/>
          </a:xfrm>
          <a:noFill/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 l="3361" r="2525" b="19592"/>
          <a:stretch>
            <a:fillRect/>
          </a:stretch>
        </p:blipFill>
        <p:spPr bwMode="auto">
          <a:xfrm>
            <a:off x="3923928" y="3609020"/>
            <a:ext cx="5040560" cy="306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73575" y="404664"/>
            <a:ext cx="4670425" cy="6337300"/>
          </a:xfr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1560" y="0"/>
            <a:ext cx="3322712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Готовим подарки</a:t>
            </a: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908720"/>
            <a:ext cx="4370316" cy="594928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Тематический праздник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en-US" dirty="0" smtClean="0"/>
              <a:t>My pet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/>
              <a:t>ФГОС и тематические праздники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6166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Проведение тематических праздников позволяет решить ряд задач, поставленных ФГОС:</a:t>
            </a:r>
          </a:p>
          <a:p>
            <a:pPr>
              <a:buNone/>
            </a:pPr>
            <a:r>
              <a:rPr lang="ru-RU" sz="4400" b="1" dirty="0" smtClean="0"/>
              <a:t>Личностные:</a:t>
            </a:r>
          </a:p>
          <a:p>
            <a:r>
              <a:rPr lang="ru-RU" sz="4400" dirty="0" smtClean="0"/>
              <a:t>Воспитание и разностороннее развитие школьников;</a:t>
            </a:r>
          </a:p>
          <a:p>
            <a:r>
              <a:rPr lang="ru-RU" sz="4400" dirty="0" smtClean="0"/>
              <a:t>Формирование и развитие социокультурной компетенции. </a:t>
            </a:r>
          </a:p>
          <a:p>
            <a:pPr>
              <a:buNone/>
            </a:pPr>
            <a:r>
              <a:rPr lang="ru-RU" sz="4400" b="1" dirty="0" smtClean="0"/>
              <a:t>Предметные:</a:t>
            </a:r>
          </a:p>
          <a:p>
            <a:r>
              <a:rPr lang="ru-RU" sz="4400" dirty="0" smtClean="0"/>
              <a:t>Закрепление и активизация лексического и грамматического материала;</a:t>
            </a:r>
          </a:p>
          <a:p>
            <a:r>
              <a:rPr lang="ru-RU" sz="4400" dirty="0" smtClean="0"/>
              <a:t>Постановка речевых навыков;</a:t>
            </a:r>
          </a:p>
          <a:p>
            <a:r>
              <a:rPr lang="ru-RU" sz="4400" dirty="0" smtClean="0"/>
              <a:t>Развитие фонематического слуха.</a:t>
            </a:r>
          </a:p>
          <a:p>
            <a:pPr>
              <a:buNone/>
            </a:pPr>
            <a:r>
              <a:rPr lang="ru-RU" sz="4400" b="1" dirty="0" smtClean="0"/>
              <a:t>Метапредметные:</a:t>
            </a:r>
          </a:p>
          <a:p>
            <a:r>
              <a:rPr lang="ru-RU" sz="4400" dirty="0" smtClean="0"/>
              <a:t>Умение планировать пути достижения цели;</a:t>
            </a:r>
          </a:p>
          <a:p>
            <a:r>
              <a:rPr lang="ru-RU" sz="4400" dirty="0" smtClean="0"/>
              <a:t>Умение организовывать учебное сотрудничество и совместную деятельность с учителем и сверстниками, работать в группе;</a:t>
            </a:r>
          </a:p>
          <a:p>
            <a:r>
              <a:rPr lang="ru-RU" sz="4400" dirty="0" smtClean="0"/>
              <a:t>Формирование ИКТ-компетенции.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985791"/>
            <a:ext cx="1368152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901" r="2674" b="3801"/>
          <a:stretch>
            <a:fillRect/>
          </a:stretch>
        </p:blipFill>
        <p:spPr bwMode="auto">
          <a:xfrm>
            <a:off x="2771800" y="0"/>
            <a:ext cx="5256584" cy="670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59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535"/>
            <a:ext cx="4572693" cy="628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Развивающие упражнения по тематике праздника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Развивающие упражнения по тематике праздника</a:t>
            </a:r>
            <a:endParaRPr lang="ru-RU" sz="24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4831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698780"/>
            <a:ext cx="4478712" cy="615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Новый год и Рождество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4372" t="21315" r="32512" b="60300"/>
          <a:stretch>
            <a:fillRect/>
          </a:stretch>
        </p:blipFill>
        <p:spPr bwMode="auto">
          <a:xfrm>
            <a:off x="3275856" y="1484784"/>
            <a:ext cx="224332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6789" t="81336" r="52091" b="5028"/>
          <a:stretch>
            <a:fillRect/>
          </a:stretch>
        </p:blipFill>
        <p:spPr bwMode="auto">
          <a:xfrm>
            <a:off x="1331640" y="3573016"/>
            <a:ext cx="213692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8803" t="82280" r="80725" b="6390"/>
          <a:stretch>
            <a:fillRect/>
          </a:stretch>
        </p:blipFill>
        <p:spPr bwMode="auto">
          <a:xfrm>
            <a:off x="5508104" y="3789040"/>
            <a:ext cx="222796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/>
          <a:lstStyle/>
          <a:p>
            <a:r>
              <a:rPr lang="ru-RU" dirty="0" smtClean="0"/>
              <a:t>Подвижная игра</a:t>
            </a:r>
            <a:endParaRPr lang="ru-RU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766380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</a:t>
            </a:r>
            <a:r>
              <a:rPr lang="en-US" dirty="0" smtClean="0"/>
              <a:t>Winter clothes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Разделите детей на 2 команды</a:t>
            </a:r>
          </a:p>
          <a:p>
            <a:r>
              <a:rPr lang="ru-RU" dirty="0" smtClean="0"/>
              <a:t>В дальнем конце кабинета сложите в две кучи разные зимние вещи</a:t>
            </a:r>
            <a:r>
              <a:rPr lang="en-US" dirty="0" smtClean="0"/>
              <a:t> (</a:t>
            </a:r>
            <a:r>
              <a:rPr lang="ru-RU" dirty="0" smtClean="0"/>
              <a:t>кучи должны быть одинаковые по наполнению и количеству вещей</a:t>
            </a:r>
            <a:r>
              <a:rPr lang="en-US" dirty="0" smtClean="0"/>
              <a:t>)</a:t>
            </a:r>
            <a:r>
              <a:rPr lang="ru-RU" dirty="0" smtClean="0"/>
              <a:t>, название которых вы освоили с учащимися ранее</a:t>
            </a:r>
          </a:p>
          <a:p>
            <a:r>
              <a:rPr lang="ru-RU" dirty="0" smtClean="0"/>
              <a:t>Дети в каждой команде встают один за другим</a:t>
            </a:r>
          </a:p>
          <a:p>
            <a:r>
              <a:rPr lang="ru-RU" dirty="0" smtClean="0"/>
              <a:t>Первый ученик из каждой команды бежит до своей кучи вещей, берет одну вещь, называет ее по-английски, одевает на себя и бежит назад к команде, передает эстафету следующему игроку. </a:t>
            </a:r>
          </a:p>
          <a:p>
            <a:r>
              <a:rPr lang="ru-RU" dirty="0" smtClean="0"/>
              <a:t>Та команда, которая первая одела на себя все вещи из своей кучи – выиграла.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/>
          <a:lstStyle/>
          <a:p>
            <a:r>
              <a:rPr lang="ru-RU" dirty="0" smtClean="0"/>
              <a:t>Спокойная игра</a:t>
            </a:r>
            <a:endParaRPr lang="ru-RU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b="40536"/>
          <a:stretch>
            <a:fillRect/>
          </a:stretch>
        </p:blipFill>
        <p:spPr bwMode="auto">
          <a:xfrm>
            <a:off x="1979712" y="1196752"/>
            <a:ext cx="669925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67558" cy="216024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40799"/>
          <a:stretch>
            <a:fillRect/>
          </a:stretch>
        </p:blipFill>
        <p:spPr bwMode="auto">
          <a:xfrm>
            <a:off x="611560" y="3140968"/>
            <a:ext cx="8229600" cy="26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b="12478"/>
          <a:stretch>
            <a:fillRect/>
          </a:stretch>
        </p:blipFill>
        <p:spPr bwMode="auto">
          <a:xfrm>
            <a:off x="683568" y="2276872"/>
            <a:ext cx="81369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4384"/>
          <a:stretch>
            <a:fillRect/>
          </a:stretch>
        </p:blipFill>
        <p:spPr bwMode="auto">
          <a:xfrm>
            <a:off x="3635896" y="0"/>
            <a:ext cx="52854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872208" cy="2580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501008"/>
            <a:ext cx="35638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Аудио бесплатно можно скачать здесь </a:t>
            </a:r>
            <a:r>
              <a:rPr lang="en-US" sz="2000" dirty="0" smtClean="0">
                <a:hlinkClick r:id="rId4"/>
              </a:rPr>
              <a:t>http://audio.neteducom.com/books/16/</a:t>
            </a:r>
            <a:r>
              <a:rPr lang="ru-RU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Постановка задач</a:t>
            </a:r>
            <a:br>
              <a:rPr lang="ru-RU" dirty="0" smtClean="0"/>
            </a:br>
            <a:r>
              <a:rPr lang="ru-RU" dirty="0" smtClean="0"/>
              <a:t>мастер-класс: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Рассмотрим задачи и попробуем придумать при помощи чего их можно решить.</a:t>
            </a:r>
          </a:p>
          <a:p>
            <a:r>
              <a:rPr lang="ru-RU" dirty="0" smtClean="0"/>
              <a:t> привить интерес к страноведению;</a:t>
            </a:r>
          </a:p>
          <a:p>
            <a:r>
              <a:rPr lang="ru-RU" dirty="0" smtClean="0"/>
              <a:t>подготовить праздник к новому году;</a:t>
            </a:r>
          </a:p>
          <a:p>
            <a:r>
              <a:rPr lang="ru-RU" dirty="0" smtClean="0"/>
              <a:t>развить творческие навыки у учащихся;</a:t>
            </a:r>
          </a:p>
          <a:p>
            <a:r>
              <a:rPr lang="ru-RU" dirty="0" smtClean="0"/>
              <a:t>поработать с учащимися в интересном </a:t>
            </a:r>
            <a:r>
              <a:rPr lang="ru-RU" dirty="0" smtClean="0"/>
              <a:t>формате</a:t>
            </a:r>
            <a:r>
              <a:rPr lang="en-US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85429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76198"/>
            <a:ext cx="4788024" cy="6581802"/>
          </a:xfrm>
          <a:noFill/>
        </p:spPr>
      </p:pic>
      <p:pic>
        <p:nvPicPr>
          <p:cNvPr id="5" name="Содержимое 6" descr="Новый год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92080" y="2060848"/>
            <a:ext cx="3291873" cy="4536504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580112" y="692696"/>
            <a:ext cx="320384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Поделки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76911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693"/>
          <a:stretch>
            <a:fillRect/>
          </a:stretch>
        </p:blipFill>
        <p:spPr bwMode="auto">
          <a:xfrm>
            <a:off x="3419872" y="0"/>
            <a:ext cx="51046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4221088"/>
            <a:ext cx="3096344" cy="108012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>Тематические развивающие задания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91680" cy="235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bae\Рабочий стол\для веб 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3635896" y="0"/>
            <a:ext cx="506525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4221088"/>
            <a:ext cx="309634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Тематические развивающие задания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7"/>
          <p:cNvGrpSpPr/>
          <p:nvPr/>
        </p:nvGrpSpPr>
        <p:grpSpPr>
          <a:xfrm>
            <a:off x="0" y="0"/>
            <a:ext cx="8882586" cy="6327379"/>
            <a:chOff x="395536" y="530621"/>
            <a:chExt cx="8882586" cy="6327379"/>
          </a:xfrm>
        </p:grpSpPr>
        <p:pic>
          <p:nvPicPr>
            <p:cNvPr id="1027" name="Picture 3" descr="C:\Documents and Settings\bae\Рабочий стол\для веб 2.jpg"/>
            <p:cNvPicPr>
              <a:picLocks noChangeAspect="1" noChangeArrowheads="1"/>
            </p:cNvPicPr>
            <p:nvPr/>
          </p:nvPicPr>
          <p:blipFill>
            <a:blip r:embed="rId2" cstate="print"/>
            <a:srcRect r="9923"/>
            <a:stretch>
              <a:fillRect/>
            </a:stretch>
          </p:blipFill>
          <p:spPr bwMode="auto">
            <a:xfrm>
              <a:off x="395536" y="550416"/>
              <a:ext cx="4248472" cy="6307584"/>
            </a:xfrm>
            <a:prstGeom prst="rect">
              <a:avLst/>
            </a:prstGeom>
            <a:noFill/>
          </p:spPr>
        </p:pic>
        <p:pic>
          <p:nvPicPr>
            <p:cNvPr id="2050" name="Picture 2" descr="C:\Documents and Settings\bae\Рабочий стол\для веб 3.jpg"/>
            <p:cNvPicPr>
              <a:picLocks noChangeAspect="1" noChangeArrowheads="1"/>
            </p:cNvPicPr>
            <p:nvPr/>
          </p:nvPicPr>
          <p:blipFill>
            <a:blip r:embed="rId3" cstate="print"/>
            <a:srcRect l="1507"/>
            <a:stretch>
              <a:fillRect/>
            </a:stretch>
          </p:blipFill>
          <p:spPr bwMode="auto">
            <a:xfrm>
              <a:off x="4572000" y="530621"/>
              <a:ext cx="4706122" cy="6327379"/>
            </a:xfrm>
            <a:prstGeom prst="rect">
              <a:avLst/>
            </a:prstGeom>
            <a:noFill/>
          </p:spPr>
        </p:pic>
      </p:grpSp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6163" y="5229200"/>
            <a:ext cx="1167837" cy="16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91680" cy="235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Documents and Settings\bae\Рабочий стол\для веб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0"/>
            <a:ext cx="496556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51520" y="4221088"/>
            <a:ext cx="309634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Тематические развивающие задания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0"/>
            <a:ext cx="57781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4005064"/>
            <a:ext cx="309634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Готовые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тематические проектные занятия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6641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3754296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82015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08271"/>
            <a:ext cx="4211960" cy="435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517632" cy="648072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 ресурсов журнала АЯШ </a:t>
            </a:r>
            <a:r>
              <a:rPr lang="en-US" dirty="0" smtClean="0">
                <a:hlinkClick r:id="rId2"/>
              </a:rPr>
              <a:t>http://www.titul.ru/englishatschool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Архив журнала - </a:t>
            </a:r>
            <a:r>
              <a:rPr lang="en-US" dirty="0" smtClean="0">
                <a:hlinkClick r:id="rId3"/>
              </a:rPr>
              <a:t>http://www.titul.ru/englishatschool/archive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4(56)</a:t>
            </a:r>
          </a:p>
          <a:p>
            <a:pPr>
              <a:buNone/>
            </a:pPr>
            <a:r>
              <a:rPr lang="ru-RU" dirty="0" smtClean="0"/>
              <a:t>2016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7394" t="29971" r="17045" b="4736"/>
          <a:stretch>
            <a:fillRect/>
          </a:stretch>
        </p:blipFill>
        <p:spPr bwMode="auto">
          <a:xfrm>
            <a:off x="1187624" y="2017299"/>
            <a:ext cx="7776864" cy="48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Викторины</a:t>
            </a:r>
            <a:br>
              <a:rPr lang="ru-RU" dirty="0" smtClean="0"/>
            </a:br>
            <a:r>
              <a:rPr lang="ru-RU" sz="3100" dirty="0" smtClean="0"/>
              <a:t>АЯШ 3(47) стр. 70 - 71</a:t>
            </a:r>
            <a:endParaRPr lang="ru-RU" dirty="0" smtClean="0"/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728" t="4444" b="3822"/>
          <a:stretch>
            <a:fillRect/>
          </a:stretch>
        </p:blipFill>
        <p:spPr>
          <a:xfrm>
            <a:off x="0" y="908720"/>
            <a:ext cx="4577224" cy="5949280"/>
          </a:xfrm>
          <a:noFill/>
        </p:spPr>
      </p:pic>
      <p:pic>
        <p:nvPicPr>
          <p:cNvPr id="3379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4199" r="4468" b="3431"/>
          <a:stretch>
            <a:fillRect/>
          </a:stretch>
        </p:blipFill>
        <p:spPr>
          <a:xfrm>
            <a:off x="4572000" y="908720"/>
            <a:ext cx="4538686" cy="576064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Постановка задач</a:t>
            </a:r>
            <a:br>
              <a:rPr lang="ru-RU" dirty="0" smtClean="0"/>
            </a:br>
            <a:r>
              <a:rPr lang="ru-RU" dirty="0" smtClean="0"/>
              <a:t>мастер-класс: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Рассмотрим задачи и попробуем придумать при помощи чего их можно решить.</a:t>
            </a:r>
          </a:p>
          <a:p>
            <a:r>
              <a:rPr lang="ru-RU" dirty="0" smtClean="0"/>
              <a:t> привить интерес к </a:t>
            </a:r>
            <a:r>
              <a:rPr lang="ru-RU" dirty="0" smtClean="0"/>
              <a:t>страноведению</a:t>
            </a:r>
            <a:r>
              <a:rPr lang="en-US" dirty="0" smtClean="0"/>
              <a:t> (</a:t>
            </a:r>
            <a:r>
              <a:rPr lang="ru-RU" dirty="0" smtClean="0"/>
              <a:t>День рождения Лондона);</a:t>
            </a:r>
            <a:endParaRPr lang="ru-RU" dirty="0" smtClean="0"/>
          </a:p>
          <a:p>
            <a:r>
              <a:rPr lang="ru-RU" dirty="0" smtClean="0"/>
              <a:t>подготовить праздник к новому </a:t>
            </a:r>
            <a:r>
              <a:rPr lang="ru-RU" dirty="0" smtClean="0"/>
              <a:t>году (Празднуем новый год, театральная постановка);</a:t>
            </a:r>
            <a:endParaRPr lang="ru-RU" dirty="0" smtClean="0"/>
          </a:p>
          <a:p>
            <a:r>
              <a:rPr lang="ru-RU" dirty="0" smtClean="0"/>
              <a:t>развить творческие навыки у </a:t>
            </a:r>
            <a:r>
              <a:rPr lang="ru-RU" dirty="0" smtClean="0"/>
              <a:t>учащихся (конкурс поделок);</a:t>
            </a:r>
            <a:endParaRPr lang="ru-RU" dirty="0" smtClean="0"/>
          </a:p>
          <a:p>
            <a:r>
              <a:rPr lang="ru-RU" dirty="0" smtClean="0"/>
              <a:t>поработать с учащимися в интересном </a:t>
            </a:r>
            <a:r>
              <a:rPr lang="ru-RU" dirty="0" smtClean="0"/>
              <a:t>формате (</a:t>
            </a:r>
            <a:r>
              <a:rPr lang="ru-RU" dirty="0" err="1" smtClean="0"/>
              <a:t>квест</a:t>
            </a:r>
            <a:r>
              <a:rPr lang="ru-RU" dirty="0" smtClean="0"/>
              <a:t>, интеллектуальный турнир)</a:t>
            </a:r>
            <a:r>
              <a:rPr lang="en-US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85429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Сценарии праздников</a:t>
            </a:r>
            <a:br>
              <a:rPr lang="ru-RU" dirty="0" smtClean="0"/>
            </a:br>
            <a:r>
              <a:rPr lang="ru-RU" sz="2700" dirty="0" smtClean="0"/>
              <a:t>АЯШ 4(32) стр. 68-69</a:t>
            </a:r>
            <a:endParaRPr lang="ru-RU" dirty="0" smtClean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80728"/>
            <a:ext cx="4427984" cy="5888145"/>
          </a:xfrm>
          <a:noFill/>
        </p:spPr>
      </p:pic>
      <p:pic>
        <p:nvPicPr>
          <p:cNvPr id="3482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15787" y="908720"/>
            <a:ext cx="4528213" cy="5949280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Постановки для самых маленьких</a:t>
            </a:r>
            <a:br>
              <a:rPr lang="ru-RU" dirty="0" smtClean="0"/>
            </a:br>
            <a:r>
              <a:rPr lang="ru-RU" sz="3100" dirty="0" smtClean="0"/>
              <a:t>АЯШ 4(48) стр.56 - 57</a:t>
            </a:r>
            <a:endParaRPr lang="ru-RU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785" t="3814" b="3908"/>
          <a:stretch>
            <a:fillRect/>
          </a:stretch>
        </p:blipFill>
        <p:spPr>
          <a:xfrm>
            <a:off x="323528" y="1196751"/>
            <a:ext cx="4290611" cy="5588169"/>
          </a:xfrm>
          <a:noFill/>
        </p:spPr>
      </p:pic>
      <p:pic>
        <p:nvPicPr>
          <p:cNvPr id="3584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3814" r="5785" b="3908"/>
          <a:stretch>
            <a:fillRect/>
          </a:stretch>
        </p:blipFill>
        <p:spPr>
          <a:xfrm>
            <a:off x="4644007" y="1196752"/>
            <a:ext cx="4346721" cy="5661248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Согласны ли вы?</a:t>
            </a:r>
          </a:p>
          <a:p>
            <a:pPr>
              <a:buNone/>
            </a:pPr>
            <a:r>
              <a:rPr lang="ru-RU" dirty="0" smtClean="0"/>
              <a:t>Последовательность подготовки к тематическому празднику это:</a:t>
            </a:r>
          </a:p>
          <a:p>
            <a:r>
              <a:rPr lang="ru-RU" dirty="0" smtClean="0"/>
              <a:t>Постановка целей и задач;</a:t>
            </a:r>
          </a:p>
          <a:p>
            <a:r>
              <a:rPr lang="ru-RU" dirty="0" smtClean="0"/>
              <a:t>Определение формата мероприятия;</a:t>
            </a:r>
          </a:p>
          <a:p>
            <a:r>
              <a:rPr lang="ru-RU" dirty="0" smtClean="0"/>
              <a:t>Подбор материалов и идей к празднику;</a:t>
            </a:r>
          </a:p>
          <a:p>
            <a:r>
              <a:rPr lang="ru-RU" dirty="0" smtClean="0"/>
              <a:t>Финишная «сборка» в сценарий или план.</a:t>
            </a:r>
          </a:p>
          <a:p>
            <a:r>
              <a:rPr lang="ru-RU" dirty="0" smtClean="0"/>
              <a:t>Проведение мероприятия и рефлексия.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Что стоит добавить?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Рекомендуем </a:t>
            </a:r>
            <a:r>
              <a:rPr lang="ru-RU" sz="2400" b="1" dirty="0" smtClean="0"/>
              <a:t>бесплатные мобильные приложения </a:t>
            </a:r>
            <a:br>
              <a:rPr lang="ru-RU" sz="2400" b="1" dirty="0" smtClean="0"/>
            </a:br>
            <a:r>
              <a:rPr lang="ru-RU" sz="2400" dirty="0" smtClean="0"/>
              <a:t>по английскому языку для дошкольников и младших школьников. Развивающие задания, игры, изучение английского с радостью! </a:t>
            </a:r>
            <a:br>
              <a:rPr lang="ru-RU" sz="2400" dirty="0" smtClean="0"/>
            </a:br>
            <a:r>
              <a:rPr lang="ru-RU" sz="2400" u="sng" dirty="0" smtClean="0">
                <a:hlinkClick r:id="rId2"/>
              </a:rPr>
              <a:t>http://booksterritory.com/applications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Содержимое 6" descr="pic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2204864"/>
            <a:ext cx="7994228" cy="4525963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Постановка цели: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подготовке тематического праздника цели могут быть поставлены, как в ходе определения задач, так и наоборот от цели мы переходим к задачам.</a:t>
            </a:r>
          </a:p>
          <a:p>
            <a:r>
              <a:rPr lang="ru-RU" dirty="0" smtClean="0"/>
              <a:t>Цель зависит от творческой задумки или заданного формата </a:t>
            </a:r>
            <a:r>
              <a:rPr lang="ru-RU" dirty="0" smtClean="0"/>
              <a:t>(напр., тематики </a:t>
            </a:r>
            <a:r>
              <a:rPr lang="ru-RU" dirty="0" smtClean="0"/>
              <a:t>мероприятия или условий поставленных </a:t>
            </a:r>
            <a:r>
              <a:rPr lang="ru-RU" dirty="0" smtClean="0"/>
              <a:t>администрацией).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1733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Копилка идей форматов тематических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«Своя игра»;</a:t>
            </a:r>
          </a:p>
          <a:p>
            <a:r>
              <a:rPr lang="ru-RU" dirty="0" smtClean="0"/>
              <a:t>Игра по станциям или </a:t>
            </a:r>
            <a:r>
              <a:rPr lang="ru-RU" dirty="0" err="1" smtClean="0"/>
              <a:t>квест</a:t>
            </a:r>
            <a:r>
              <a:rPr lang="ru-RU" dirty="0" smtClean="0"/>
              <a:t>;</a:t>
            </a:r>
          </a:p>
          <a:p>
            <a:r>
              <a:rPr lang="ru-RU" dirty="0" smtClean="0"/>
              <a:t>Театрализованное представление;</a:t>
            </a:r>
          </a:p>
          <a:p>
            <a:r>
              <a:rPr lang="ru-RU" dirty="0" smtClean="0"/>
              <a:t>«Импровизация» (ролевая игра на заданную тему);</a:t>
            </a:r>
          </a:p>
          <a:p>
            <a:r>
              <a:rPr lang="ru-RU" dirty="0" smtClean="0"/>
              <a:t>Английское чаепитие и т.д.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Гонка слов (</a:t>
            </a:r>
            <a:r>
              <a:rPr lang="ru-RU" dirty="0" err="1" smtClean="0"/>
              <a:t>Word</a:t>
            </a:r>
            <a:r>
              <a:rPr lang="ru-RU" dirty="0" smtClean="0"/>
              <a:t> </a:t>
            </a:r>
            <a:r>
              <a:rPr lang="ru-RU" dirty="0" err="1" smtClean="0"/>
              <a:t>race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Правила </a:t>
            </a:r>
            <a:r>
              <a:rPr lang="ru-RU" dirty="0" smtClean="0"/>
              <a:t>игры: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Ученики делятся на две команды;</a:t>
            </a:r>
            <a:br>
              <a:rPr lang="ru-RU" dirty="0" smtClean="0"/>
            </a:br>
            <a:r>
              <a:rPr lang="ru-RU" dirty="0" smtClean="0"/>
              <a:t>Доска делится на две половины и сверху обозначается тема состязания;</a:t>
            </a:r>
            <a:br>
              <a:rPr lang="ru-RU" dirty="0" smtClean="0"/>
            </a:br>
            <a:r>
              <a:rPr lang="ru-RU" dirty="0" smtClean="0"/>
              <a:t>Затем студенты начинают записывать по одному слову в соответствии с темой;</a:t>
            </a:r>
            <a:br>
              <a:rPr lang="ru-RU" dirty="0" smtClean="0"/>
            </a:br>
            <a:r>
              <a:rPr lang="ru-RU" dirty="0" smtClean="0"/>
              <a:t>Одно слово, один бал. Побеждает команда, написавшая самое большое количество слов на доске за отведенное время.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Правда </a:t>
            </a:r>
            <a:r>
              <a:rPr lang="ru-RU" dirty="0" smtClean="0"/>
              <a:t>или ложь (</a:t>
            </a:r>
            <a:r>
              <a:rPr lang="ru-RU" dirty="0" err="1" smtClean="0"/>
              <a:t>Truth</a:t>
            </a:r>
            <a:r>
              <a:rPr lang="ru-RU" dirty="0" smtClean="0"/>
              <a:t> </a:t>
            </a:r>
            <a:r>
              <a:rPr lang="ru-RU" dirty="0" err="1" smtClean="0"/>
              <a:t>or</a:t>
            </a:r>
            <a:r>
              <a:rPr lang="ru-RU" dirty="0" smtClean="0"/>
              <a:t> </a:t>
            </a:r>
            <a:r>
              <a:rPr lang="ru-RU" dirty="0" err="1" smtClean="0"/>
              <a:t>lie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Студенты </a:t>
            </a:r>
            <a:r>
              <a:rPr lang="ru-RU" dirty="0" smtClean="0"/>
              <a:t>пишут на листке три предложения о себе. Одно из них является правдой, остальные два – ложью. Студентам разрешается задавать вопросы касательно утверждений. И в итоге необходимо определить, что правда, а что ложь.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Игра позволяет не только развить навыки грамматики, но также узнать больше о студентах. Чем более сложные и личные утверждения вы будете писать, тем интереснее вам будет играть. К примеру, можно придумать следующие утверждения: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I </a:t>
            </a:r>
            <a:r>
              <a:rPr lang="ru-RU" dirty="0" err="1" smtClean="0"/>
              <a:t>like</a:t>
            </a:r>
            <a:r>
              <a:rPr lang="ru-RU" dirty="0" smtClean="0"/>
              <a:t> </a:t>
            </a:r>
            <a:r>
              <a:rPr lang="ru-RU" dirty="0" err="1" smtClean="0"/>
              <a:t>fried</a:t>
            </a:r>
            <a:r>
              <a:rPr lang="ru-RU" dirty="0" smtClean="0"/>
              <a:t> </a:t>
            </a:r>
            <a:r>
              <a:rPr lang="ru-RU" dirty="0" err="1" smtClean="0"/>
              <a:t>fish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I </a:t>
            </a:r>
            <a:r>
              <a:rPr lang="ru-RU" dirty="0" err="1" smtClean="0"/>
              <a:t>was</a:t>
            </a:r>
            <a:r>
              <a:rPr lang="ru-RU" dirty="0" smtClean="0"/>
              <a:t> at </a:t>
            </a:r>
            <a:r>
              <a:rPr lang="ru-RU" dirty="0" err="1" smtClean="0"/>
              <a:t>library</a:t>
            </a:r>
            <a:r>
              <a:rPr lang="ru-RU" dirty="0" smtClean="0"/>
              <a:t> </a:t>
            </a:r>
            <a:r>
              <a:rPr lang="ru-RU" dirty="0" err="1" smtClean="0"/>
              <a:t>with</a:t>
            </a:r>
            <a:r>
              <a:rPr lang="ru-RU" dirty="0" smtClean="0"/>
              <a:t> </a:t>
            </a:r>
            <a:r>
              <a:rPr lang="ru-RU" dirty="0" err="1" smtClean="0"/>
              <a:t>my</a:t>
            </a:r>
            <a:r>
              <a:rPr lang="ru-RU" dirty="0" smtClean="0"/>
              <a:t> </a:t>
            </a:r>
            <a:r>
              <a:rPr lang="ru-RU" dirty="0" err="1" smtClean="0"/>
              <a:t>friend</a:t>
            </a:r>
            <a:r>
              <a:rPr lang="ru-RU" dirty="0" smtClean="0"/>
              <a:t> </a:t>
            </a:r>
            <a:r>
              <a:rPr lang="ru-RU" dirty="0" err="1" smtClean="0"/>
              <a:t>yesterday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I’m</a:t>
            </a:r>
            <a:r>
              <a:rPr lang="ru-RU" dirty="0" smtClean="0"/>
              <a:t> </a:t>
            </a:r>
            <a:r>
              <a:rPr lang="ru-RU" dirty="0" err="1" smtClean="0"/>
              <a:t>going</a:t>
            </a:r>
            <a:r>
              <a:rPr lang="ru-RU" dirty="0" smtClean="0"/>
              <a:t>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make</a:t>
            </a:r>
            <a:r>
              <a:rPr lang="ru-RU" dirty="0" smtClean="0"/>
              <a:t>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tattoo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773</Words>
  <Application>Microsoft Office PowerPoint</Application>
  <PresentationFormat>Экран (4:3)</PresentationFormat>
  <Paragraphs>136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Как организовать тематический праздник на уроках и во внеурочной деятельности  (на примере пособий издательства “Титул”)</vt:lpstr>
      <vt:lpstr>Что вызывает больше всего трудностей?</vt:lpstr>
      <vt:lpstr>ФГОС и тематические праздники</vt:lpstr>
      <vt:lpstr>Постановка задач мастер-класс:</vt:lpstr>
      <vt:lpstr>Постановка задач мастер-класс:</vt:lpstr>
      <vt:lpstr>Постановка цели:</vt:lpstr>
      <vt:lpstr>Копилка идей форматов тематических праздников</vt:lpstr>
      <vt:lpstr>Гонка слов (Word race)</vt:lpstr>
      <vt:lpstr>Правда или ложь (Truth or lie)</vt:lpstr>
      <vt:lpstr>В чем моя проблема? (What’s my problem?)</vt:lpstr>
      <vt:lpstr>Определились с задачами и поставили цели, что дальше?</vt:lpstr>
      <vt:lpstr>Для тематического праздника</vt:lpstr>
      <vt:lpstr>Слайд 13</vt:lpstr>
      <vt:lpstr>Песни и стихи </vt:lpstr>
      <vt:lpstr>Тематический праздник «Happy birthday to all of us»</vt:lpstr>
      <vt:lpstr>Слайд 16</vt:lpstr>
      <vt:lpstr>Слайд 17</vt:lpstr>
      <vt:lpstr>Слайд 18</vt:lpstr>
      <vt:lpstr>Слайд 19</vt:lpstr>
      <vt:lpstr>Разрезной материал</vt:lpstr>
      <vt:lpstr>Слайд 21</vt:lpstr>
      <vt:lpstr>Valentine's Day</vt:lpstr>
      <vt:lpstr>Тематический праздник «8th of March»</vt:lpstr>
      <vt:lpstr>“К празднику. 8 марта”</vt:lpstr>
      <vt:lpstr>“К празднику. 8 марта”</vt:lpstr>
      <vt:lpstr>Слайд 26</vt:lpstr>
      <vt:lpstr>Готовим подарки</vt:lpstr>
      <vt:lpstr>Слайд 28</vt:lpstr>
      <vt:lpstr>Тематический праздник «My pet»</vt:lpstr>
      <vt:lpstr>Слайд 30</vt:lpstr>
      <vt:lpstr>Слайд 31</vt:lpstr>
      <vt:lpstr>Развивающие упражнения по тематике праздника</vt:lpstr>
      <vt:lpstr>Развивающие упражнения по тематике праздника</vt:lpstr>
      <vt:lpstr>Новый год и Рождество</vt:lpstr>
      <vt:lpstr>Подвижная игра</vt:lpstr>
      <vt:lpstr>Игра «Winter clothes»</vt:lpstr>
      <vt:lpstr>Спокойная игра</vt:lpstr>
      <vt:lpstr>Слайд 38</vt:lpstr>
      <vt:lpstr>Аудио бесплатно можно скачать здесь http://audio.neteducom.com/books/16/  </vt:lpstr>
      <vt:lpstr>Поделки </vt:lpstr>
      <vt:lpstr>Тематические развивающие задания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Викторины АЯШ 3(47) стр. 70 - 71</vt:lpstr>
      <vt:lpstr>Сценарии праздников АЯШ 4(32) стр. 68-69</vt:lpstr>
      <vt:lpstr>Постановки для самых маленьких АЯШ 4(48) стр.56 - 57</vt:lpstr>
      <vt:lpstr>Рефлексия</vt:lpstr>
      <vt:lpstr>Рекомендуем бесплатные мобильные приложения  по английскому языку для дошкольников и младших школьников. Развивающие задания, игры, изучение английского с радостью!  http://booksterritory.com/applications 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организовать тематический праздник на уроках и во внеурочной деятельности  (на примере пособий издательства “Титул”)</dc:title>
  <dc:creator>Ilya</dc:creator>
  <cp:lastModifiedBy>bim</cp:lastModifiedBy>
  <cp:revision>45</cp:revision>
  <dcterms:modified xsi:type="dcterms:W3CDTF">2017-12-12T06:13:30Z</dcterms:modified>
</cp:coreProperties>
</file>