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7" r:id="rId2"/>
    <p:sldId id="395" r:id="rId3"/>
    <p:sldId id="350" r:id="rId4"/>
    <p:sldId id="394" r:id="rId5"/>
    <p:sldId id="396" r:id="rId6"/>
    <p:sldId id="397" r:id="rId7"/>
    <p:sldId id="357" r:id="rId8"/>
    <p:sldId id="398" r:id="rId9"/>
    <p:sldId id="399" r:id="rId10"/>
    <p:sldId id="400" r:id="rId11"/>
    <p:sldId id="401" r:id="rId12"/>
    <p:sldId id="421" r:id="rId13"/>
    <p:sldId id="418" r:id="rId14"/>
    <p:sldId id="402" r:id="rId15"/>
    <p:sldId id="406" r:id="rId16"/>
    <p:sldId id="404" r:id="rId17"/>
    <p:sldId id="405" r:id="rId18"/>
    <p:sldId id="407" r:id="rId19"/>
    <p:sldId id="414" r:id="rId20"/>
    <p:sldId id="408" r:id="rId21"/>
    <p:sldId id="409" r:id="rId22"/>
    <p:sldId id="410" r:id="rId23"/>
    <p:sldId id="411" r:id="rId24"/>
    <p:sldId id="412" r:id="rId25"/>
    <p:sldId id="413" r:id="rId26"/>
    <p:sldId id="420" r:id="rId27"/>
    <p:sldId id="415" r:id="rId28"/>
    <p:sldId id="416" r:id="rId29"/>
    <p:sldId id="419" r:id="rId30"/>
    <p:sldId id="423" r:id="rId31"/>
    <p:sldId id="427" r:id="rId32"/>
    <p:sldId id="360" r:id="rId33"/>
    <p:sldId id="424" r:id="rId34"/>
    <p:sldId id="425" r:id="rId35"/>
    <p:sldId id="426" r:id="rId36"/>
    <p:sldId id="366" r:id="rId37"/>
    <p:sldId id="367" r:id="rId38"/>
    <p:sldId id="368" r:id="rId39"/>
    <p:sldId id="370" r:id="rId40"/>
    <p:sldId id="371" r:id="rId41"/>
    <p:sldId id="372" r:id="rId42"/>
    <p:sldId id="373" r:id="rId43"/>
    <p:sldId id="363" r:id="rId44"/>
    <p:sldId id="374" r:id="rId45"/>
    <p:sldId id="391" r:id="rId46"/>
    <p:sldId id="392" r:id="rId47"/>
    <p:sldId id="393" r:id="rId48"/>
    <p:sldId id="403" r:id="rId49"/>
    <p:sldId id="428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4" autoAdjust="0"/>
    <p:restoredTop sz="94849" autoAdjust="0"/>
  </p:normalViewPr>
  <p:slideViewPr>
    <p:cSldViewPr>
      <p:cViewPr>
        <p:scale>
          <a:sx n="70" d="100"/>
          <a:sy n="70" d="100"/>
        </p:scale>
        <p:origin x="-1152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8461F-4124-4B5C-B81D-1FBEA5302D42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5ACCF-3C45-4743-A339-DE511ADEB3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882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6E44C-84C1-4DA7-A369-1D298AAC2D0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203AA2-6171-4710-98EB-7D3D727762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0622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CeOcoymyPyg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820472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 подготовить открытый урок по английскому </a:t>
            </a:r>
            <a:r>
              <a:rPr lang="ru-RU" b="1" dirty="0" smtClean="0"/>
              <a:t>языку? </a:t>
            </a:r>
            <a:br>
              <a:rPr lang="ru-RU" b="1" dirty="0" smtClean="0"/>
            </a:br>
            <a:r>
              <a:rPr lang="ru-RU" b="1" dirty="0" smtClean="0"/>
              <a:t>Практические </a:t>
            </a:r>
            <a:r>
              <a:rPr lang="ru-RU" b="1" dirty="0"/>
              <a:t>приемы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5445224"/>
            <a:ext cx="5104656" cy="1248544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600" dirty="0">
                <a:solidFill>
                  <a:schemeClr val="tx1"/>
                </a:solidFill>
              </a:rPr>
              <a:t>Буров Илья Михайлович,</a:t>
            </a:r>
            <a:endParaRPr lang="en-US" sz="2600" dirty="0">
              <a:solidFill>
                <a:schemeClr val="tx1"/>
              </a:solidFill>
            </a:endParaRPr>
          </a:p>
          <a:p>
            <a:pPr algn="r"/>
            <a:r>
              <a:rPr lang="ru-RU" sz="2600" dirty="0">
                <a:solidFill>
                  <a:schemeClr val="tx1"/>
                </a:solidFill>
              </a:rPr>
              <a:t> ведущий методист издательства «Титул», </a:t>
            </a:r>
            <a:endParaRPr lang="ru-RU" dirty="0"/>
          </a:p>
        </p:txBody>
      </p:sp>
      <p:pic>
        <p:nvPicPr>
          <p:cNvPr id="4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356992"/>
            <a:ext cx="2844353" cy="17306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0562466"/>
              </p:ext>
            </p:extLst>
          </p:nvPr>
        </p:nvGraphicFramePr>
        <p:xfrm>
          <a:off x="179512" y="39832"/>
          <a:ext cx="8531679" cy="683692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620956"/>
                <a:gridCol w="4910723"/>
              </a:tblGrid>
              <a:tr h="63307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Пункт конспекта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Источник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909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Тема урока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УМК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Книга для учителя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25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Цель урока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Книга для учителя / УМК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340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Задачи урока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Книга для учителя / Рабочая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программа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43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Оборудование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i="1" dirty="0" smtClean="0">
                          <a:solidFill>
                            <a:schemeClr val="tx1"/>
                          </a:solidFill>
                        </a:rPr>
                        <a:t>Исходя из цели</a:t>
                      </a:r>
                      <a:r>
                        <a:rPr lang="ru-RU" sz="2000" i="1" baseline="0" dirty="0" smtClean="0">
                          <a:solidFill>
                            <a:schemeClr val="tx1"/>
                          </a:solidFill>
                        </a:rPr>
                        <a:t> и задач </a:t>
                      </a:r>
                      <a:r>
                        <a:rPr lang="ru-RU" sz="2000" i="1" dirty="0" smtClean="0">
                          <a:solidFill>
                            <a:schemeClr val="tx1"/>
                          </a:solidFill>
                        </a:rPr>
                        <a:t>урока</a:t>
                      </a:r>
                      <a:endParaRPr lang="ru-RU" sz="200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335024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Планируемые результаты обучения: </a:t>
                      </a:r>
                    </a:p>
                    <a:p>
                      <a:pPr algn="l"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/личностные, метапредметные, предметные/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Упражнения УМК,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Рабочая программа</a:t>
                      </a:r>
                    </a:p>
                    <a:p>
                      <a:pPr algn="l"/>
                      <a:endParaRPr lang="ru-RU" sz="2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ru-RU" sz="20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1701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Формируемые УУД</a:t>
                      </a:r>
                    </a:p>
                    <a:p>
                      <a:pPr algn="l">
                        <a:buNone/>
                      </a:pP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Упражнения УМК, КДУ</a:t>
                      </a: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3404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План урока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(структура занятия)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Перечисление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этапов работы (с указанием упражнений, страниц / времени на этап)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ru-RU" sz="2000" u="sng" baseline="0" dirty="0" smtClean="0">
                          <a:solidFill>
                            <a:schemeClr val="tx1"/>
                          </a:solidFill>
                        </a:rPr>
                        <a:t>Как вариант 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– можно прописать какие УУД формируются в каждом упражнении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2424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164637"/>
            <a:ext cx="8229600" cy="490067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Пример оформления конспекта</a:t>
            </a:r>
            <a:endParaRPr lang="ru-RU" sz="2800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/>
          <a:srcRect t="4961" b="13579"/>
          <a:stretch>
            <a:fillRect/>
          </a:stretch>
        </p:blipFill>
        <p:spPr bwMode="auto">
          <a:xfrm>
            <a:off x="683568" y="685458"/>
            <a:ext cx="8045434" cy="617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747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конспекте/сценарии открытого урока важно: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Прописать какие результаты достигаются в ходе выполнения того или иного упражнения с точки зрения ФГОС;</a:t>
            </a:r>
          </a:p>
          <a:p>
            <a:r>
              <a:rPr lang="ru-RU" dirty="0" smtClean="0"/>
              <a:t>Обозначить как вы вводите в тему урока;</a:t>
            </a:r>
          </a:p>
          <a:p>
            <a:r>
              <a:rPr lang="ru-RU" dirty="0" smtClean="0"/>
              <a:t>Прописать формы рефлексии и подведения итогов (рефлексия не обязательно дается в конце, это может быть определенный этап урока).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4968602" cy="684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59" y="32923"/>
            <a:ext cx="1536605" cy="200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392"/>
          <a:stretch/>
        </p:blipFill>
        <p:spPr bwMode="auto">
          <a:xfrm>
            <a:off x="11059" y="578178"/>
            <a:ext cx="8865418" cy="630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2453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В зависимости от условий, определяем используемые приемы и упражнения: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 lnSpcReduction="10000"/>
          </a:bodyPr>
          <a:lstStyle/>
          <a:p>
            <a:pPr marL="0" indent="0"/>
            <a:r>
              <a:rPr lang="ru-RU" dirty="0" smtClean="0"/>
              <a:t> Урок </a:t>
            </a:r>
            <a:r>
              <a:rPr lang="ru-RU" dirty="0" smtClean="0"/>
              <a:t>для администрации школы – песни, игры, ролевые игры, ТСО, несложные задания для учащихся и т.д.</a:t>
            </a:r>
          </a:p>
          <a:p>
            <a:pPr marL="0" indent="0"/>
            <a:r>
              <a:rPr lang="ru-RU" dirty="0" smtClean="0"/>
              <a:t> Урок </a:t>
            </a:r>
            <a:r>
              <a:rPr lang="ru-RU" dirty="0" smtClean="0"/>
              <a:t>методического мастерства для коллег и методистов – упор делаем на применяемые приемы, структуру урока, групповые формы работы и т.д.</a:t>
            </a:r>
          </a:p>
          <a:p>
            <a:pPr marL="0" indent="0"/>
            <a:r>
              <a:rPr lang="ru-RU" dirty="0" smtClean="0"/>
              <a:t> Урок </a:t>
            </a:r>
            <a:r>
              <a:rPr lang="ru-RU" dirty="0" smtClean="0"/>
              <a:t>как конкурсная работа - (в зависимости от состава жюри и поставленных задач) и т.д.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856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Использование интересных упражнений на различных этапах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3045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6984776" cy="5635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Речевая разминка</a:t>
            </a:r>
            <a:br>
              <a:rPr lang="ru-RU" sz="2400" dirty="0" smtClean="0"/>
            </a:br>
            <a:r>
              <a:rPr lang="ru-RU" sz="2400" dirty="0" smtClean="0"/>
              <a:t>направленная на развитие критического мышления</a:t>
            </a:r>
          </a:p>
        </p:txBody>
      </p:sp>
      <p:pic>
        <p:nvPicPr>
          <p:cNvPr id="399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1318"/>
          <a:stretch>
            <a:fillRect/>
          </a:stretch>
        </p:blipFill>
        <p:spPr>
          <a:xfrm>
            <a:off x="71438" y="1268760"/>
            <a:ext cx="4013379" cy="5328890"/>
          </a:xfrm>
          <a:noFill/>
        </p:spPr>
      </p:pic>
      <p:pic>
        <p:nvPicPr>
          <p:cNvPr id="3074" name="Picture 2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0"/>
            <a:ext cx="1619672" cy="220789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r="51318" b="68503"/>
          <a:stretch>
            <a:fillRect/>
          </a:stretch>
        </p:blipFill>
        <p:spPr>
          <a:xfrm>
            <a:off x="1115616" y="2348880"/>
            <a:ext cx="7128792" cy="29812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9411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Мозговой штурм в качестве речевой разминки</a:t>
            </a:r>
          </a:p>
        </p:txBody>
      </p:sp>
      <p:pic>
        <p:nvPicPr>
          <p:cNvPr id="368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709738"/>
            <a:ext cx="8229600" cy="4306887"/>
          </a:xfrm>
          <a:noFill/>
        </p:spPr>
      </p:pic>
    </p:spTree>
    <p:extLst>
      <p:ext uri="{BB962C8B-B14F-4D97-AF65-F5344CB8AC3E}">
        <p14:creationId xmlns:p14="http://schemas.microsoft.com/office/powerpoint/2010/main" xmlns="" val="489530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4D4D4D"/>
                </a:solidFill>
                <a:latin typeface="Times New Roman" pitchFamily="18" charset="0"/>
                <a:cs typeface="Times New Roman" pitchFamily="18" charset="0"/>
              </a:rPr>
              <a:t>Речевая разминка направленная на развитие критического мышления</a:t>
            </a:r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2044" y="1179326"/>
            <a:ext cx="4266380" cy="5678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475656" cy="1955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 b="76082"/>
          <a:stretch>
            <a:fillRect/>
          </a:stretch>
        </p:blipFill>
        <p:spPr bwMode="auto">
          <a:xfrm>
            <a:off x="1227375" y="1844824"/>
            <a:ext cx="791662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3598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Использование песен</a:t>
            </a:r>
            <a:endParaRPr lang="ru-RU" altLang="ru-RU" dirty="0" smtClean="0"/>
          </a:p>
        </p:txBody>
      </p:sp>
      <p:pic>
        <p:nvPicPr>
          <p:cNvPr id="7171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843213" y="1196975"/>
            <a:ext cx="3897312" cy="5661025"/>
          </a:xfrm>
        </p:spPr>
      </p:pic>
      <p:pic>
        <p:nvPicPr>
          <p:cNvPr id="5" name="Рисунок 1"/>
          <p:cNvPicPr>
            <a:picLocks noChangeAspect="1" noChangeArrowheads="1"/>
          </p:cNvPicPr>
          <p:nvPr/>
        </p:nvPicPr>
        <p:blipFill>
          <a:blip r:embed="rId3" cstate="print"/>
          <a:srcRect b="50432"/>
          <a:stretch>
            <a:fillRect/>
          </a:stretch>
        </p:blipFill>
        <p:spPr bwMode="auto">
          <a:xfrm>
            <a:off x="1619250" y="1196975"/>
            <a:ext cx="6804025" cy="4899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1433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Открытый урок представляет собой одну из старейших форм методической работы. Многие годы она была эффективной, но со временем превратилась в некое ритуальное действо, появился формализм в проведении этих уроков, внешнее стало превалировать над сутью, модным стало объявлять: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i="1" dirty="0" smtClean="0"/>
              <a:t>«</a:t>
            </a:r>
            <a:r>
              <a:rPr lang="ru-RU" i="1" dirty="0"/>
              <a:t>У нас в школе все уроки открытые».</a:t>
            </a:r>
          </a:p>
        </p:txBody>
      </p:sp>
    </p:spTree>
    <p:extLst>
      <p:ext uri="{BB962C8B-B14F-4D97-AF65-F5344CB8AC3E}">
        <p14:creationId xmlns:p14="http://schemas.microsoft.com/office/powerpoint/2010/main" xmlns="" val="35928315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dirty="0" smtClean="0"/>
              <a:t>Использование песен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1006475"/>
            <a:ext cx="4176713" cy="5773738"/>
          </a:xfrm>
          <a:noFill/>
        </p:spPr>
      </p:pic>
      <p:pic>
        <p:nvPicPr>
          <p:cNvPr id="5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3467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“Songs and Poems for School”</a:t>
            </a:r>
            <a:endParaRPr lang="ru-RU" dirty="0" smtClean="0"/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908720"/>
            <a:ext cx="4103687" cy="5673725"/>
          </a:xfrm>
          <a:noFill/>
        </p:spPr>
      </p:pic>
      <p:pic>
        <p:nvPicPr>
          <p:cNvPr id="2662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60032" y="908720"/>
            <a:ext cx="4103688" cy="5640388"/>
          </a:xfrm>
          <a:noFill/>
        </p:spPr>
      </p:pic>
      <p:pic>
        <p:nvPicPr>
          <p:cNvPr id="5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4622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6162"/>
            <a:ext cx="3957064" cy="544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3" y="1377515"/>
            <a:ext cx="3985166" cy="548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610052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Интересный квест</a:t>
            </a:r>
            <a:endParaRPr lang="ru-RU" dirty="0"/>
          </a:p>
        </p:txBody>
      </p:sp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456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8764578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2750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47" y="744012"/>
            <a:ext cx="8729742" cy="59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1277547" cy="1789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4342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3561"/>
            <a:ext cx="8514214" cy="60244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710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0"/>
            <a:ext cx="1080120" cy="1532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8097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Ораторское искусство: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Улыбка всегда поможет расположить к себе аудиторию;</a:t>
            </a:r>
          </a:p>
          <a:p>
            <a:r>
              <a:rPr lang="ru-RU" dirty="0" smtClean="0"/>
              <a:t>Начинать занятия с организационных вопросов, не бояться их озвучивать (план работы, рассадка и т.д.);</a:t>
            </a:r>
          </a:p>
          <a:p>
            <a:r>
              <a:rPr lang="ru-RU" dirty="0" smtClean="0"/>
              <a:t>Стеснение, смущение – это то что должно остаться в коридоре и не войти в кабинет на урок;</a:t>
            </a:r>
          </a:p>
          <a:p>
            <a:r>
              <a:rPr lang="ru-RU" dirty="0" smtClean="0"/>
              <a:t>Не бойтесь допустить ошибку – если ошибетесь, удачная фраза или шутка спасут положение;</a:t>
            </a:r>
          </a:p>
          <a:p>
            <a:r>
              <a:rPr lang="ru-RU" dirty="0" smtClean="0"/>
              <a:t>Если гости вашего урока негативно настроены или сильно отвлекают, не смотрите на них, всегда найдется один человек, кто расположен благосклонно ориентируйтесь на него (взглядом).</a:t>
            </a:r>
          </a:p>
          <a:p>
            <a:r>
              <a:rPr lang="ru-RU" dirty="0" smtClean="0"/>
              <a:t>Импровизация это хорошая подготовка до урока (конспект, план, сценарий).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/>
          <a:lstStyle/>
          <a:p>
            <a:r>
              <a:rPr lang="ru-RU" dirty="0" err="1" smtClean="0"/>
              <a:t>Социокультурный</a:t>
            </a:r>
            <a:r>
              <a:rPr lang="ru-RU" dirty="0" smtClean="0"/>
              <a:t> компонент</a:t>
            </a:r>
            <a:endParaRPr lang="ru-RU" dirty="0"/>
          </a:p>
        </p:txBody>
      </p:sp>
      <p:sp>
        <p:nvSpPr>
          <p:cNvPr id="57346" name="AutoShape 2" descr="https://www.englishteachers.ru/uploadedfiles/waresimgs/5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7873638" cy="533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0725" t="35634" r="52546" b="18227"/>
          <a:stretch>
            <a:fillRect/>
          </a:stretch>
        </p:blipFill>
        <p:spPr bwMode="auto">
          <a:xfrm>
            <a:off x="0" y="0"/>
            <a:ext cx="1043608" cy="144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972904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395663" y="30164"/>
            <a:ext cx="3713560" cy="6827837"/>
          </a:xfr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248"/>
          <a:stretch>
            <a:fillRect/>
          </a:stretch>
        </p:blipFill>
        <p:spPr bwMode="auto">
          <a:xfrm>
            <a:off x="2555777" y="332656"/>
            <a:ext cx="5828010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6245"/>
          <a:stretch>
            <a:fillRect/>
          </a:stretch>
        </p:blipFill>
        <p:spPr bwMode="auto">
          <a:xfrm>
            <a:off x="2339752" y="2560638"/>
            <a:ext cx="614464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3" y="128589"/>
            <a:ext cx="1519659" cy="20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9552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1497"/>
            <a:ext cx="6779096" cy="9786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Рациональный способ подачи материала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6322" name="AutoShape 2" descr="https://www.englishteachers.ru/uploadedfiles/waresimgs/5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 cstate="print"/>
          <a:srcRect l="20672" t="19195" r="52750" b="35770"/>
          <a:stretch>
            <a:fillRect/>
          </a:stretch>
        </p:blipFill>
        <p:spPr bwMode="auto">
          <a:xfrm>
            <a:off x="0" y="1"/>
            <a:ext cx="1331640" cy="1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412776"/>
            <a:ext cx="7612558" cy="5223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4562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Сложно ли Вам подготавливать открытые уроки?</a:t>
            </a:r>
          </a:p>
          <a:p>
            <a:r>
              <a:rPr lang="ru-RU" dirty="0" smtClean="0"/>
              <a:t>Вызывает ли трудности проведение открытого урока?</a:t>
            </a:r>
          </a:p>
          <a:p>
            <a:r>
              <a:rPr lang="ru-RU" dirty="0" smtClean="0"/>
              <a:t>Сложно ли Вам воспринимать критику в адрес вашего урока?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38"/>
            <a:ext cx="6048672" cy="657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91680" cy="21328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33210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Метод</a:t>
            </a:r>
            <a:r>
              <a:rPr 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611737" y="3244334"/>
            <a:ext cx="192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Применение ИКТ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70595"/>
            <a:ext cx="7664723" cy="526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74" y="0"/>
            <a:ext cx="1477680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Копилка интересных приемов: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err="1" smtClean="0"/>
              <a:t>Ice</a:t>
            </a:r>
            <a:r>
              <a:rPr lang="ru-RU" dirty="0" smtClean="0"/>
              <a:t> </a:t>
            </a:r>
            <a:r>
              <a:rPr lang="ru-RU" dirty="0" err="1" smtClean="0"/>
              <a:t>breakers</a:t>
            </a:r>
            <a:r>
              <a:rPr lang="ru-RU" dirty="0" smtClean="0"/>
              <a:t>»-это задания, которые обеспечивают активное включение учащихся в учебный процесс, способные создать определённую языковую среду и сформировать учебную группу таким образом, чтобы все принимали активное участие в разговорной речи и в уроке в целом.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Take</a:t>
            </a:r>
            <a:r>
              <a:rPr lang="ru-RU" b="1" dirty="0" smtClean="0"/>
              <a:t> </a:t>
            </a:r>
            <a:r>
              <a:rPr lang="ru-RU" b="1" dirty="0" err="1" smtClean="0"/>
              <a:t>Off</a:t>
            </a:r>
            <a:r>
              <a:rPr lang="ru-RU" b="1" dirty="0" smtClean="0"/>
              <a:t>- </a:t>
            </a:r>
            <a:r>
              <a:rPr lang="ru-RU" b="1" dirty="0" err="1" smtClean="0"/>
              <a:t>Touch</a:t>
            </a:r>
            <a:r>
              <a:rPr lang="ru-RU" b="1" dirty="0" smtClean="0"/>
              <a:t> </a:t>
            </a:r>
            <a:r>
              <a:rPr lang="ru-RU" b="1" dirty="0" err="1" smtClean="0"/>
              <a:t>Down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Проверить </a:t>
            </a:r>
            <a:r>
              <a:rPr lang="ru-RU" b="1" dirty="0" smtClean="0"/>
              <a:t>готовность к уроку</a:t>
            </a:r>
            <a:r>
              <a:rPr lang="ru-RU" dirty="0" smtClean="0"/>
              <a:t> можно просто визуально, а можно сказать:</a:t>
            </a:r>
          </a:p>
          <a:p>
            <a:pPr>
              <a:buNone/>
            </a:pPr>
            <a:r>
              <a:rPr lang="ru-RU" dirty="0" smtClean="0"/>
              <a:t>-</a:t>
            </a:r>
            <a:r>
              <a:rPr lang="en-US" dirty="0" smtClean="0"/>
              <a:t> Stand up if you are a person who… has/doesn’t have a book, a new/unusual pen/exercise book (show everybody), a vocabulary, etc.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91880" y="1556792"/>
            <a:ext cx="503015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2489" t="5556" b="8333"/>
          <a:stretch>
            <a:fillRect/>
          </a:stretch>
        </p:blipFill>
        <p:spPr bwMode="auto">
          <a:xfrm>
            <a:off x="4644009" y="0"/>
            <a:ext cx="4499992" cy="6062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2348880"/>
            <a:ext cx="30243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Stand up if you are the person who…. 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likes wearing stone-washed jeans? (what does it look like?)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knows the difference between baggy jeans and flared jeans?</a:t>
            </a:r>
          </a:p>
          <a:p>
            <a:r>
              <a:rPr lang="en-US" sz="2000" dirty="0" smtClean="0"/>
              <a:t> </a:t>
            </a:r>
          </a:p>
          <a:p>
            <a:pPr>
              <a:buFontTx/>
              <a:buChar char="-"/>
            </a:pPr>
            <a:r>
              <a:rPr lang="en-US" sz="2000" dirty="0" smtClean="0"/>
              <a:t>wants to be a gold miner? </a:t>
            </a:r>
            <a:endParaRPr lang="ru-RU" sz="2400" dirty="0"/>
          </a:p>
        </p:txBody>
      </p:sp>
      <p:pic>
        <p:nvPicPr>
          <p:cNvPr id="1028" name="Picture 4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"/>
            <a:ext cx="1731154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«Зашифрованное слово»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Ученик получает зашифрованный список слов, где число обозначает порядковый номер буквы в алфавите. </a:t>
            </a:r>
            <a:r>
              <a:rPr lang="ru-RU" sz="2000" b="1" dirty="0" smtClean="0"/>
              <a:t>Задача</a:t>
            </a:r>
            <a:r>
              <a:rPr lang="ru-RU" sz="2000" dirty="0" smtClean="0"/>
              <a:t> - расшифровать слова быстро и правильно:</a:t>
            </a:r>
          </a:p>
          <a:p>
            <a:pPr>
              <a:buNone/>
            </a:pPr>
            <a:r>
              <a:rPr lang="ru-RU" dirty="0" smtClean="0"/>
              <a:t>11.14.15.23. – </a:t>
            </a: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15.18.7.1.14.9.26.5</a:t>
            </a:r>
            <a:r>
              <a:rPr lang="en-US" dirty="0" smtClean="0"/>
              <a:t>. </a:t>
            </a:r>
            <a:r>
              <a:rPr lang="ru-RU" dirty="0" smtClean="0"/>
              <a:t>–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78286"/>
            <a:ext cx="4104456" cy="548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5059" t="2886" r="5467" b="63394"/>
          <a:stretch>
            <a:fillRect/>
          </a:stretch>
        </p:blipFill>
        <p:spPr bwMode="auto">
          <a:xfrm>
            <a:off x="4139952" y="1124744"/>
            <a:ext cx="4988714" cy="2445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2168" cy="1965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2-4 классы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544616"/>
          </a:xfrm>
        </p:spPr>
        <p:txBody>
          <a:bodyPr>
            <a:normAutofit fontScale="62500" lnSpcReduction="20000"/>
          </a:bodyPr>
          <a:lstStyle/>
          <a:p>
            <a:r>
              <a:rPr lang="ru-RU" sz="4000" b="1" dirty="0" smtClean="0"/>
              <a:t>Тип игры: </a:t>
            </a:r>
            <a:r>
              <a:rPr lang="en-US" sz="4000" b="1" dirty="0" smtClean="0"/>
              <a:t>questions</a:t>
            </a:r>
            <a:endParaRPr lang="ru-RU" sz="4000" dirty="0" smtClean="0"/>
          </a:p>
          <a:p>
            <a:r>
              <a:rPr lang="ru-RU" sz="4000" dirty="0" smtClean="0"/>
              <a:t>Описание игры: отвечать на вопросы можно двумя способами - устно или раздать карточки. (</a:t>
            </a:r>
            <a:r>
              <a:rPr lang="en-US" sz="4000" dirty="0" err="1" smtClean="0"/>
              <a:t>Варианты</a:t>
            </a:r>
            <a:r>
              <a:rPr lang="en-US" sz="4000" dirty="0" smtClean="0"/>
              <a:t> </a:t>
            </a:r>
            <a:r>
              <a:rPr lang="en-US" sz="4000" dirty="0" err="1" smtClean="0"/>
              <a:t>вопрос</a:t>
            </a:r>
            <a:r>
              <a:rPr lang="ru-RU" sz="4000" dirty="0" err="1" smtClean="0"/>
              <a:t>ов</a:t>
            </a:r>
            <a:r>
              <a:rPr lang="en-US" sz="4000" dirty="0" smtClean="0"/>
              <a:t> </a:t>
            </a:r>
            <a:r>
              <a:rPr lang="en-US" sz="4000" dirty="0" err="1" smtClean="0"/>
              <a:t>можно</a:t>
            </a:r>
            <a:r>
              <a:rPr lang="en-US" sz="4000" dirty="0" smtClean="0"/>
              <a:t> </a:t>
            </a:r>
            <a:r>
              <a:rPr lang="en-US" sz="4000" dirty="0" err="1" smtClean="0"/>
              <a:t>менять</a:t>
            </a:r>
            <a:r>
              <a:rPr lang="ru-RU" sz="4000" dirty="0" smtClean="0"/>
              <a:t> по своему усмотрению</a:t>
            </a:r>
            <a:r>
              <a:rPr lang="en-US" sz="4000" dirty="0" smtClean="0"/>
              <a:t>)</a:t>
            </a:r>
            <a:endParaRPr lang="ru-RU" sz="4000" dirty="0" smtClean="0"/>
          </a:p>
          <a:p>
            <a:r>
              <a:rPr lang="en-US" sz="4000" dirty="0" smtClean="0"/>
              <a:t>Name 2 cities</a:t>
            </a:r>
            <a:endParaRPr lang="ru-RU" sz="4000" dirty="0" smtClean="0"/>
          </a:p>
          <a:p>
            <a:r>
              <a:rPr lang="en-US" sz="4000" dirty="0" smtClean="0"/>
              <a:t>Name 1 country</a:t>
            </a:r>
            <a:endParaRPr lang="ru-RU" sz="4000" dirty="0" smtClean="0"/>
          </a:p>
          <a:p>
            <a:r>
              <a:rPr lang="en-US" sz="4000" dirty="0" smtClean="0"/>
              <a:t>Name 1 word with 3 vowels</a:t>
            </a:r>
            <a:endParaRPr lang="ru-RU" sz="4000" dirty="0" smtClean="0"/>
          </a:p>
          <a:p>
            <a:r>
              <a:rPr lang="en-US" sz="4000" dirty="0" smtClean="0"/>
              <a:t>Name 1 word with 5 consonants</a:t>
            </a:r>
            <a:endParaRPr lang="ru-RU" sz="4000" dirty="0" smtClean="0"/>
          </a:p>
          <a:p>
            <a:r>
              <a:rPr lang="en-US" sz="4000" dirty="0" smtClean="0"/>
              <a:t>Name 1 word with letters “n, s, d”</a:t>
            </a:r>
            <a:endParaRPr lang="ru-RU" sz="4000" dirty="0" smtClean="0"/>
          </a:p>
          <a:p>
            <a:r>
              <a:rPr lang="en-US" sz="4000" dirty="0" smtClean="0"/>
              <a:t>Name 2 words on letter “h”</a:t>
            </a:r>
            <a:endParaRPr lang="ru-RU" sz="4000" dirty="0" smtClean="0"/>
          </a:p>
          <a:p>
            <a:r>
              <a:rPr lang="en-US" sz="4000" dirty="0" smtClean="0"/>
              <a:t>Name 1 word of 6 letters</a:t>
            </a:r>
            <a:endParaRPr lang="ru-RU" sz="4000" dirty="0" smtClean="0"/>
          </a:p>
          <a:p>
            <a:r>
              <a:rPr lang="en-US" sz="4000" dirty="0" smtClean="0"/>
              <a:t>Name 1 word of 4 letters</a:t>
            </a:r>
            <a:endParaRPr lang="ru-RU" sz="4000" dirty="0" smtClean="0"/>
          </a:p>
          <a:p>
            <a:r>
              <a:rPr lang="en-US" sz="4000" dirty="0" smtClean="0"/>
              <a:t>Name 2 numbers</a:t>
            </a:r>
            <a:endParaRPr lang="ru-RU" sz="4000" dirty="0" smtClean="0"/>
          </a:p>
          <a:p>
            <a:r>
              <a:rPr lang="en-US" sz="4000" dirty="0" smtClean="0"/>
              <a:t>Name 1 word that finishes on “r”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2-4 классы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54461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Тип игры:</a:t>
            </a:r>
            <a:r>
              <a:rPr lang="en-US" b="1" dirty="0" smtClean="0"/>
              <a:t> role play</a:t>
            </a:r>
            <a:endParaRPr lang="ru-RU" dirty="0" smtClean="0"/>
          </a:p>
          <a:p>
            <a:r>
              <a:rPr lang="ru-RU" dirty="0" smtClean="0"/>
              <a:t>Описание игры: угадать цвет на карточках, а затем стать в том порядке, чтоб получилась радуга. 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tlvioe</a:t>
            </a:r>
            <a:endParaRPr lang="ru-RU" dirty="0" smtClean="0"/>
          </a:p>
          <a:p>
            <a:r>
              <a:rPr lang="en-US" dirty="0" err="1" smtClean="0"/>
              <a:t>eulb</a:t>
            </a:r>
            <a:endParaRPr lang="ru-RU" dirty="0" smtClean="0"/>
          </a:p>
          <a:p>
            <a:r>
              <a:rPr lang="en-US" dirty="0" err="1" smtClean="0"/>
              <a:t>wlleoy</a:t>
            </a:r>
            <a:endParaRPr lang="ru-RU" dirty="0" smtClean="0"/>
          </a:p>
          <a:p>
            <a:r>
              <a:rPr lang="en-US" dirty="0" err="1" smtClean="0"/>
              <a:t>eengr</a:t>
            </a:r>
            <a:endParaRPr lang="ru-RU" dirty="0" smtClean="0"/>
          </a:p>
          <a:p>
            <a:r>
              <a:rPr lang="en-US" dirty="0" err="1" smtClean="0"/>
              <a:t>der</a:t>
            </a:r>
            <a:endParaRPr lang="ru-RU" dirty="0" smtClean="0"/>
          </a:p>
          <a:p>
            <a:r>
              <a:rPr lang="en-US" dirty="0" err="1" smtClean="0"/>
              <a:t>eaongr</a:t>
            </a:r>
            <a:endParaRPr lang="ru-RU" dirty="0" smtClean="0"/>
          </a:p>
          <a:p>
            <a:r>
              <a:rPr lang="en-GB" dirty="0" smtClean="0"/>
              <a:t>dark lube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5-7 классы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«Снежный ком»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Назвать свое имя и слово, которое характеризует вас или:</a:t>
            </a:r>
          </a:p>
          <a:p>
            <a:r>
              <a:rPr lang="ru-RU" dirty="0" smtClean="0"/>
              <a:t>любимый цвет;</a:t>
            </a:r>
          </a:p>
          <a:p>
            <a:r>
              <a:rPr lang="ru-RU" dirty="0" smtClean="0"/>
              <a:t>кем хотите стать;</a:t>
            </a:r>
          </a:p>
          <a:p>
            <a:r>
              <a:rPr lang="ru-RU" dirty="0" smtClean="0"/>
              <a:t>о чем мечтаете и т.д.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8-11 классы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«Снежный ком» </a:t>
            </a:r>
            <a:br>
              <a:rPr lang="ru-RU" dirty="0" smtClean="0"/>
            </a:br>
            <a:r>
              <a:rPr lang="ru-RU" dirty="0" smtClean="0"/>
              <a:t>Назовите свое имя и скажите:</a:t>
            </a:r>
          </a:p>
          <a:p>
            <a:r>
              <a:rPr lang="ru-RU" dirty="0" smtClean="0"/>
              <a:t>кем вы хотите стать;</a:t>
            </a:r>
          </a:p>
          <a:p>
            <a:r>
              <a:rPr lang="ru-RU" dirty="0" smtClean="0"/>
              <a:t>в какой университет поступить;</a:t>
            </a:r>
          </a:p>
          <a:p>
            <a:r>
              <a:rPr lang="ru-RU" dirty="0" smtClean="0"/>
              <a:t>какие предметы нравятся/не нравятся и почему и т.д.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 открытого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Показать методическое мастерство в целом или по какому-то определенному направлению;</a:t>
            </a:r>
          </a:p>
          <a:p>
            <a:r>
              <a:rPr lang="ru-RU" dirty="0" smtClean="0"/>
              <a:t>Административная проверка урока;</a:t>
            </a:r>
          </a:p>
          <a:p>
            <a:r>
              <a:rPr lang="ru-RU" dirty="0" smtClean="0"/>
              <a:t>Плановый открытый урок и т.д.</a:t>
            </a:r>
          </a:p>
        </p:txBody>
      </p:sp>
    </p:spTree>
    <p:extLst>
      <p:ext uri="{BB962C8B-B14F-4D97-AF65-F5344CB8AC3E}">
        <p14:creationId xmlns:p14="http://schemas.microsoft.com/office/powerpoint/2010/main" xmlns="" val="32062171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8-11 классы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363272" cy="52578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Тип игры</a:t>
            </a:r>
            <a:r>
              <a:rPr lang="en-US" b="1" dirty="0" smtClean="0"/>
              <a:t>: Discussion</a:t>
            </a:r>
            <a:endParaRPr lang="ru-RU" dirty="0" smtClean="0"/>
          </a:p>
          <a:p>
            <a:r>
              <a:rPr lang="ru-RU" dirty="0" smtClean="0"/>
              <a:t>Описание игры</a:t>
            </a:r>
            <a:r>
              <a:rPr lang="en-US" dirty="0" smtClean="0"/>
              <a:t>: Give reasons for doing these things: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Study</a:t>
            </a:r>
            <a:endParaRPr lang="ru-RU" dirty="0" smtClean="0"/>
          </a:p>
          <a:p>
            <a:r>
              <a:rPr lang="en-US" dirty="0" smtClean="0"/>
              <a:t>Run</a:t>
            </a:r>
            <a:endParaRPr lang="ru-RU" dirty="0" smtClean="0"/>
          </a:p>
          <a:p>
            <a:r>
              <a:rPr lang="en-US" dirty="0" smtClean="0"/>
              <a:t>Eat</a:t>
            </a:r>
            <a:endParaRPr lang="ru-RU" dirty="0" smtClean="0"/>
          </a:p>
          <a:p>
            <a:r>
              <a:rPr lang="en-US" dirty="0" smtClean="0"/>
              <a:t>Play the lottery</a:t>
            </a:r>
            <a:endParaRPr lang="ru-RU" dirty="0" smtClean="0"/>
          </a:p>
          <a:p>
            <a:r>
              <a:rPr lang="en-US" dirty="0" smtClean="0"/>
              <a:t>Drink coffee</a:t>
            </a:r>
            <a:endParaRPr lang="ru-RU" dirty="0" smtClean="0"/>
          </a:p>
          <a:p>
            <a:r>
              <a:rPr lang="en-US" dirty="0" smtClean="0"/>
              <a:t>Think</a:t>
            </a:r>
            <a:endParaRPr lang="ru-RU" dirty="0" smtClean="0"/>
          </a:p>
          <a:p>
            <a:r>
              <a:rPr lang="en-US" dirty="0" smtClean="0"/>
              <a:t>Go to the gym</a:t>
            </a:r>
            <a:endParaRPr lang="ru-RU" dirty="0" smtClean="0"/>
          </a:p>
          <a:p>
            <a:r>
              <a:rPr lang="en-US" dirty="0" smtClean="0"/>
              <a:t>Have shower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8-11 классы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363272" cy="52578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Тип игры</a:t>
            </a:r>
            <a:r>
              <a:rPr lang="en-US" b="1" dirty="0" smtClean="0"/>
              <a:t>: discussion</a:t>
            </a:r>
            <a:endParaRPr lang="ru-RU" dirty="0" smtClean="0"/>
          </a:p>
          <a:p>
            <a:r>
              <a:rPr lang="ru-RU" dirty="0" smtClean="0"/>
              <a:t>Описание игры</a:t>
            </a:r>
            <a:r>
              <a:rPr lang="en-US" dirty="0" smtClean="0"/>
              <a:t>: What can you do with these things? Give as many ideas as possible.</a:t>
            </a:r>
            <a:endParaRPr lang="ru-RU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Egg</a:t>
            </a:r>
            <a:endParaRPr lang="ru-RU" dirty="0" smtClean="0"/>
          </a:p>
          <a:p>
            <a:r>
              <a:rPr lang="en-US" dirty="0" smtClean="0"/>
              <a:t>Brush</a:t>
            </a:r>
            <a:endParaRPr lang="ru-RU" dirty="0" smtClean="0"/>
          </a:p>
          <a:p>
            <a:r>
              <a:rPr lang="en-US" dirty="0" smtClean="0"/>
              <a:t>Turn signal</a:t>
            </a:r>
            <a:endParaRPr lang="ru-RU" dirty="0" smtClean="0"/>
          </a:p>
          <a:p>
            <a:r>
              <a:rPr lang="en-US" dirty="0" smtClean="0"/>
              <a:t>Tea bag</a:t>
            </a:r>
            <a:endParaRPr lang="ru-RU" dirty="0" smtClean="0"/>
          </a:p>
          <a:p>
            <a:r>
              <a:rPr lang="en-US" dirty="0" smtClean="0"/>
              <a:t>Paper tip</a:t>
            </a:r>
            <a:endParaRPr lang="ru-RU" dirty="0" smtClean="0"/>
          </a:p>
          <a:p>
            <a:r>
              <a:rPr lang="en-US" dirty="0" smtClean="0"/>
              <a:t>zip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8-11 классы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363272" cy="5257800"/>
          </a:xfrm>
        </p:spPr>
        <p:txBody>
          <a:bodyPr>
            <a:normAutofit/>
          </a:bodyPr>
          <a:lstStyle/>
          <a:p>
            <a:r>
              <a:rPr lang="ru-RU" b="1" dirty="0" smtClean="0"/>
              <a:t>Тип игры</a:t>
            </a:r>
            <a:r>
              <a:rPr lang="en-US" b="1" dirty="0" smtClean="0"/>
              <a:t>: Speaking</a:t>
            </a:r>
            <a:endParaRPr lang="ru-RU" dirty="0" smtClean="0"/>
          </a:p>
          <a:p>
            <a:r>
              <a:rPr lang="ru-RU" dirty="0" smtClean="0"/>
              <a:t>Описание игры</a:t>
            </a:r>
            <a:r>
              <a:rPr lang="en-US" dirty="0" smtClean="0"/>
              <a:t>: make the story together by one sentence each.</a:t>
            </a:r>
            <a:endParaRPr lang="ru-RU" dirty="0" smtClean="0"/>
          </a:p>
          <a:p>
            <a:r>
              <a:rPr lang="en-US" dirty="0" smtClean="0"/>
              <a:t>After this story the government decided to ban mobiles…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Сделать урок интересным, оригинальным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Загадать картинку:</a:t>
            </a:r>
            <a:endParaRPr lang="ru-RU" dirty="0"/>
          </a:p>
        </p:txBody>
      </p:sp>
      <p:pic>
        <p:nvPicPr>
          <p:cNvPr id="1026" name="Picture 2" descr="http://magic-wave.ru/4031-thickbox_default/kot-v-sharf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76872"/>
            <a:ext cx="4058816" cy="405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Сделать урок оригинальным и интересным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Использовать ОКП и интерактивные плакаты;</a:t>
            </a:r>
          </a:p>
          <a:p>
            <a:r>
              <a:rPr lang="ru-RU" dirty="0" smtClean="0"/>
              <a:t>интересные упражнения, например из электронных учебников</a:t>
            </a:r>
          </a:p>
          <a:p>
            <a:r>
              <a:rPr lang="ru-RU" dirty="0" smtClean="0"/>
              <a:t>использовать интересные ресурсы: </a:t>
            </a:r>
            <a:r>
              <a:rPr lang="en-US" dirty="0" err="1" smtClean="0"/>
              <a:t>kahoot</a:t>
            </a:r>
            <a:r>
              <a:rPr lang="en-US" dirty="0" smtClean="0"/>
              <a:t>, </a:t>
            </a:r>
            <a:r>
              <a:rPr lang="en-US" dirty="0" err="1" smtClean="0"/>
              <a:t>plickers</a:t>
            </a:r>
            <a:r>
              <a:rPr lang="en-US" dirty="0" smtClean="0"/>
              <a:t> </a:t>
            </a:r>
            <a:r>
              <a:rPr lang="ru-RU" dirty="0" smtClean="0"/>
              <a:t>и т.д.</a:t>
            </a:r>
            <a:br>
              <a:rPr lang="ru-RU" dirty="0" smtClean="0"/>
            </a:b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https://youtu.be/CeOcoymyPyg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373282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569325" cy="1143000"/>
          </a:xfrm>
        </p:spPr>
        <p:txBody>
          <a:bodyPr/>
          <a:lstStyle/>
          <a:p>
            <a:pPr eaLnBrk="1" hangingPunct="1"/>
            <a:r>
              <a:rPr lang="ru-RU" sz="4000" smtClean="0">
                <a:latin typeface="New Century Schoolbook" pitchFamily="18" charset="0"/>
              </a:rPr>
              <a:t>Порядок предложений</a:t>
            </a: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1268413"/>
            <a:ext cx="7283450" cy="49244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15888"/>
            <a:ext cx="7772400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New Century Schoolbook" pitchFamily="18" charset="0"/>
              </a:rPr>
              <a:t>Найди нужную картинку</a:t>
            </a: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196975"/>
            <a:ext cx="7786687" cy="4929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497888" cy="1143000"/>
          </a:xfrm>
        </p:spPr>
        <p:txBody>
          <a:bodyPr/>
          <a:lstStyle/>
          <a:p>
            <a:pPr eaLnBrk="1" hangingPunct="1"/>
            <a:r>
              <a:rPr lang="ru-RU" sz="4000" smtClean="0">
                <a:latin typeface="New Century Schoolbook" pitchFamily="18" charset="0"/>
              </a:rPr>
              <a:t>Множественный выбор</a:t>
            </a:r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1196975"/>
            <a:ext cx="7632700" cy="51847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Мой первый открытый урок...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D:\в асер илья\фото\153_2301\IMG_416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7"/>
          <a:stretch/>
        </p:blipFill>
        <p:spPr bwMode="auto">
          <a:xfrm>
            <a:off x="1331640" y="1247341"/>
            <a:ext cx="6581721" cy="513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20293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Резюме: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Залог успешного открытого урока это сочетание:</a:t>
            </a:r>
          </a:p>
          <a:p>
            <a:r>
              <a:rPr lang="ru-RU" dirty="0" smtClean="0"/>
              <a:t>качественной подготовки до урока (конспект/сценарий, правильная постановка задач, определения для кого проводится такой урок);</a:t>
            </a:r>
          </a:p>
          <a:p>
            <a:r>
              <a:rPr lang="ru-RU" dirty="0" smtClean="0"/>
              <a:t>применения на уроке интересных и не сложных в работе приемов;</a:t>
            </a:r>
          </a:p>
          <a:p>
            <a:r>
              <a:rPr lang="ru-RU" dirty="0" smtClean="0"/>
              <a:t>владения навыками ораторского искусства;</a:t>
            </a:r>
          </a:p>
          <a:p>
            <a:r>
              <a:rPr lang="ru-RU" dirty="0" smtClean="0"/>
              <a:t>борьбы со стрессом;</a:t>
            </a:r>
          </a:p>
          <a:p>
            <a:r>
              <a:rPr lang="ru-RU" dirty="0" smtClean="0"/>
              <a:t>хорошего настроения.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Происходящие процессы: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Наблюдается тенденция деградации </a:t>
            </a:r>
            <a:r>
              <a:rPr lang="ru-RU" dirty="0" smtClean="0"/>
              <a:t>института </a:t>
            </a:r>
            <a:r>
              <a:rPr lang="ru-RU" dirty="0" smtClean="0"/>
              <a:t>открытых </a:t>
            </a:r>
            <a:r>
              <a:rPr lang="ru-RU" dirty="0" smtClean="0"/>
              <a:t>уроков: </a:t>
            </a:r>
            <a:r>
              <a:rPr lang="ru-RU" dirty="0"/>
              <a:t>форма стала вырождаться, утратилась ценность этих уроков, и из некогда эффективного и полезного мероприятия открытые уроки превратились в свою противоположность – стали </a:t>
            </a:r>
            <a:r>
              <a:rPr lang="ru-RU" dirty="0" smtClean="0"/>
              <a:t>неэффективными, бесполезными</a:t>
            </a:r>
            <a:r>
              <a:rPr lang="ru-RU" dirty="0"/>
              <a:t>, а </a:t>
            </a:r>
            <a:r>
              <a:rPr lang="ru-RU" dirty="0" smtClean="0"/>
              <a:t>подчас просто формальными, что вредно для образовательного процесса и учащихся.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9684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Учитель, чьи уроки хочется посещать: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Учащиеся, коллеги и </a:t>
            </a:r>
            <a:r>
              <a:rPr lang="ru-RU" dirty="0"/>
              <a:t>общество хотят видеть в современном учителе педагога </a:t>
            </a:r>
            <a:r>
              <a:rPr lang="ru-RU" dirty="0" err="1"/>
              <a:t>эрудиционного</a:t>
            </a:r>
            <a:r>
              <a:rPr lang="ru-RU" dirty="0"/>
              <a:t> типа, интеллектуала, человека с чувством юмора, находчивого</a:t>
            </a:r>
            <a:r>
              <a:rPr lang="ru-RU" dirty="0" smtClean="0"/>
              <a:t>, </a:t>
            </a:r>
            <a:r>
              <a:rPr lang="ru-RU" dirty="0"/>
              <a:t>способного к рефлексии, к серьезному научному анализу </a:t>
            </a:r>
            <a:r>
              <a:rPr lang="ru-RU" dirty="0" smtClean="0"/>
              <a:t>применяемых методических приемов и разработок, </a:t>
            </a:r>
            <a:r>
              <a:rPr lang="ru-RU" dirty="0"/>
              <a:t>а не ждущего </a:t>
            </a:r>
            <a:r>
              <a:rPr lang="ru-RU" dirty="0" smtClean="0"/>
              <a:t>хвалебных отзывов </a:t>
            </a:r>
            <a:r>
              <a:rPr lang="ru-RU" dirty="0"/>
              <a:t>о своей работе.</a:t>
            </a:r>
          </a:p>
        </p:txBody>
      </p:sp>
    </p:spTree>
    <p:extLst>
      <p:ext uri="{BB962C8B-B14F-4D97-AF65-F5344CB8AC3E}">
        <p14:creationId xmlns:p14="http://schemas.microsoft.com/office/powerpoint/2010/main" xmlns="" val="3281041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Психологические особенности учителя во время открытого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Стресс – урок это общение в одном и том же составе, складывается доверительная обстановка. На открытом уроке это состояние рушится, что доставляет стресс.</a:t>
            </a:r>
          </a:p>
          <a:p>
            <a:r>
              <a:rPr lang="ru-RU" dirty="0" smtClean="0"/>
              <a:t>Дискомфорт – очень сложно вести работу, когда ее разглядывают «под микроскопом»;</a:t>
            </a:r>
          </a:p>
          <a:p>
            <a:r>
              <a:rPr lang="ru-RU" dirty="0" smtClean="0"/>
              <a:t>Учащиеся также находятся в стрессовой ситуации.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Борьба со стрессом: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Эффективный конспект открытого урока (стелим себе «соломку»);</a:t>
            </a:r>
          </a:p>
          <a:p>
            <a:r>
              <a:rPr lang="ru-RU" dirty="0" smtClean="0"/>
              <a:t>Использование интересных методических приемов и интересных заданий;</a:t>
            </a:r>
          </a:p>
          <a:p>
            <a:r>
              <a:rPr lang="ru-RU" dirty="0" smtClean="0"/>
              <a:t>Развитие ораторских (лекторских) навыков;</a:t>
            </a:r>
          </a:p>
          <a:p>
            <a:r>
              <a:rPr lang="ru-RU" dirty="0" smtClean="0"/>
              <a:t>Создаем комфортную обстановку.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3326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56659"/>
            <a:ext cx="8208912" cy="143103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Шаги при разработке конспекта урока или сценария урока: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655" y="1508787"/>
            <a:ext cx="8245219" cy="5096883"/>
          </a:xfrm>
        </p:spPr>
        <p:txBody>
          <a:bodyPr>
            <a:normAutofit fontScale="92500"/>
          </a:bodyPr>
          <a:lstStyle/>
          <a:p>
            <a:pPr marL="342887" indent="-342887">
              <a:buAutoNum type="arabicPeriod"/>
            </a:pPr>
            <a:r>
              <a:rPr lang="ru-RU" sz="2400" dirty="0" smtClean="0"/>
              <a:t>Определить тип урока (множество типологий, единой нет)</a:t>
            </a:r>
          </a:p>
          <a:p>
            <a:pPr marL="342887" indent="-342887">
              <a:buAutoNum type="arabicPeriod"/>
            </a:pPr>
            <a:r>
              <a:rPr lang="ru-RU" sz="2400" dirty="0" smtClean="0"/>
              <a:t>Вывести с помощью учащихся тему урока </a:t>
            </a:r>
            <a:r>
              <a:rPr lang="ru-RU" sz="2400" i="1" dirty="0" smtClean="0"/>
              <a:t>(о чем будет урок?)</a:t>
            </a:r>
          </a:p>
          <a:p>
            <a:pPr marL="342887" indent="-342887">
              <a:buAutoNum type="arabicPeriod"/>
            </a:pPr>
            <a:r>
              <a:rPr lang="ru-RU" sz="2400" dirty="0" smtClean="0"/>
              <a:t>Четко поставить целевую установку, замотивировать учащихся </a:t>
            </a:r>
            <a:r>
              <a:rPr lang="ru-RU" sz="2400" i="1" dirty="0" smtClean="0"/>
              <a:t>(зачем нужен данный урок?)</a:t>
            </a:r>
            <a:r>
              <a:rPr lang="ru-RU" sz="2400" dirty="0" smtClean="0"/>
              <a:t>. </a:t>
            </a:r>
            <a:r>
              <a:rPr lang="ru-RU" sz="2400" i="1" dirty="0" smtClean="0"/>
              <a:t>Здесь же (для себя) определяете, какие будут формироваться УУД.</a:t>
            </a:r>
          </a:p>
          <a:p>
            <a:pPr marL="342887" indent="-342887">
              <a:buAutoNum type="arabicPeriod"/>
            </a:pPr>
            <a:r>
              <a:rPr lang="ru-RU" sz="2400" dirty="0" smtClean="0"/>
              <a:t>Выделить задачи урока </a:t>
            </a:r>
            <a:r>
              <a:rPr lang="ru-RU" sz="2400" i="1" dirty="0" smtClean="0"/>
              <a:t>(что планируется изучать на уроке?)</a:t>
            </a:r>
          </a:p>
          <a:p>
            <a:pPr marL="342887" indent="-342887">
              <a:buAutoNum type="arabicPeriod"/>
            </a:pPr>
            <a:r>
              <a:rPr lang="ru-RU" sz="2400" dirty="0" smtClean="0"/>
              <a:t>Обозначить ТСО для урока </a:t>
            </a:r>
            <a:r>
              <a:rPr lang="ru-RU" sz="2400" i="1" dirty="0" smtClean="0"/>
              <a:t>(какое необходимо оборудование?)</a:t>
            </a:r>
          </a:p>
          <a:p>
            <a:pPr marL="342887" indent="-342887">
              <a:buAutoNum type="arabicPeriod"/>
            </a:pPr>
            <a:r>
              <a:rPr lang="ru-RU" sz="2400" dirty="0" smtClean="0"/>
              <a:t>Обозначить краткую структуру занятия </a:t>
            </a:r>
            <a:r>
              <a:rPr lang="ru-RU" sz="2400" i="1" dirty="0" smtClean="0"/>
              <a:t>(краткий план)</a:t>
            </a:r>
          </a:p>
          <a:p>
            <a:pPr marL="342887" indent="-342887">
              <a:buAutoNum type="arabicPeriod"/>
            </a:pPr>
            <a:r>
              <a:rPr lang="ru-RU" sz="2400" dirty="0" smtClean="0"/>
              <a:t>Определить формы контроля </a:t>
            </a:r>
            <a:r>
              <a:rPr lang="ru-RU" sz="2400" i="1" dirty="0" smtClean="0"/>
              <a:t>(проверка усвоенного)</a:t>
            </a:r>
          </a:p>
          <a:p>
            <a:pPr marL="342887" indent="-342887">
              <a:buAutoNum type="arabicPeriod"/>
            </a:pPr>
            <a:r>
              <a:rPr lang="ru-RU" sz="2400" dirty="0" smtClean="0"/>
              <a:t>Определить формы рефлексии (</a:t>
            </a:r>
            <a:r>
              <a:rPr lang="ru-RU" sz="2400" i="1" dirty="0" smtClean="0"/>
              <a:t>Синквейн? Заполнение читательского дневника? И др.)</a:t>
            </a:r>
          </a:p>
          <a:p>
            <a:pPr marL="342887" indent="-342887">
              <a:buAutoNum type="arabicPeriod"/>
            </a:pPr>
            <a:r>
              <a:rPr lang="ru-RU" sz="2400" dirty="0" smtClean="0"/>
              <a:t>Придумать подводку для учащихся, наталкивающую на итоги урока.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4991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</TotalTime>
  <Words>1250</Words>
  <Application>Microsoft Office PowerPoint</Application>
  <PresentationFormat>Экран (4:3)</PresentationFormat>
  <Paragraphs>179</Paragraphs>
  <Slides>49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Как подготовить открытый урок по английскому языку?  Практические приемы</vt:lpstr>
      <vt:lpstr>Слайд 2</vt:lpstr>
      <vt:lpstr>Слайд 3</vt:lpstr>
      <vt:lpstr>Цели и задачи открытого урока:</vt:lpstr>
      <vt:lpstr>Происходящие процессы:</vt:lpstr>
      <vt:lpstr>Учитель, чьи уроки хочется посещать:</vt:lpstr>
      <vt:lpstr>Психологические особенности учителя во время открытого урока:</vt:lpstr>
      <vt:lpstr>Борьба со стрессом:</vt:lpstr>
      <vt:lpstr>Шаги при разработке конспекта урока или сценария урока: </vt:lpstr>
      <vt:lpstr>Слайд 10</vt:lpstr>
      <vt:lpstr>Пример оформления конспекта</vt:lpstr>
      <vt:lpstr>В конспекте/сценарии открытого урока важно:</vt:lpstr>
      <vt:lpstr>Слайд 13</vt:lpstr>
      <vt:lpstr>В зависимости от условий, определяем используемые приемы и упражнения:</vt:lpstr>
      <vt:lpstr>Использование интересных упражнений на различных этапах урока:</vt:lpstr>
      <vt:lpstr>Речевая разминка направленная на развитие критического мышления</vt:lpstr>
      <vt:lpstr>Мозговой штурм в качестве речевой разминки</vt:lpstr>
      <vt:lpstr>Речевая разминка направленная на развитие критического мышления</vt:lpstr>
      <vt:lpstr>Использование песен</vt:lpstr>
      <vt:lpstr>Использование песен</vt:lpstr>
      <vt:lpstr>“Songs and Poems for School”</vt:lpstr>
      <vt:lpstr>Слайд 22</vt:lpstr>
      <vt:lpstr>Интересный квест</vt:lpstr>
      <vt:lpstr>Слайд 24</vt:lpstr>
      <vt:lpstr>Слайд 25</vt:lpstr>
      <vt:lpstr>Ораторское искусство:</vt:lpstr>
      <vt:lpstr>Социокультурный компонент</vt:lpstr>
      <vt:lpstr>Слайд 28</vt:lpstr>
      <vt:lpstr>Рациональный способ подачи материала</vt:lpstr>
      <vt:lpstr>Слайд 30</vt:lpstr>
      <vt:lpstr>Метод проектов </vt:lpstr>
      <vt:lpstr>Копилка интересных приемов:</vt:lpstr>
      <vt:lpstr>«Take Off- Touch Down»</vt:lpstr>
      <vt:lpstr>Слайд 34</vt:lpstr>
      <vt:lpstr>Игра «Зашифрованное слово»</vt:lpstr>
      <vt:lpstr>2-4 классы</vt:lpstr>
      <vt:lpstr>2-4 классы</vt:lpstr>
      <vt:lpstr>5-7 классы</vt:lpstr>
      <vt:lpstr>8-11 классы</vt:lpstr>
      <vt:lpstr>8-11 классы</vt:lpstr>
      <vt:lpstr>8-11 классы</vt:lpstr>
      <vt:lpstr>8-11 классы</vt:lpstr>
      <vt:lpstr>Сделать урок интересным, оригинальным</vt:lpstr>
      <vt:lpstr>Сделать урок оригинальным и интересным</vt:lpstr>
      <vt:lpstr>Порядок предложений</vt:lpstr>
      <vt:lpstr>Найди нужную картинку</vt:lpstr>
      <vt:lpstr>Множественный выбор</vt:lpstr>
      <vt:lpstr>Мой первый открытый урок...</vt:lpstr>
      <vt:lpstr>Резюме: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УУД в ходе развития критического мышления</dc:title>
  <dc:creator>titul</dc:creator>
  <cp:lastModifiedBy>bim</cp:lastModifiedBy>
  <cp:revision>66</cp:revision>
  <dcterms:modified xsi:type="dcterms:W3CDTF">2017-11-28T06:54:13Z</dcterms:modified>
</cp:coreProperties>
</file>