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sldIdLst>
    <p:sldId id="257" r:id="rId2"/>
    <p:sldId id="353" r:id="rId3"/>
    <p:sldId id="354" r:id="rId4"/>
    <p:sldId id="355" r:id="rId5"/>
    <p:sldId id="316" r:id="rId6"/>
    <p:sldId id="317" r:id="rId7"/>
    <p:sldId id="318" r:id="rId8"/>
    <p:sldId id="328" r:id="rId9"/>
    <p:sldId id="356" r:id="rId10"/>
    <p:sldId id="357" r:id="rId11"/>
    <p:sldId id="358" r:id="rId12"/>
    <p:sldId id="359" r:id="rId13"/>
    <p:sldId id="320" r:id="rId14"/>
    <p:sldId id="329" r:id="rId15"/>
    <p:sldId id="331" r:id="rId16"/>
    <p:sldId id="332" r:id="rId17"/>
    <p:sldId id="333" r:id="rId18"/>
    <p:sldId id="335" r:id="rId19"/>
    <p:sldId id="321" r:id="rId20"/>
    <p:sldId id="334" r:id="rId21"/>
    <p:sldId id="337" r:id="rId22"/>
    <p:sldId id="322" r:id="rId23"/>
    <p:sldId id="338" r:id="rId24"/>
    <p:sldId id="343" r:id="rId25"/>
    <p:sldId id="339" r:id="rId26"/>
    <p:sldId id="340" r:id="rId27"/>
    <p:sldId id="341" r:id="rId28"/>
    <p:sldId id="345" r:id="rId29"/>
    <p:sldId id="346" r:id="rId30"/>
    <p:sldId id="323" r:id="rId31"/>
    <p:sldId id="349" r:id="rId32"/>
    <p:sldId id="342" r:id="rId33"/>
    <p:sldId id="336" r:id="rId34"/>
    <p:sldId id="347" r:id="rId35"/>
    <p:sldId id="348" r:id="rId36"/>
    <p:sldId id="324" r:id="rId37"/>
    <p:sldId id="325" r:id="rId38"/>
    <p:sldId id="344" r:id="rId39"/>
    <p:sldId id="352" r:id="rId40"/>
    <p:sldId id="319" r:id="rId41"/>
    <p:sldId id="351" r:id="rId42"/>
    <p:sldId id="350" r:id="rId43"/>
    <p:sldId id="310" r:id="rId44"/>
    <p:sldId id="311" r:id="rId45"/>
    <p:sldId id="312" r:id="rId46"/>
    <p:sldId id="304" r:id="rId47"/>
    <p:sldId id="305" r:id="rId48"/>
    <p:sldId id="306" r:id="rId49"/>
    <p:sldId id="307" r:id="rId50"/>
    <p:sldId id="308" r:id="rId51"/>
    <p:sldId id="309" r:id="rId52"/>
    <p:sldId id="314" r:id="rId53"/>
    <p:sldId id="291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426" autoAdjust="0"/>
  </p:normalViewPr>
  <p:slideViewPr>
    <p:cSldViewPr snapToGrid="0">
      <p:cViewPr varScale="1">
        <p:scale>
          <a:sx n="91" d="100"/>
          <a:sy n="91" d="100"/>
        </p:scale>
        <p:origin x="-97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AE7BC-C710-413F-87C5-3034B71B337F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6E01F-9542-4661-8866-A06432DCE2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9104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607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3525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7076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7848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8967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037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2777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1382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708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8579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AA6BA-964E-443E-B7DF-46970AB872B6}" type="datetimeFigureOut">
              <a:rPr lang="ru-RU" smtClean="0"/>
              <a:pPr/>
              <a:t>22.06.2016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017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1.png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mobile_apps" TargetMode="External"/><Relationship Id="rId2" Type="http://schemas.openxmlformats.org/officeDocument/2006/relationships/hyperlink" Target="https://www.englishteachers.ru/forum/index.php?showforum=22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nglishteachers.ru/Wares?category=45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6/" TargetMode="Externa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englishteachers.ru/Wares/543.html" TargetMode="External"/><Relationship Id="rId5" Type="http://schemas.openxmlformats.org/officeDocument/2006/relationships/hyperlink" Target="https://www.englishteachers.ru/Wares/542.html" TargetMode="External"/><Relationship Id="rId4" Type="http://schemas.openxmlformats.org/officeDocument/2006/relationships/hyperlink" Target="http://audio.neteducom.com/books/17/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/529.html?backto=V2FyZXM/Y2F0ZWdvcnk9MiZwYWdlPQ" TargetMode="Externa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audio.neteducom.com/books/14/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hyperlink" Target="https://www.englishteachers.ru/Wares/537.html" TargetMode="Externa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5/" TargetMode="External"/><Relationship Id="rId2" Type="http://schemas.openxmlformats.org/officeDocument/2006/relationships/hyperlink" Target="https://www.englishteachers.ru/Wares/527.html?backto=U2hvcC5odG1s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hyperlink" Target="https://www.englishteachers.ru/Wares/536.html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hyperlink" Target="https://www.englishteachers.ru/Wares/525.html" TargetMode="Externa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hyperlink" Target="https://www.englishteachers.ru/Wares/535.html" TargetMode="Externa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069" y="2265529"/>
            <a:ext cx="8898339" cy="1815151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Как развивать ребенка средствами английского языка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2000" b="1" dirty="0" smtClean="0"/>
              <a:t>(на примере курсов и пособий издательства “Титул”)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ru-RU" sz="2800" dirty="0"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7481" y="5104262"/>
            <a:ext cx="6605516" cy="1296537"/>
          </a:xfrm>
        </p:spPr>
        <p:txBody>
          <a:bodyPr>
            <a:noAutofit/>
          </a:bodyPr>
          <a:lstStyle/>
          <a:p>
            <a:r>
              <a:rPr lang="ru-RU" sz="2000" b="1" dirty="0"/>
              <a:t>Казеичева Алёна Евгеньевна,</a:t>
            </a:r>
          </a:p>
          <a:p>
            <a:r>
              <a:rPr lang="ru-RU" sz="1800" dirty="0"/>
              <a:t>заместитель руководителя Центра образовательных программ </a:t>
            </a:r>
          </a:p>
          <a:p>
            <a:r>
              <a:rPr lang="ru-RU" sz="1800" dirty="0"/>
              <a:t>издательства </a:t>
            </a:r>
            <a:r>
              <a:rPr lang="en-US" sz="1800" dirty="0"/>
              <a:t>“</a:t>
            </a:r>
            <a:r>
              <a:rPr lang="ru-RU" sz="1800" dirty="0"/>
              <a:t>ТИТУЛ</a:t>
            </a:r>
            <a:r>
              <a:rPr lang="en-US" sz="1800" dirty="0"/>
              <a:t>”</a:t>
            </a:r>
            <a:r>
              <a:rPr lang="ru-RU" sz="1800" dirty="0"/>
              <a:t>, автор учебных пособий </a:t>
            </a:r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193631" y="232011"/>
            <a:ext cx="2756792" cy="167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11431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351" y="207471"/>
            <a:ext cx="8168509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работы с дошкольниками на занятии АЯ</a:t>
            </a:r>
            <a:br>
              <a:rPr lang="ru-RU" dirty="0" smtClean="0"/>
            </a:br>
            <a:r>
              <a:rPr lang="ru-RU" sz="3600" dirty="0" smtClean="0"/>
              <a:t>Развитие психических функций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945" y="2081049"/>
            <a:ext cx="8303172" cy="4508938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Память</a:t>
            </a:r>
            <a:r>
              <a:rPr lang="ru-RU" dirty="0" smtClean="0"/>
              <a:t>. У детей дошкольного возраста преобладает </a:t>
            </a:r>
            <a:r>
              <a:rPr lang="ru-RU" b="1" dirty="0" smtClean="0"/>
              <a:t>непроизвольное запоминание</a:t>
            </a:r>
            <a:r>
              <a:rPr lang="ru-RU" dirty="0" smtClean="0"/>
              <a:t>: хорошо и быстро запоминается то, что интересно и вызывает эмоциональный отклик. Соответственно, </a:t>
            </a:r>
            <a:r>
              <a:rPr lang="ru-RU" b="1" dirty="0" smtClean="0"/>
              <a:t>применение игровых приемов </a:t>
            </a:r>
            <a:r>
              <a:rPr lang="ru-RU" dirty="0" smtClean="0"/>
              <a:t>позволяет создать </a:t>
            </a:r>
            <a:r>
              <a:rPr lang="ru-RU" b="1" dirty="0" smtClean="0"/>
              <a:t>условия для непроизвольного запоминания</a:t>
            </a:r>
            <a:r>
              <a:rPr lang="ru-RU" dirty="0" smtClean="0"/>
              <a:t>. </a:t>
            </a:r>
          </a:p>
          <a:p>
            <a:r>
              <a:rPr lang="ru-RU" b="1" dirty="0" smtClean="0"/>
              <a:t>Воображение ребенка дошкольника достаточно развито</a:t>
            </a:r>
            <a:r>
              <a:rPr lang="ru-RU" dirty="0" smtClean="0"/>
              <a:t> и носит не только воспроизводящий, но и творческий характер. </a:t>
            </a:r>
          </a:p>
          <a:p>
            <a:r>
              <a:rPr lang="ru-RU" dirty="0" smtClean="0"/>
              <a:t>Развитие </a:t>
            </a:r>
            <a:r>
              <a:rPr lang="ru-RU" b="1" dirty="0" smtClean="0"/>
              <a:t>мышления</a:t>
            </a:r>
            <a:r>
              <a:rPr lang="ru-RU" dirty="0" smtClean="0"/>
              <a:t> идет от наглядно-действенного к наглядно-образному.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351" y="207471"/>
            <a:ext cx="8168509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работы с дошкольниками на занятии 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2965" y="1891861"/>
            <a:ext cx="8292662" cy="480322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Дошкольники старшего возраста проявляют большой интерес к труду взрослых. Они с охотой выполняют различные поручения, участвуют наряду со старшими в трудовом процессе. Их деятельность более целенаправленна, чем в младшем возрасте. </a:t>
            </a:r>
          </a:p>
          <a:p>
            <a:r>
              <a:rPr lang="ru-RU" dirty="0" smtClean="0"/>
              <a:t>У детей 5 – 7 лет расширяются познавательные интересы и потребности, которые становятся ведущими мотивами учебной деятельности. </a:t>
            </a:r>
          </a:p>
          <a:p>
            <a:r>
              <a:rPr lang="ru-RU" dirty="0" smtClean="0"/>
              <a:t>За счет развития всех психических функций возрастают возможности усвоения первоначальных знаний, умений, навыков.</a:t>
            </a:r>
          </a:p>
          <a:p>
            <a:endParaRPr lang="ru-RU" dirty="0" smtClean="0"/>
          </a:p>
          <a:p>
            <a:pPr>
              <a:buNone/>
            </a:pPr>
            <a:r>
              <a:rPr lang="ru-RU" sz="1900" i="1" dirty="0" smtClean="0"/>
              <a:t>Источник: Н. М. Родина, Е. Ю. Протасова. «Методика обучения дошкольников иностранному языку: учебное пособие»</a:t>
            </a:r>
            <a:endParaRPr lang="ru-RU" sz="1900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7463" y="1688989"/>
            <a:ext cx="7252138" cy="340852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Основная задача при обучении АЯ дошкольников – сделать обучение языку успешным благодаря его включению в целенаправленную, содержательную, интересную для ребенка деятельность.</a:t>
            </a:r>
          </a:p>
          <a:p>
            <a:pPr algn="ctr"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88640"/>
            <a:ext cx="7524328" cy="864096"/>
          </a:xfrm>
        </p:spPr>
        <p:txBody>
          <a:bodyPr>
            <a:normAutofit/>
          </a:bodyPr>
          <a:lstStyle/>
          <a:p>
            <a:pPr>
              <a:lnSpc>
                <a:spcPct val="60000"/>
              </a:lnSpc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Курс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12 шагов к английскому языку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60000"/>
              </a:lnSpc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(Р.П. Мильруд, Н.А. Юшина)</a:t>
            </a:r>
            <a:endParaRPr lang="ru-RU" sz="2800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9516" y="1154816"/>
            <a:ext cx="1260516" cy="1708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Alexey\Desktop\Обложки\CHE_Book2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4762" y="1051719"/>
            <a:ext cx="1260866" cy="1708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7682" y="926033"/>
            <a:ext cx="1259997" cy="1708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3910" y="756744"/>
            <a:ext cx="1260191" cy="1708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97505" y="3100796"/>
            <a:ext cx="1226512" cy="167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83297" y="2996132"/>
            <a:ext cx="1241601" cy="167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9845" y="2849428"/>
            <a:ext cx="1238482" cy="167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0" name="Picture 8" descr="https://www.englishteachers.ru/uploadedfiles/waresimgs/5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72034" y="2648607"/>
            <a:ext cx="1229216" cy="167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Овал 14"/>
          <p:cNvSpPr/>
          <p:nvPr/>
        </p:nvSpPr>
        <p:spPr>
          <a:xfrm>
            <a:off x="385026" y="1639552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57034" y="3630063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72800" y="5306464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6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Y:\Delo-New\Oblozhki\Titul\Small\CHE_Book9_Cove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8016" y="5013435"/>
            <a:ext cx="1252560" cy="1703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Y:\Delo-New\Oblozhki\Titul\Small\CHE_Book10_Cover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67630" y="4907009"/>
            <a:ext cx="1245805" cy="1694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Y:\Delo-New\Oblozhki\Titul\Small\CHE_Book11_Cover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75713" y="4782206"/>
            <a:ext cx="1244834" cy="169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Y:\Delo-New\Oblozhki\Titul\Small\CHE_Book12_Cover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41754" y="4626165"/>
            <a:ext cx="1266825" cy="1723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67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8332" y="1600200"/>
            <a:ext cx="7500132" cy="510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901642" y="243242"/>
            <a:ext cx="4751406" cy="10074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Игра, речевое развитие 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403648" cy="19095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268760"/>
            <a:ext cx="3762666" cy="511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268760"/>
            <a:ext cx="3784975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1901642" y="138138"/>
            <a:ext cx="4982634" cy="10074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мышления, мелкой моторики, речевое развитие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6874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093" y="1403572"/>
            <a:ext cx="3874733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03572"/>
            <a:ext cx="3791739" cy="545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409014" cy="19168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901642" y="138138"/>
            <a:ext cx="4982634" cy="10074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мышления, мелкой моторики, речевое развитие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82401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040" y="1412776"/>
            <a:ext cx="3849137" cy="539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177" y="1412776"/>
            <a:ext cx="3871584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07" y="220717"/>
            <a:ext cx="1301178" cy="17701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901641" y="138138"/>
            <a:ext cx="5981117" cy="10074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мышления, речевое развитие, поддержание мотивации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99088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471" y="1027448"/>
            <a:ext cx="3960439" cy="549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01" y="294290"/>
            <a:ext cx="1637887" cy="22281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35298" y="2870827"/>
            <a:ext cx="3437612" cy="220566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мышления, мелкой моторики, речевое развитие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7818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187" y="260647"/>
            <a:ext cx="8744052" cy="1224137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en-US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Стихи и загадки</a:t>
            </a:r>
            <a:r>
              <a:rPr lang="en-US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80000"/>
              </a:lnSpc>
              <a:buNone/>
            </a:pPr>
            <a:r>
              <a:rPr lang="ru-RU" altLang="ru-RU" sz="28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(Ю. Г. Курбанова)</a:t>
            </a:r>
          </a:p>
          <a:p>
            <a:pPr>
              <a:buNone/>
            </a:pPr>
            <a:endParaRPr lang="ru-RU" altLang="ru-RU" dirty="0" smtClean="0"/>
          </a:p>
        </p:txBody>
      </p:sp>
      <p:pic>
        <p:nvPicPr>
          <p:cNvPr id="10" name="Рисунок 9" descr="C:\Users\Alexey\Desktop\Обложки\Kur_Colour_Cover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88840">
            <a:off x="6716940" y="2210584"/>
            <a:ext cx="2160414" cy="3068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C:\Users\Alexey\Desktop\Обложки\Kur_Fish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81068">
            <a:off x="5054365" y="2013676"/>
            <a:ext cx="2175002" cy="3084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C:\Users\Alexey\Desktop\Обложки\Kur_Animal_Cover.jpg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419871" y="1988840"/>
            <a:ext cx="2208291" cy="30707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C:\Users\Alexey\Desktop\Обложки\Kur_Bird_Cover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56819">
            <a:off x="1881046" y="2031752"/>
            <a:ext cx="2179860" cy="30434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C:\Users\Alexey\Desktop\Обложки\Kur_Toy_Cove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80437">
            <a:off x="217801" y="2221853"/>
            <a:ext cx="2195281" cy="30594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Y:\Delo\ОГР\Буров\TIT_Logo_kvadrat.png"/>
          <p:cNvPicPr/>
          <p:nvPr/>
        </p:nvPicPr>
        <p:blipFill>
          <a:blip r:embed="rId7" cstate="print"/>
          <a:srcRect t="16071" b="18750"/>
          <a:stretch>
            <a:fillRect/>
          </a:stretch>
        </p:blipFill>
        <p:spPr bwMode="auto">
          <a:xfrm>
            <a:off x="3419872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/>
          <p:cNvSpPr/>
          <p:nvPr/>
        </p:nvSpPr>
        <p:spPr>
          <a:xfrm>
            <a:off x="6732240" y="620688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8491"/>
            <a:ext cx="7886700" cy="1325563"/>
          </a:xfrm>
        </p:spPr>
        <p:txBody>
          <a:bodyPr/>
          <a:lstStyle/>
          <a:p>
            <a:r>
              <a:rPr lang="ru-RU" dirty="0" smtClean="0"/>
              <a:t>Несколько вопросов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 rot="21298280">
            <a:off x="557048" y="1418895"/>
            <a:ext cx="4078014" cy="2459421"/>
          </a:xfrm>
          <a:prstGeom prst="cloudCallout">
            <a:avLst>
              <a:gd name="adj1" fmla="val -31177"/>
              <a:gd name="adj2" fmla="val 71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Важно ли развивать ребенка на занятиях по английскому языку?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002" y="1184676"/>
            <a:ext cx="8264117" cy="567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Y:\Delo-New\ОГР\Казеичева (Бурова)\РЕКЛАМА\teachlearnlanguages.com\Стихи и загадки\Стихи и загадки о птицах\стихи и загадки о птицах_облож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5750" y="188640"/>
            <a:ext cx="1543036" cy="2123636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609601" y="151579"/>
            <a:ext cx="6558454" cy="83639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800" dirty="0" smtClean="0"/>
              <a:t>Использование двух языков, задание на развитие мышления, внимания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404664"/>
            <a:ext cx="4176464" cy="5779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Alexey\Desktop\Обложки\Kur_Animal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 rot="21177190">
            <a:off x="482019" y="441704"/>
            <a:ext cx="1944216" cy="2703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79512" y="4797152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39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6768752" cy="701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Пособия с мобильными приложениями         </a:t>
            </a:r>
          </a:p>
          <a:p>
            <a:pPr algn="ctr">
              <a:lnSpc>
                <a:spcPct val="70000"/>
              </a:lnSpc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0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(А. В. Конобеев)</a:t>
            </a:r>
            <a:endParaRPr lang="ru-RU" altLang="ru-RU" sz="2800" i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64288" y="908720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Alexey\Desktop\Обложки\KAV_Toys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7504" y="3717032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Alexey\Desktop\Обложки\KAV_Let,s_count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1640" y="285293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Alexey\Desktop\Обложки\KAV_Animals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11760" y="177281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Alexey\Desktop\Обложки\KAV_I_can.jpg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779912" y="1196752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Alexey\Desktop\Обложки\KAV_Birds.jpg"/>
          <p:cNvPicPr/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004048" y="177281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Alexey\Desktop\Обложки\KAV_Seasons.jpg"/>
          <p:cNvPicPr/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868144" y="2924944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Users\Alexey\Desktop\Обложки\KAV_Colours.jpg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308304" y="3645024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Y:\Delo\ОГР\Буров\TIT_Logo_kvadrat.png"/>
          <p:cNvPicPr/>
          <p:nvPr/>
        </p:nvPicPr>
        <p:blipFill>
          <a:blip r:embed="rId9" cstate="print"/>
          <a:srcRect t="16071" b="18750"/>
          <a:stretch>
            <a:fillRect/>
          </a:stretch>
        </p:blipFill>
        <p:spPr bwMode="auto">
          <a:xfrm>
            <a:off x="3419872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164" y="1205236"/>
            <a:ext cx="7903781" cy="5429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lexey\Desktop\Обложки\KAV_Let,s_count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532743" y="162287"/>
            <a:ext cx="1369518" cy="1866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901642" y="138138"/>
            <a:ext cx="4751406" cy="10074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 и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746" y="1183139"/>
            <a:ext cx="8061434" cy="553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47" y="143415"/>
            <a:ext cx="1373106" cy="18902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901642" y="138138"/>
            <a:ext cx="4751406" cy="10074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мышления, речевое развитие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249" y="1303292"/>
            <a:ext cx="8085424" cy="555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lexey\Desktop\Обложки\KAV_Colours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525407" y="168166"/>
            <a:ext cx="1471448" cy="1944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19504" y="157655"/>
            <a:ext cx="4477406" cy="1018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 и эстетического вкуса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58645"/>
            <a:ext cx="8150413" cy="559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lexey\Desktop\Обложки\KAV_Toys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672552" y="126125"/>
            <a:ext cx="1313793" cy="1776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555532" y="138138"/>
            <a:ext cx="4477406" cy="10180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 и эстетического вкуса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588" y="1194594"/>
            <a:ext cx="7954189" cy="546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lexey\Desktop\Обложки\KAV_Birds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68165" y="189186"/>
            <a:ext cx="1419429" cy="1926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901642" y="138138"/>
            <a:ext cx="4751406" cy="10074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 и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r="1376" b="908"/>
          <a:stretch>
            <a:fillRect/>
          </a:stretch>
        </p:blipFill>
        <p:spPr bwMode="auto">
          <a:xfrm>
            <a:off x="1835696" y="1556792"/>
            <a:ext cx="6913470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Alexey\Desktop\Обложки\KAV_Animals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 rot="21116191">
            <a:off x="255310" y="292499"/>
            <a:ext cx="1637518" cy="222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563888" y="40466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t="1406" b="1610"/>
          <a:stretch>
            <a:fillRect/>
          </a:stretch>
        </p:blipFill>
        <p:spPr bwMode="auto">
          <a:xfrm>
            <a:off x="1619672" y="1556792"/>
            <a:ext cx="359127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 t="1415" b="933"/>
          <a:stretch>
            <a:fillRect/>
          </a:stretch>
        </p:blipFill>
        <p:spPr bwMode="auto">
          <a:xfrm>
            <a:off x="5148064" y="1556792"/>
            <a:ext cx="377986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Alexey\Desktop\Обложки\KAV_Seasons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 rot="21377190">
            <a:off x="183083" y="185826"/>
            <a:ext cx="1686853" cy="2289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563888" y="404664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8491"/>
            <a:ext cx="7886700" cy="1325563"/>
          </a:xfrm>
        </p:spPr>
        <p:txBody>
          <a:bodyPr/>
          <a:lstStyle/>
          <a:p>
            <a:r>
              <a:rPr lang="ru-RU" dirty="0" smtClean="0"/>
              <a:t>Несколько вопросов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 rot="21298280">
            <a:off x="557048" y="1418895"/>
            <a:ext cx="4078014" cy="2459421"/>
          </a:xfrm>
          <a:prstGeom prst="cloudCallout">
            <a:avLst>
              <a:gd name="adj1" fmla="val -31177"/>
              <a:gd name="adj2" fmla="val 71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Важно ли развивать ребенка на занятиях по английскому языку?</a:t>
            </a:r>
          </a:p>
        </p:txBody>
      </p:sp>
      <p:sp>
        <p:nvSpPr>
          <p:cNvPr id="6" name="Выноска-облако 5"/>
          <p:cNvSpPr/>
          <p:nvPr/>
        </p:nvSpPr>
        <p:spPr>
          <a:xfrm rot="328365">
            <a:off x="5050220" y="1524000"/>
            <a:ext cx="3599793" cy="2779988"/>
          </a:xfrm>
          <a:prstGeom prst="cloudCallout">
            <a:avLst>
              <a:gd name="adj1" fmla="val -18516"/>
              <a:gd name="adj2" fmla="val 64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Разделяете ли вы во время занятия задания на учебные и развивающие?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55679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8" descr="https://www.englishteachers.ru/uploadedfiles/waresimgs/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628800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5" name="Рисунок 4" descr="Y:\Delo\ОГР\Буров\TIT_Logo_kvadrat.png"/>
          <p:cNvPicPr/>
          <p:nvPr/>
        </p:nvPicPr>
        <p:blipFill>
          <a:blip r:embed="rId5" cstate="print"/>
          <a:srcRect t="16071" b="18750"/>
          <a:stretch>
            <a:fillRect/>
          </a:stretch>
        </p:blipFill>
        <p:spPr bwMode="auto">
          <a:xfrm>
            <a:off x="3635896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3789040"/>
            <a:ext cx="2016225" cy="2774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2780928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8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371703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1562" y="1700809"/>
            <a:ext cx="7428525" cy="503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12483">
            <a:off x="194613" y="189147"/>
            <a:ext cx="1562820" cy="2150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95736" y="116632"/>
            <a:ext cx="381642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99992" y="908720"/>
            <a:ext cx="3816704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воображения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711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8786" y="1124816"/>
            <a:ext cx="8345213" cy="573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655" y="147144"/>
            <a:ext cx="1420451" cy="195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901641" y="138137"/>
            <a:ext cx="4583241" cy="109157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моторики, эстетического вкуса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762" t="985" r="29910" b="1669"/>
          <a:stretch>
            <a:fillRect/>
          </a:stretch>
        </p:blipFill>
        <p:spPr bwMode="auto">
          <a:xfrm>
            <a:off x="914400" y="1161866"/>
            <a:ext cx="4197152" cy="5696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 l="30076" t="782" r="30077" b="782"/>
          <a:stretch>
            <a:fillRect/>
          </a:stretch>
        </p:blipFill>
        <p:spPr bwMode="auto">
          <a:xfrm>
            <a:off x="5048914" y="1170382"/>
            <a:ext cx="4095085" cy="5687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657" y="157655"/>
            <a:ext cx="1497414" cy="2060848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901642" y="138138"/>
            <a:ext cx="3605777" cy="11521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 и мелкой моторики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361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260648"/>
            <a:ext cx="4705801" cy="6452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3906">
            <a:off x="355054" y="381876"/>
            <a:ext cx="1872208" cy="2576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4509120"/>
            <a:ext cx="453650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505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03906">
            <a:off x="346880" y="388768"/>
            <a:ext cx="1785032" cy="2456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39552" y="4437112"/>
            <a:ext cx="3177308" cy="144016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эстетического вкуса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45081"/>
            <a:ext cx="4692402" cy="6489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07504" y="3212976"/>
            <a:ext cx="3816424" cy="79208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мышления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34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32770" name="Picture 2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988840"/>
            <a:ext cx="3084415" cy="2238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2" name="Picture 4" descr="https://www.englishteachers.ru/uploadedfiles/waresimgs/5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365104"/>
            <a:ext cx="3024336" cy="2194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4" name="Picture 6" descr="https://www.englishteachers.ru/uploadedfiles/waresimgs/5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564904"/>
            <a:ext cx="3752850" cy="272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7170" name="Picture 2" descr="https://www.englishteachers.ru/uploadedfiles/waresimgs/5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5" y="1916832"/>
            <a:ext cx="3104487" cy="2249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https://www.englishteachers.ru/uploadedfiles/waresimgs/5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293096"/>
            <a:ext cx="3312368" cy="2400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4" name="Picture 6" descr="https://www.englishteachers.ru/uploadedfiles/waresimgs/5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636912"/>
            <a:ext cx="3752850" cy="272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Y:\Titul-OKT\Бурова Алёна\Propisi-gerl41-E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573016"/>
            <a:ext cx="4597825" cy="3129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5" name="Picture 3" descr="Y:\Titul-OKT\Бурова Алёна\Propisi-gerl39-ENG.png"/>
          <p:cNvPicPr>
            <a:picLocks noChangeAspect="1" noChangeArrowheads="1"/>
          </p:cNvPicPr>
          <p:nvPr/>
        </p:nvPicPr>
        <p:blipFill>
          <a:blip r:embed="rId3" cstate="print">
            <a:lum bright="8000" contrast="-7000"/>
          </a:blip>
          <a:srcRect/>
          <a:stretch>
            <a:fillRect/>
          </a:stretch>
        </p:blipFill>
        <p:spPr bwMode="auto">
          <a:xfrm>
            <a:off x="4067944" y="332656"/>
            <a:ext cx="4265389" cy="3088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48000"/>
              </a:srgbClr>
            </a:outerShdw>
          </a:effectLst>
        </p:spPr>
      </p:pic>
      <p:pic>
        <p:nvPicPr>
          <p:cNvPr id="4" name="Picture 2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260648"/>
            <a:ext cx="267839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2996952"/>
            <a:ext cx="3312368" cy="13228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Развитие мелкой моторики, творчество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8222" y="210207"/>
            <a:ext cx="4708634" cy="345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291" y="1921789"/>
            <a:ext cx="3836275" cy="2653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6" descr="https://www.englishteachers.ru/uploadedfiles/waresimgs/5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676" y="215851"/>
            <a:ext cx="2133600" cy="1548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5061" y="3802780"/>
            <a:ext cx="3720662" cy="2613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609598" y="4656084"/>
            <a:ext cx="3899339" cy="20705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CC"/>
                </a:solidFill>
              </a:rPr>
              <a:t>Изучение алфавита, развитие пространственного мышления, игры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8491"/>
            <a:ext cx="7886700" cy="1325563"/>
          </a:xfrm>
        </p:spPr>
        <p:txBody>
          <a:bodyPr/>
          <a:lstStyle/>
          <a:p>
            <a:r>
              <a:rPr lang="ru-RU" dirty="0" smtClean="0"/>
              <a:t>Несколько вопросов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 rot="21298280">
            <a:off x="557048" y="1418895"/>
            <a:ext cx="4078014" cy="2459421"/>
          </a:xfrm>
          <a:prstGeom prst="cloudCallout">
            <a:avLst>
              <a:gd name="adj1" fmla="val -31177"/>
              <a:gd name="adj2" fmla="val 71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Важно ли развивать ребенка на занятиях по английскому языку?</a:t>
            </a:r>
          </a:p>
        </p:txBody>
      </p:sp>
      <p:sp>
        <p:nvSpPr>
          <p:cNvPr id="6" name="Выноска-облако 5"/>
          <p:cNvSpPr/>
          <p:nvPr/>
        </p:nvSpPr>
        <p:spPr>
          <a:xfrm rot="328365">
            <a:off x="5050220" y="1524000"/>
            <a:ext cx="3599793" cy="2779988"/>
          </a:xfrm>
          <a:prstGeom prst="cloudCallout">
            <a:avLst>
              <a:gd name="adj1" fmla="val -18516"/>
              <a:gd name="adj2" fmla="val 64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Разделяете ли вы во время занятия задания на учебные и развивающие?</a:t>
            </a:r>
          </a:p>
        </p:txBody>
      </p:sp>
      <p:sp>
        <p:nvSpPr>
          <p:cNvPr id="7" name="Выноска-облако 6"/>
          <p:cNvSpPr/>
          <p:nvPr/>
        </p:nvSpPr>
        <p:spPr>
          <a:xfrm>
            <a:off x="2336109" y="3869831"/>
            <a:ext cx="3372978" cy="2324050"/>
          </a:xfrm>
          <a:prstGeom prst="cloudCallout">
            <a:avLst>
              <a:gd name="adj1" fmla="val -13935"/>
              <a:gd name="adj2" fmla="val 698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 помощью каких средств вы развиваете ребенка на занятии АЯ?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8210550" cy="1325563"/>
          </a:xfrm>
        </p:spPr>
        <p:txBody>
          <a:bodyPr/>
          <a:lstStyle/>
          <a:p>
            <a:r>
              <a:rPr lang="ru-RU" dirty="0" smtClean="0"/>
              <a:t>Продолжаем развивать ребенка в 1 классе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5007" y="1825624"/>
            <a:ext cx="8000343" cy="464874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1 классе – внеурочная деятельность (ФГОС).</a:t>
            </a:r>
          </a:p>
          <a:p>
            <a:r>
              <a:rPr lang="ru-RU" dirty="0" smtClean="0"/>
              <a:t>Часто выделяют часы на внеурочную деятельность по английскому языку (как правило, 1 час в неделю / 2 занятия по 30 мин – этот фактор напрямую зависит от ОУ).</a:t>
            </a:r>
          </a:p>
          <a:p>
            <a:r>
              <a:rPr lang="ru-RU" dirty="0" smtClean="0"/>
              <a:t>Для занятий можно использовать развивающую литературу, чтобы не перегнать программу 2-го класса. Если давать первоклассникам основательные знания по АЯ, то во 2-м классе им будет скучно. У многих детей может упасть мотивация. </a:t>
            </a:r>
          </a:p>
          <a:p>
            <a:r>
              <a:rPr lang="ru-RU" dirty="0" smtClean="0"/>
              <a:t>Чтобы этого избежать – используем развивающие задания, построенные на языковом материале (песни и стихи, карточки для игр со словами, пазлы, задания на развитие мелкой моторики, мышления, внимания, памяти).</a:t>
            </a:r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980728"/>
          </a:xfrm>
        </p:spPr>
        <p:txBody>
          <a:bodyPr/>
          <a:lstStyle/>
          <a:p>
            <a:r>
              <a:rPr lang="ru-RU" dirty="0" smtClean="0">
                <a:latin typeface="+mn-lt"/>
                <a:cs typeface="Times New Roman" pitchFamily="18" charset="0"/>
              </a:rPr>
              <a:t>Итоги вебинара</a:t>
            </a:r>
            <a:endParaRPr lang="ru-RU" dirty="0">
              <a:latin typeface="+mn-lt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20110" y="1513490"/>
            <a:ext cx="8082456" cy="5011854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cs typeface="Times New Roman" pitchFamily="18" charset="0"/>
              </a:rPr>
              <a:t>Любая деятельность обладает ресурсом для развития</a:t>
            </a:r>
            <a:r>
              <a:rPr lang="ru-RU" i="1" dirty="0" smtClean="0"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cs typeface="Times New Roman" pitchFamily="18" charset="0"/>
              </a:rPr>
              <a:t>Развивающие пособия для изучения АЯ являются отличным подспорьем для достижения намеченных ФГОС ДО целевых ориентиров.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cs typeface="Times New Roman" pitchFamily="18" charset="0"/>
              </a:rPr>
              <a:t>Развивающие задания могут включать в себя задания на развитие мелкой моторики, внимания, памяти, мышления, воображения, творчества.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cs typeface="Times New Roman" pitchFamily="18" charset="0"/>
              </a:rPr>
              <a:t>Не стоит забывать об игре. Игра – ведущая деятельность в дошкольном возрасте.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cs typeface="Times New Roman" pitchFamily="18" charset="0"/>
              </a:rPr>
              <a:t>Упор на развитии ребенка можно делать и во внеурочной деятельности в 1 классе школы. </a:t>
            </a: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Дополнительная информация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0414" y="2088383"/>
            <a:ext cx="8094936" cy="4351338"/>
          </a:xfrm>
        </p:spPr>
        <p:txBody>
          <a:bodyPr/>
          <a:lstStyle/>
          <a:p>
            <a:r>
              <a:rPr lang="ru-RU" dirty="0" smtClean="0"/>
              <a:t>Общение с авторами и методистами: </a:t>
            </a:r>
            <a:r>
              <a:rPr lang="en-US" dirty="0" smtClean="0">
                <a:hlinkClick r:id="rId2"/>
              </a:rPr>
              <a:t>https://www.englishteachers.ru/forum/index.php?showforum=223</a:t>
            </a:r>
            <a:r>
              <a:rPr lang="ru-RU" dirty="0" smtClean="0"/>
              <a:t> </a:t>
            </a:r>
          </a:p>
          <a:p>
            <a:r>
              <a:rPr lang="ru-RU" dirty="0" smtClean="0"/>
              <a:t>Бесплатные мобильные приложения: </a:t>
            </a:r>
            <a:r>
              <a:rPr lang="en-US" dirty="0" smtClean="0">
                <a:hlinkClick r:id="rId3"/>
              </a:rPr>
              <a:t>https://www.englishteachers.ru/mobile_apps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Интернет-магазин </a:t>
            </a:r>
            <a:r>
              <a:rPr lang="en-US" dirty="0" smtClean="0">
                <a:hlinkClick r:id="rId4"/>
              </a:rPr>
              <a:t>https://www.englishteachers.ru/Wares?category=45</a:t>
            </a: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393" y="302065"/>
            <a:ext cx="8105447" cy="104326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Обучение через песни</a:t>
            </a:r>
          </a:p>
        </p:txBody>
      </p:sp>
      <p:pic>
        <p:nvPicPr>
          <p:cNvPr id="20483" name="Picture 2" descr="Y:\Delo-New\Oblozhki\Titul\Big\Songs_2_4_cov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635727"/>
            <a:ext cx="3600450" cy="4960937"/>
          </a:xfrm>
          <a:noFill/>
        </p:spPr>
      </p:pic>
      <p:pic>
        <p:nvPicPr>
          <p:cNvPr id="20484" name="Picture 3" descr="Y:\Delo-New\Oblozhki\Titul\Big\Songs_5_11_cov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1635727"/>
            <a:ext cx="3616325" cy="49577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2284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Песни и стихи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3476" y="1112885"/>
            <a:ext cx="3953793" cy="5456081"/>
          </a:xfr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Аудиоприложения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 книгам: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http://audio.neteducom.com/books/1</a:t>
            </a:r>
            <a:r>
              <a:rPr lang="ru-RU" dirty="0" smtClean="0">
                <a:hlinkClick r:id="rId3"/>
              </a:rPr>
              <a:t>6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http://audio.neteducom.com/books/17/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Книги: </a:t>
            </a:r>
            <a:r>
              <a:rPr lang="en-US" dirty="0" smtClean="0">
                <a:hlinkClick r:id="rId5"/>
              </a:rPr>
              <a:t>https://www.englishteachers.ru/Wares/542.html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6"/>
              </a:rPr>
              <a:t>https://www.englishteachers.ru/Wares/543.html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628650" y="270534"/>
            <a:ext cx="7886700" cy="917136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Книги для чтения</a:t>
            </a:r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3413" y="1268413"/>
            <a:ext cx="7826375" cy="5387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4"/>
          <p:cNvSpPr>
            <a:spLocks noGrp="1"/>
          </p:cNvSpPr>
          <p:nvPr>
            <p:ph type="title"/>
          </p:nvPr>
        </p:nvSpPr>
        <p:spPr>
          <a:xfrm>
            <a:off x="628650" y="228491"/>
            <a:ext cx="7886700" cy="13255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600" dirty="0" smtClean="0"/>
              <a:t>Система подготовки к итоговой аттестации</a:t>
            </a:r>
          </a:p>
        </p:txBody>
      </p:sp>
      <p:pic>
        <p:nvPicPr>
          <p:cNvPr id="13315" name="Содержимое 8" descr="kaufman itogovye testy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4026" y="1713931"/>
            <a:ext cx="3424292" cy="4718619"/>
          </a:xfr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Сборник итоговых контрольных работ для выпускников начальной школы содержит 4 теста, состоящих из разделов „</a:t>
            </a:r>
            <a:r>
              <a:rPr lang="ru-RU" dirty="0" err="1" smtClean="0"/>
              <a:t>Аудирование</a:t>
            </a:r>
            <a:r>
              <a:rPr lang="ru-RU" dirty="0" smtClean="0"/>
              <a:t>“, „Чтение“, „Лексика и грамматика“, „Письмо“ и „Говорение“, и предназначен для использования в IV четверти 4-го класса. По тематическому содержанию и языковому наполнению задания тестов соответствуют требованиям Примерной программы по английскому языку для начальной школы.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https://www.englishteachers.ru/Wares/529.html?backto=V2FyZXM/Y2F0ZWdvcnk9MiZwYWdlPQ</a:t>
            </a:r>
            <a:r>
              <a:rPr lang="en-US" dirty="0" smtClean="0"/>
              <a:t>==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http://audio.neteducom.com/books/14/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/>
              <a:t>Система подготовки к итоговой аттестации</a:t>
            </a: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„</a:t>
            </a:r>
            <a:r>
              <a:rPr lang="ru-RU" dirty="0" err="1" smtClean="0"/>
              <a:t>Метапредметный</a:t>
            </a:r>
            <a:r>
              <a:rPr lang="ru-RU" dirty="0" smtClean="0"/>
              <a:t> портфель ученика 4 класса” предназначен для мониторинга достижения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результатов.</a:t>
            </a:r>
            <a:br>
              <a:rPr lang="ru-RU" dirty="0" smtClean="0"/>
            </a:b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Пособие по тематическому содержанию и языковому наполнению соответствует Примерной программе по иностранному языку для начальной школы, в нем даны подробные методические рекомендации для педагога. Может использоваться с любым учебником английского языка для начальной школы.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www.englishteachers.ru/Wares/537.html</a:t>
            </a:r>
            <a:r>
              <a:rPr lang="ru-RU" dirty="0" smtClean="0"/>
              <a:t>  </a:t>
            </a:r>
          </a:p>
        </p:txBody>
      </p:sp>
      <p:pic>
        <p:nvPicPr>
          <p:cNvPr id="54276" name="Picture 4" descr="https://www.englishteachers.ru/uploadedfiles/waresimgs/5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141" y="1915616"/>
            <a:ext cx="3289300" cy="452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/>
              <a:t>Система подготовки к итоговой аттестации</a:t>
            </a:r>
            <a:endParaRPr lang="ru-RU" dirty="0" smtClean="0"/>
          </a:p>
        </p:txBody>
      </p:sp>
      <p:sp>
        <p:nvSpPr>
          <p:cNvPr id="33795" name="Содержимое 4"/>
          <p:cNvSpPr>
            <a:spLocks noGrp="1"/>
          </p:cNvSpPr>
          <p:nvPr>
            <p:ph sz="half" idx="2"/>
          </p:nvPr>
        </p:nvSpPr>
        <p:spPr>
          <a:xfrm>
            <a:off x="4448011" y="2136228"/>
            <a:ext cx="4392612" cy="4525963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Учебное пособие содержит тренировочные тесты для подготовки к устной части ОГЭ по английскому языку в новом формате. По тематике, уровню сложности и формату тесты соответствуют экзаменационным заданиям. Каждый тест посвящен отдельной теме, что позволяет учащимся повторить пройденный материал и отработать необходимый лексический запас. Тексты для чтения (задание 1) и вопросы телефонного опроса (задание 2) записаны в </a:t>
            </a:r>
            <a:r>
              <a:rPr lang="ru-RU" dirty="0" err="1" smtClean="0"/>
              <a:t>аудиоприложении</a:t>
            </a:r>
            <a:r>
              <a:rPr lang="ru-RU" dirty="0" smtClean="0"/>
              <a:t>. </a:t>
            </a:r>
            <a:br>
              <a:rPr lang="ru-RU" dirty="0" smtClean="0"/>
            </a:br>
            <a:endParaRPr lang="ru-RU" altLang="ru-RU" dirty="0" smtClean="0">
              <a:hlinkClick r:id="rId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ru-RU" dirty="0" smtClean="0">
                <a:hlinkClick r:id="rId2"/>
              </a:rPr>
              <a:t>https://www.englishteachers.ru/Wares/527.html</a:t>
            </a:r>
            <a:endParaRPr lang="ru-RU" alt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ru-RU" dirty="0" smtClean="0">
                <a:hlinkClick r:id="rId3"/>
              </a:rPr>
              <a:t>http://audio.neteducom.com/books/15/</a:t>
            </a:r>
            <a:endParaRPr lang="ru-RU" alt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dirty="0" smtClean="0"/>
          </a:p>
        </p:txBody>
      </p:sp>
      <p:pic>
        <p:nvPicPr>
          <p:cNvPr id="15364" name="Содержимое 5" descr="ОГЭ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71281" y="1965434"/>
            <a:ext cx="3342256" cy="45830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/>
              <a:t>Система подготовки к итоговой аттестации</a:t>
            </a: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Учебное пособие содержит тренировочные тесты для подготовки к разделу «Чтение» письменной части ОГЭ по английскому языку в новом формате. По тематике, уровню сложности и формату тесты полностью соответствуют реальным экзаменационным заданиям.</a:t>
            </a:r>
            <a:br>
              <a:rPr lang="ru-RU" dirty="0" smtClean="0"/>
            </a:b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Представленные в пособии тексты позволяют учащимся отработать выполнение заданий по чтению в формате ОГЭ, научиться распределять время в процессе выполнения тренировочных тестов, систематизировать ранее изученный материал.</a:t>
            </a:r>
            <a:br>
              <a:rPr lang="ru-RU" dirty="0" smtClean="0"/>
            </a:b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Пособие включает инструкцию по выполнению заданий и ответы ко всем заданиям тестов.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www.englishteachers.ru/Wares/536.html</a:t>
            </a:r>
            <a:r>
              <a:rPr lang="ru-RU" dirty="0" smtClean="0"/>
              <a:t> </a:t>
            </a:r>
          </a:p>
        </p:txBody>
      </p:sp>
      <p:pic>
        <p:nvPicPr>
          <p:cNvPr id="1638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05672" y="2003419"/>
            <a:ext cx="3277749" cy="45681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998483" y="1460937"/>
            <a:ext cx="7252138" cy="3867808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3399"/>
                </a:solidFill>
              </a:rPr>
              <a:t>ФГОС ДО определяет в качестве главной цели занятий </a:t>
            </a:r>
            <a:r>
              <a:rPr lang="ru-RU" sz="2800" b="1" dirty="0" smtClean="0">
                <a:solidFill>
                  <a:srgbClr val="003399"/>
                </a:solidFill>
              </a:rPr>
              <a:t>развитие личности учащихся</a:t>
            </a:r>
            <a:r>
              <a:rPr lang="ru-RU" sz="2800" dirty="0" smtClean="0">
                <a:solidFill>
                  <a:srgbClr val="003399"/>
                </a:solidFill>
              </a:rPr>
              <a:t>, предупреждая </a:t>
            </a:r>
            <a:r>
              <a:rPr lang="ru-RU" sz="2800" u="sng" dirty="0" smtClean="0">
                <a:solidFill>
                  <a:srgbClr val="003399"/>
                </a:solidFill>
              </a:rPr>
              <a:t>против контроля усвоения дошкольниками предметных знаний</a:t>
            </a:r>
            <a:r>
              <a:rPr lang="ru-RU" sz="2800" dirty="0" smtClean="0">
                <a:solidFill>
                  <a:srgbClr val="003399"/>
                </a:solidFill>
              </a:rPr>
              <a:t>. </a:t>
            </a:r>
          </a:p>
          <a:p>
            <a:pPr algn="ctr"/>
            <a:r>
              <a:rPr lang="ru-RU" sz="2800" dirty="0" smtClean="0">
                <a:solidFill>
                  <a:srgbClr val="003399"/>
                </a:solidFill>
              </a:rPr>
              <a:t>Главное - развитие личности и укрепление детского желания учиться дальше.</a:t>
            </a:r>
            <a:endParaRPr lang="ru-RU" sz="2800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302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Система подготовки к итоговой аттестации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6669" y="1726051"/>
            <a:ext cx="4171950" cy="4824412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Практикум содержит задания, направленные на подготовку к олимпиадам учащихся 9–11-х классов, критерии оценивания ряда творческих заданий, включает краткие рекомендации, разбор типичных ошибок учащихся, допущенных при выполнении некоторых заданий, и </a:t>
            </a:r>
            <a:r>
              <a:rPr lang="ru-RU" dirty="0" err="1" smtClean="0"/>
              <a:t>аудиоприложение</a:t>
            </a:r>
            <a:r>
              <a:rPr lang="ru-RU" dirty="0" smtClean="0"/>
              <a:t> (CD MP3). Материал практикума позволяет развивать у школьников критическое мышление, творческие способности, умения самоанализа и самооценки и эффективно готовить школьников к участию во всех этапах олимпиад по английскому языку, от школьного до всероссийского.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https://www.englishteachers.ru/Wares/525.html</a:t>
            </a:r>
            <a:r>
              <a:rPr lang="ru-RU" dirty="0"/>
              <a:t> </a:t>
            </a:r>
            <a:endParaRPr lang="ru-RU" dirty="0" smtClean="0"/>
          </a:p>
        </p:txBody>
      </p:sp>
      <p:pic>
        <p:nvPicPr>
          <p:cNvPr id="17412" name="Picture 2" descr="Y:\Delo-New\Oblozhki\Titul\Big\Olimp_2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41364" y="1973903"/>
            <a:ext cx="3115934" cy="426338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628650" y="270533"/>
            <a:ext cx="7886700" cy="1325563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Тренировочные материалы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Р. П. Мильруд. ЕГЭ. Английский язык. Устная часть. Тренировочные тесты.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160 заданий – по 40 заданий на каждую часть экзамена.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Аудиприложение</a:t>
            </a:r>
            <a:r>
              <a:rPr lang="ru-RU" dirty="0" smtClean="0"/>
              <a:t> содержит записи текстов задания 1 для самопроверки.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www.englishteachers.ru/Wares/535.html</a:t>
            </a:r>
            <a:r>
              <a:rPr lang="ru-RU" dirty="0" smtClean="0"/>
              <a:t> </a:t>
            </a:r>
          </a:p>
        </p:txBody>
      </p:sp>
      <p:pic>
        <p:nvPicPr>
          <p:cNvPr id="19460" name="Picture 2" descr="Y:\Delo-New\Oblozhki\Titul\Big\EGE_Millrood_2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47700" y="2083946"/>
            <a:ext cx="3083472" cy="425149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3"/>
          <p:cNvSpPr>
            <a:spLocks noGrp="1"/>
          </p:cNvSpPr>
          <p:nvPr>
            <p:ph type="title"/>
          </p:nvPr>
        </p:nvSpPr>
        <p:spPr>
          <a:xfrm>
            <a:off x="660181" y="126124"/>
            <a:ext cx="7886700" cy="1008993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Пособия по грамматике</a:t>
            </a:r>
          </a:p>
        </p:txBody>
      </p:sp>
      <p:pic>
        <p:nvPicPr>
          <p:cNvPr id="26627" name="Picture 2" descr="Y:\Delo-New\Oblozhki\Titul\Big\Tsebak_gramma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319213"/>
            <a:ext cx="3671887" cy="5210175"/>
          </a:xfrm>
          <a:noFill/>
        </p:spPr>
      </p:pic>
      <p:pic>
        <p:nvPicPr>
          <p:cNvPr id="26628" name="Picture 3" descr="Y:\Delo-New\Oblozhki\Titul\Big\Tsebak_ver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1268413"/>
            <a:ext cx="3663950" cy="5181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661313"/>
            <a:ext cx="7886700" cy="35156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i="1" dirty="0" smtClean="0"/>
              <a:t>Thank you for your attention! 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xmlns="" val="755951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476672"/>
          <a:ext cx="8712968" cy="60603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2288"/>
                <a:gridCol w="6120680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Образовательные области развития по ФГОС ДО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Требуется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580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Социально-коммуникативное развитие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Усвоение норм моральных и нравственных ценностей, развитие общения и взаимодействия, становление самостоятельности, саморегуляции,</a:t>
                      </a:r>
                      <a:r>
                        <a:rPr lang="ru-RU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интеллекта. 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Познавательное развитие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интересов детей, любознательности, познавательной мотивации, воображения, творческой активности, формирование</a:t>
                      </a:r>
                      <a:r>
                        <a:rPr lang="ru-RU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первичных представлений о себе, др. людях и окружающем мире, о социокультурных ценностях нашего народа.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688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Речевое развитие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Владение</a:t>
                      </a:r>
                      <a:r>
                        <a:rPr lang="ru-RU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речью как средством общения, обогащение активного словаря, развитие грамматически правильной связной речи, речевого творчества, знакомство с книжной культурой, детской литературой.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688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Художественно-эстетическое развитие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Становление эстетического отношения к окружающему миру, восприятие музыки, художественной литературы, реализация творческой деятельности.</a:t>
                      </a:r>
                    </a:p>
                  </a:txBody>
                  <a:tcPr/>
                </a:tc>
              </a:tr>
              <a:tr h="508037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Физическое развитие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двигательной деятельности,</a:t>
                      </a:r>
                      <a:r>
                        <a:rPr lang="ru-RU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крупной и мелкой моторики, овладение подвижными играми</a:t>
                      </a:r>
                      <a:r>
                        <a:rPr lang="ru-RU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 правилами, становление ценностей ЗОЖ (с  его нормами и правилами).</a:t>
                      </a:r>
                      <a:endParaRPr lang="ru-RU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168509" cy="13255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ребенка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занятиях английским языком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Занятия английским языком способствуют: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развитию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слуха;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речевого аппарата;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абстрактного мышления;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формированию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умений взаимодействия со сверстниками и взрослыми;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знаний об окружающем мире;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знаний социокультурных аспектов общения;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07618"/>
            <a:ext cx="7848872" cy="535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351" y="207471"/>
            <a:ext cx="8168509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работы с дошкольниками на занятии 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2455" y="1713186"/>
            <a:ext cx="8292662" cy="480322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Опора на игровую деятельность позволяет обеспечить естественную мотивацию речи на иностранном языке.</a:t>
            </a:r>
          </a:p>
          <a:p>
            <a:r>
              <a:rPr lang="ru-RU" dirty="0" smtClean="0"/>
              <a:t>Яркий материал, неординарная, живая его подача легко привлекают внимание детей, но оно отличается неустойчивостью: дети могут сосредоточиться не более 10 мин. Дети не воспринимают длительных объяснений педагога (более 2–3 мин); они импульсивны, не умеют управлять своим поведением. Чрезмерно подвижная игра, например, проведенная в начале занятия, в дальнейшем может помешать восприятию материала.</a:t>
            </a:r>
          </a:p>
          <a:p>
            <a:r>
              <a:rPr lang="ru-RU" dirty="0" smtClean="0"/>
              <a:t>Дошкольники быстро утомляются, поэтому на занятии необходима смена разнообразных видов деятельности.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598</TotalTime>
  <Words>1336</Words>
  <Application>Microsoft Office PowerPoint</Application>
  <PresentationFormat>Экран (4:3)</PresentationFormat>
  <Paragraphs>141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Как развивать ребенка средствами английского языка  (на примере курсов и пособий издательства “Титул”) </vt:lpstr>
      <vt:lpstr>Несколько вопросов</vt:lpstr>
      <vt:lpstr>Несколько вопросов</vt:lpstr>
      <vt:lpstr>Несколько вопросов</vt:lpstr>
      <vt:lpstr>Слайд 5</vt:lpstr>
      <vt:lpstr>Слайд 6</vt:lpstr>
      <vt:lpstr>Развитие ребенка  на занятиях английским языком</vt:lpstr>
      <vt:lpstr>Слайд 8</vt:lpstr>
      <vt:lpstr>Особенности работы с дошкольниками на занятии АЯ</vt:lpstr>
      <vt:lpstr>Особенности работы с дошкольниками на занятии АЯ Развитие психических функций</vt:lpstr>
      <vt:lpstr>Особенности работы с дошкольниками на занятии АЯ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Продолжаем развивать ребенка в 1 классе</vt:lpstr>
      <vt:lpstr>Итоги вебинара</vt:lpstr>
      <vt:lpstr>Дополнительная информация</vt:lpstr>
      <vt:lpstr>Обучение через песни</vt:lpstr>
      <vt:lpstr>Песни и стихи</vt:lpstr>
      <vt:lpstr>Книги для чтения</vt:lpstr>
      <vt:lpstr>Система подготовки к итоговой аттестации</vt:lpstr>
      <vt:lpstr>Система подготовки к итоговой аттестации</vt:lpstr>
      <vt:lpstr>Система подготовки к итоговой аттестации</vt:lpstr>
      <vt:lpstr>Система подготовки к итоговой аттестации</vt:lpstr>
      <vt:lpstr>Система подготовки к итоговой аттестации</vt:lpstr>
      <vt:lpstr>Тренировочные материалы</vt:lpstr>
      <vt:lpstr>Пособия по грамматике</vt:lpstr>
      <vt:lpstr>Слайд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чтению на английском языке в начальной школе  (на примере пособий издательства “Титул”)</dc:title>
  <dc:creator>Алена Казеичева</dc:creator>
  <cp:lastModifiedBy>bae</cp:lastModifiedBy>
  <cp:revision>113</cp:revision>
  <dcterms:created xsi:type="dcterms:W3CDTF">2016-05-24T20:14:43Z</dcterms:created>
  <dcterms:modified xsi:type="dcterms:W3CDTF">2016-06-22T15:12:50Z</dcterms:modified>
</cp:coreProperties>
</file>