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9" r:id="rId16"/>
    <p:sldId id="270" r:id="rId17"/>
    <p:sldId id="274" r:id="rId18"/>
    <p:sldId id="275" r:id="rId19"/>
    <p:sldId id="271" r:id="rId20"/>
    <p:sldId id="277" r:id="rId21"/>
    <p:sldId id="280" r:id="rId22"/>
    <p:sldId id="276" r:id="rId23"/>
    <p:sldId id="278" r:id="rId24"/>
    <p:sldId id="286" r:id="rId25"/>
    <p:sldId id="283" r:id="rId26"/>
    <p:sldId id="285" r:id="rId27"/>
    <p:sldId id="284" r:id="rId28"/>
    <p:sldId id="272" r:id="rId29"/>
    <p:sldId id="281" r:id="rId30"/>
    <p:sldId id="279" r:id="rId31"/>
    <p:sldId id="287" r:id="rId32"/>
    <p:sldId id="288" r:id="rId33"/>
    <p:sldId id="290" r:id="rId34"/>
    <p:sldId id="282" r:id="rId35"/>
    <p:sldId id="293" r:id="rId36"/>
    <p:sldId id="273" r:id="rId37"/>
    <p:sldId id="291" r:id="rId38"/>
    <p:sldId id="292" r:id="rId39"/>
    <p:sldId id="294" r:id="rId40"/>
    <p:sldId id="295" r:id="rId41"/>
    <p:sldId id="296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4C30A-3D54-41B2-A07A-36217EB1BB71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A01C0-F4D8-4971-A599-9EDDB9E35E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err="1" smtClean="0"/>
              <a:t>Метапредметные</a:t>
            </a:r>
            <a:r>
              <a:rPr lang="ru-RU" dirty="0" smtClean="0"/>
              <a:t> результаты:</a:t>
            </a:r>
            <a:r>
              <a:rPr lang="ru-RU" baseline="0" dirty="0" smtClean="0"/>
              <a:t> </a:t>
            </a:r>
            <a:r>
              <a:rPr lang="ru-RU" dirty="0" smtClean="0"/>
              <a:t>расширение общего лингвистического кругозора младшего школьника;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развитие познавательной, эмоциональной и волевой сфер младшего школьника; формирование мотивации к изучению иностранного языка;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 формирование целостного представления о важнейших событиях в истории Великобритании,</a:t>
            </a:r>
            <a:r>
              <a:rPr lang="ru-RU" baseline="0" dirty="0" smtClean="0"/>
              <a:t> взаимосвязи развития языка и и истории страны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12DBD-7BBE-664B-9AAA-7FD99D409A6D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8469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12DBD-7BBE-664B-9AAA-7FD99D409A6D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5547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www.englishteachers.ru/shop" TargetMode="External"/><Relationship Id="rId7" Type="http://schemas.openxmlformats.org/officeDocument/2006/relationships/image" Target="../media/image37.png"/><Relationship Id="rId2" Type="http://schemas.openxmlformats.org/officeDocument/2006/relationships/hyperlink" Target="https://www.englishteachers.ru/forum/index.php?showforum=6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hyperlink" Target="https://www.facebook.com/titulpublishers" TargetMode="External"/><Relationship Id="rId4" Type="http://schemas.openxmlformats.org/officeDocument/2006/relationships/hyperlink" Target="http://vk.com/titulpublishers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s://www.englishteachers.ru/shop/ware/654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s://www.englishteachers.ru/shop/ware/586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www.englishteachers.ru/shop" TargetMode="External"/><Relationship Id="rId7" Type="http://schemas.openxmlformats.org/officeDocument/2006/relationships/image" Target="../media/image37.png"/><Relationship Id="rId2" Type="http://schemas.openxmlformats.org/officeDocument/2006/relationships/hyperlink" Target="https://www.englishteachers.ru/forum/index.php?showforum=6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hyperlink" Target="https://www.facebook.com/titulpublishers" TargetMode="External"/><Relationship Id="rId4" Type="http://schemas.openxmlformats.org/officeDocument/2006/relationships/hyperlink" Target="http://vk.com/titulpublishers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16832"/>
            <a:ext cx="9144000" cy="3168353"/>
          </a:xfrm>
          <a:gradFill flip="none" rotWithShape="1">
            <a:gsLst>
              <a:gs pos="22000">
                <a:srgbClr val="DDEBCF">
                  <a:alpha val="8800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Autofit/>
          </a:bodyPr>
          <a:lstStyle/>
          <a:p>
            <a:r>
              <a:rPr lang="ru-RU" sz="3600" b="1" dirty="0" smtClean="0"/>
              <a:t>Подготовка учащихся к межкультурной коммуникации и формирование гражданской идентичности на уроках английского языка в начальной школе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2400" b="1" i="1" dirty="0" smtClean="0"/>
              <a:t>(на примере учебных пособий издательства "Титул")</a:t>
            </a:r>
            <a:endParaRPr lang="ru-RU" sz="36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877272"/>
            <a:ext cx="6400800" cy="816496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Лектор: Казеичева Алёна Евгеньевна</a:t>
            </a:r>
            <a:r>
              <a:rPr lang="ru-RU" i="1" dirty="0" smtClean="0"/>
              <a:t>, заместитель руководителя Центра образовательных программ издательства «Титул», автор учебных пособий</a:t>
            </a:r>
          </a:p>
        </p:txBody>
      </p:sp>
      <p:pic>
        <p:nvPicPr>
          <p:cNvPr id="4" name="Picture 2" descr="Y:\Delo-New\ОГР\Казеичева (Бурова)\СОЦСЕТИ!!!\необходимые иллюстрации включая мои личные фотографии\TIT_Logo_kvadrat.png"/>
          <p:cNvPicPr>
            <a:picLocks noChangeAspect="1" noChangeArrowheads="1"/>
          </p:cNvPicPr>
          <p:nvPr/>
        </p:nvPicPr>
        <p:blipFill>
          <a:blip r:embed="rId2" cstate="print"/>
          <a:srcRect l="5726" t="21436" r="4298" b="22864"/>
          <a:stretch>
            <a:fillRect/>
          </a:stretch>
        </p:blipFill>
        <p:spPr bwMode="auto">
          <a:xfrm>
            <a:off x="3419872" y="260648"/>
            <a:ext cx="2326413" cy="1440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eaLnBrk="1" hangingPunct="1"/>
            <a:r>
              <a:rPr lang="en-US" altLang="ru-RU" dirty="0" smtClean="0"/>
              <a:t>US test</a:t>
            </a:r>
            <a:r>
              <a:rPr lang="ru-RU" altLang="ru-RU" dirty="0" smtClean="0"/>
              <a:t> (</a:t>
            </a:r>
            <a:r>
              <a:rPr lang="en-US" altLang="ru-RU" dirty="0" smtClean="0"/>
              <a:t>sample</a:t>
            </a:r>
            <a:r>
              <a:rPr lang="ru-RU" altLang="ru-RU" dirty="0" smtClean="0"/>
              <a:t>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64185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/>
              <a:t>A: Principles of American Democracy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/>
              <a:t>1. What is the supreme law of the land?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/>
              <a:t>2. What does the Constitution do?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/>
              <a:t>3. The idea of self-government is in the first three words of the Constitution. What are these words?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/>
              <a:t>4. What is an amendment?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/>
              <a:t>5. What do we call the first ten amendments to the Constitution?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Гражданская идентичность </a:t>
            </a:r>
            <a:br>
              <a:rPr lang="ru-RU" dirty="0"/>
            </a:br>
            <a:r>
              <a:rPr lang="ru-RU" dirty="0"/>
              <a:t>и культура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Гражданская идентичность включает общую систему ценностей и действий на их основе и, таким образом, является частью культуры.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В разных культурах отношение к одним и тем же поступкам и ценностям может не совпадать, а иногда и кардинально различаться.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Несовпадение таких отношений приводит к культурному шоку.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Сопоставление культур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/>
              <a:t>Не для каждой культуры подходят данные далее утверждения: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Правила </a:t>
            </a:r>
            <a:r>
              <a:rPr lang="ru-RU" dirty="0"/>
              <a:t>есть правила, их надо выполнять вне зависимости от знакомства и отношений между людьми.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Для работы важнее хорошие отношения с коллегами чем личный успех.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Если очень надо для дела, то можно немного задержаться на работе не требуя доплаты.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Нужно всегда сдерживать эмоции.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Человека нужно уважать за дела, а не за высокую должность.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Делать несколько дел одновременно – это нормально.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Не все от тебя зависит, иногда просто не судьба что-то сделать.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Анекдоты про пожилых людей – это весело!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Гражданская идентичность </a:t>
            </a:r>
            <a:br>
              <a:rPr lang="ru-RU" dirty="0" smtClean="0"/>
            </a:br>
            <a:r>
              <a:rPr lang="ru-RU" dirty="0" smtClean="0"/>
              <a:t>и культура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377728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Факторы успеха в межкультурном общении: </a:t>
            </a:r>
          </a:p>
          <a:p>
            <a:r>
              <a:rPr lang="ru-RU" dirty="0" smtClean="0"/>
              <a:t>знать различия, </a:t>
            </a:r>
          </a:p>
          <a:p>
            <a:r>
              <a:rPr lang="ru-RU" dirty="0" smtClean="0"/>
              <a:t>предусмотреть возможный культурный шок, предотвратить его, </a:t>
            </a:r>
          </a:p>
          <a:p>
            <a:r>
              <a:rPr lang="ru-RU" dirty="0" smtClean="0"/>
              <a:t>учесть культурные особенности собеседника и общаться, сохраняя свою культурную и гражданскую идентичность.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600" dirty="0" smtClean="0"/>
              <a:t>Формирование гражданской идентичности на уроках английского языка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2060848"/>
            <a:ext cx="8136904" cy="4525963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через содержание обучения (информация о родной стране и ее культуре, народные сказки, литературные произведения и т.д.);</a:t>
            </a:r>
          </a:p>
          <a:p>
            <a:pPr eaLnBrk="1" hangingPunct="1"/>
            <a:r>
              <a:rPr lang="ru-RU" altLang="ru-RU" dirty="0" smtClean="0"/>
              <a:t>осознание ценностей через деятельность (проекты, ролевые игры и т.д.);</a:t>
            </a:r>
          </a:p>
          <a:p>
            <a:pPr eaLnBrk="1" hangingPunct="1"/>
            <a:r>
              <a:rPr lang="ru-RU" altLang="ru-RU" dirty="0" smtClean="0"/>
              <a:t>обучение общению с учетом требований этикета и уважения к собеседнику.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bae\Рабочий стол\для веб алёна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3131840" y="-23460"/>
            <a:ext cx="4896544" cy="6881460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332656"/>
            <a:ext cx="1891563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Различия в традициях, </a:t>
            </a:r>
            <a:r>
              <a:rPr lang="en-US" dirty="0"/>
              <a:t>HE.ru-3</a:t>
            </a:r>
            <a:endParaRPr lang="ru-RU" dirty="0"/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54" b="1870"/>
          <a:stretch>
            <a:fillRect/>
          </a:stretch>
        </p:blipFill>
        <p:spPr>
          <a:xfrm>
            <a:off x="2483768" y="692696"/>
            <a:ext cx="4515787" cy="6048672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1979712" y="188640"/>
            <a:ext cx="53482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128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Arial" charset="0"/>
              </a:rPr>
              <a:t/>
            </a:r>
            <a:br>
              <a:rPr kumimoji="0" lang="en-US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Arial" charset="0"/>
              </a:rPr>
            </a:br>
            <a:r>
              <a:rPr lang="en-US" sz="3200" dirty="0" smtClean="0"/>
              <a:t>HE.ru-3</a:t>
            </a: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/>
            </a:r>
            <a:b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endParaRPr kumimoji="0" lang="ru-RU" altLang="ru-RU" sz="3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pic>
        <p:nvPicPr>
          <p:cNvPr id="12290" name="Picture 2" descr="V:\pubs_new\happy_english.ru\Webinar\Презентация 02.12.13\HEru3SB_p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621060"/>
            <a:ext cx="4535607" cy="62369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1979712" y="188640"/>
            <a:ext cx="53482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128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Arial" charset="0"/>
              </a:rPr>
              <a:t/>
            </a:r>
            <a:br>
              <a:rPr kumimoji="0" lang="en-US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Arial" charset="0"/>
              </a:rPr>
            </a:br>
            <a:r>
              <a:rPr lang="en-US" sz="3200" dirty="0" smtClean="0"/>
              <a:t>HE.ru-3</a:t>
            </a: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/>
            </a:r>
            <a:b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endParaRPr kumimoji="0" lang="ru-RU" altLang="ru-RU" sz="3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pic>
        <p:nvPicPr>
          <p:cNvPr id="11266" name="Picture 2" descr="V:\pubs_new\happy_english.ru\Webinar\Презентация 02.12.13\HEru3SB_p47-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621060"/>
            <a:ext cx="9215201" cy="63359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Особенности конкретных регионов, </a:t>
            </a:r>
            <a:r>
              <a:rPr lang="en-US" dirty="0"/>
              <a:t>Millie-3</a:t>
            </a:r>
            <a:endParaRPr lang="ru-RU" dirty="0"/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1047245"/>
            <a:ext cx="4280436" cy="5810755"/>
          </a:xfrm>
          <a:noFill/>
        </p:spPr>
      </p:pic>
      <p:pic>
        <p:nvPicPr>
          <p:cNvPr id="1946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8024" y="1100428"/>
            <a:ext cx="4242692" cy="5757572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Ваше мнение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Необходимо ли на уроках английского языка давать информацию о России и учить школьников рассказывать о России, о месте, где они живут?</a:t>
            </a:r>
          </a:p>
          <a:p>
            <a:pPr eaLnBrk="1" hangingPunct="1"/>
            <a:endParaRPr lang="ru-RU" altLang="ru-RU" dirty="0" smtClean="0"/>
          </a:p>
          <a:p>
            <a:r>
              <a:rPr lang="ru-RU" altLang="ru-RU" dirty="0" smtClean="0"/>
              <a:t>В каких ситуациях может потребоваться рассказать о России по-английски?</a:t>
            </a:r>
          </a:p>
          <a:p>
            <a:pPr eaLnBrk="1" hangingPunct="1"/>
            <a:endParaRPr lang="ru-RU" altLang="ru-RU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571"/>
            <a:ext cx="9144000" cy="6205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0"/>
            <a:ext cx="982998" cy="134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043" y="0"/>
            <a:ext cx="50509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988840"/>
            <a:ext cx="1794977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V:\pubs_new\happy_english.ru\Webinar\Презентация 02.12.13\HEru4SB_p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5715"/>
            <a:ext cx="4968552" cy="6832286"/>
          </a:xfrm>
          <a:prstGeom prst="rect">
            <a:avLst/>
          </a:prstGeom>
          <a:noFill/>
        </p:spPr>
      </p:pic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836712"/>
            <a:ext cx="1985401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776" y="692696"/>
            <a:ext cx="6328419" cy="5760640"/>
          </a:xfrm>
          <a:noFill/>
        </p:spPr>
      </p:pic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7" y="980728"/>
            <a:ext cx="2122325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81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5040299"/>
            <a:ext cx="1728192" cy="1817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1095" cy="623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5116037"/>
            <a:ext cx="1656184" cy="1741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81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5040299"/>
            <a:ext cx="1728192" cy="1817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5142"/>
            <a:ext cx="4968552" cy="6832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1728192" cy="1817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3"/>
          <p:cNvSpPr>
            <a:spLocks noGrp="1"/>
          </p:cNvSpPr>
          <p:nvPr>
            <p:ph type="title"/>
          </p:nvPr>
        </p:nvSpPr>
        <p:spPr>
          <a:xfrm>
            <a:off x="0" y="6296025"/>
            <a:ext cx="6933456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600" dirty="0" smtClean="0"/>
              <a:t>Интересное в разных культурах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V:\pubs_new\happy_english.ru\Webinar\Презентация 02.12.13\Heru4SB2_p66-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697" cy="630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5040299"/>
            <a:ext cx="1728192" cy="1817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0" y="548680"/>
            <a:ext cx="9144000" cy="6309320"/>
            <a:chOff x="0" y="548680"/>
            <a:chExt cx="9144000" cy="630932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48680"/>
              <a:ext cx="4587858" cy="6309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7"/>
              <a:ext cx="4572000" cy="6287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5" y="4509120"/>
            <a:ext cx="1716489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Ваше мнение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  <a:defRPr/>
            </a:pPr>
            <a:r>
              <a:rPr lang="ru-RU" dirty="0" smtClean="0"/>
              <a:t>О чем </a:t>
            </a:r>
            <a:r>
              <a:rPr lang="ru-RU" b="1" dirty="0" smtClean="0"/>
              <a:t>важнее для школьника </a:t>
            </a:r>
            <a:r>
              <a:rPr lang="ru-RU" dirty="0" smtClean="0"/>
              <a:t>уметь рассказать по-английски: </a:t>
            </a:r>
          </a:p>
          <a:p>
            <a:pPr>
              <a:defRPr/>
            </a:pPr>
            <a:r>
              <a:rPr lang="ru-RU" dirty="0" smtClean="0"/>
              <a:t>о месте жительства британской королевской семьи или о знаменитых зданиях России (Эрмитаж, московский Кремль, местная достопримечательность)?</a:t>
            </a:r>
          </a:p>
          <a:p>
            <a:pPr>
              <a:defRPr/>
            </a:pPr>
            <a:r>
              <a:rPr lang="ru-RU" dirty="0" smtClean="0"/>
              <a:t>о традициях празднования английских праздников (</a:t>
            </a:r>
            <a:r>
              <a:rPr lang="en-US" dirty="0" smtClean="0"/>
              <a:t>Bonfire night, Halloween) </a:t>
            </a:r>
            <a:r>
              <a:rPr lang="ru-RU" dirty="0" smtClean="0"/>
              <a:t>или общероссийских и местных </a:t>
            </a:r>
            <a:r>
              <a:rPr lang="ru-RU" dirty="0" smtClean="0"/>
              <a:t>праздников?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о традиционном </a:t>
            </a:r>
            <a:r>
              <a:rPr lang="en-US" dirty="0" smtClean="0"/>
              <a:t>full English breakfast </a:t>
            </a:r>
            <a:r>
              <a:rPr lang="ru-RU" dirty="0" smtClean="0"/>
              <a:t>или о русской (либо местной национальной) кухне?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0"/>
            <a:ext cx="5077696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547664" cy="2132856"/>
          </a:xfrm>
          <a:prstGeom prst="rect">
            <a:avLst/>
          </a:prstGeom>
          <a:noFill/>
        </p:spPr>
      </p:pic>
      <p:pic>
        <p:nvPicPr>
          <p:cNvPr id="36868" name="Picture 4" descr="https://pp.vk.me/c630718/v630718776/3b5de/Z0S9YHBdG9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608976"/>
            <a:ext cx="4824536" cy="324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b="2612"/>
          <a:stretch/>
        </p:blipFill>
        <p:spPr>
          <a:xfrm>
            <a:off x="3203848" y="44624"/>
            <a:ext cx="5112568" cy="6813376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95536" y="692696"/>
            <a:ext cx="1944216" cy="2592288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64011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ae\Рабочий стол\для веб алёна 1.jpg"/>
          <p:cNvPicPr>
            <a:picLocks noChangeAspect="1" noChangeArrowheads="1"/>
          </p:cNvPicPr>
          <p:nvPr/>
        </p:nvPicPr>
        <p:blipFill>
          <a:blip r:embed="rId2" cstate="print"/>
          <a:srcRect b="687"/>
          <a:stretch>
            <a:fillRect/>
          </a:stretch>
        </p:blipFill>
        <p:spPr bwMode="auto">
          <a:xfrm>
            <a:off x="3131840" y="0"/>
            <a:ext cx="5184576" cy="6858000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395536" y="692696"/>
            <a:ext cx="1944216" cy="2592288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bae\Рабочий стол\для веб алёна 3.jpg"/>
          <p:cNvPicPr>
            <a:picLocks noChangeAspect="1" noChangeArrowheads="1"/>
          </p:cNvPicPr>
          <p:nvPr/>
        </p:nvPicPr>
        <p:blipFill>
          <a:blip r:embed="rId2" cstate="print"/>
          <a:srcRect t="520" b="1687"/>
          <a:stretch>
            <a:fillRect/>
          </a:stretch>
        </p:blipFill>
        <p:spPr bwMode="auto">
          <a:xfrm>
            <a:off x="3419872" y="0"/>
            <a:ext cx="5049155" cy="6858000"/>
          </a:xfrm>
          <a:prstGeom prst="rect">
            <a:avLst/>
          </a:prstGeom>
          <a:noFill/>
        </p:spPr>
      </p:pic>
      <p:pic>
        <p:nvPicPr>
          <p:cNvPr id="3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3" y="620688"/>
            <a:ext cx="1792767" cy="244827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3932" b="4468"/>
          <a:stretch>
            <a:fillRect/>
          </a:stretch>
        </p:blipFill>
        <p:spPr bwMode="auto">
          <a:xfrm>
            <a:off x="0" y="110878"/>
            <a:ext cx="4687365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2600" y="0"/>
            <a:ext cx="4511400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4941124"/>
            <a:ext cx="1403648" cy="191687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Важной составляющей успеха в обучении межкультурной коммуникации – знание культуры страны.</a:t>
            </a:r>
          </a:p>
          <a:p>
            <a:r>
              <a:rPr lang="ru-RU" dirty="0" smtClean="0"/>
              <a:t>При обучении необходимо не забывать учить рассказывать о своей стране на изучаемом языке, обсуждать с учащимися, почему это важно и когда это может им пригодиться.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Форум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www.englishteachers.ru/forum/</a:t>
            </a:r>
            <a:endParaRPr lang="ru-RU" sz="2800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издательства «Титул» 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ru-RU" altLang="ru-RU" u="sng" dirty="0" smtClean="0"/>
          </a:p>
          <a:p>
            <a:pPr marL="0" indent="0" algn="ctr">
              <a:buNone/>
            </a:pPr>
            <a:r>
              <a:rPr lang="ru-RU" altLang="ru-RU" b="1" u="sng" dirty="0" smtClean="0"/>
              <a:t>«ТИТУЛ» в социальных сетях</a:t>
            </a:r>
          </a:p>
          <a:p>
            <a:pPr marL="0" indent="0" algn="ctr">
              <a:buNone/>
            </a:pPr>
            <a:r>
              <a:rPr lang="ru-RU" altLang="ru-RU" dirty="0" err="1" smtClean="0"/>
              <a:t>ВКонтакте</a:t>
            </a:r>
            <a:r>
              <a:rPr lang="ru-RU" altLang="ru-RU" dirty="0" smtClean="0"/>
              <a:t> - </a:t>
            </a:r>
            <a:r>
              <a:rPr lang="en-US" altLang="ru-RU" dirty="0" smtClean="0">
                <a:hlinkClick r:id="rId4"/>
              </a:rPr>
              <a:t>http://vk.com/titulpublishers</a:t>
            </a:r>
            <a:r>
              <a:rPr lang="ru-RU" altLang="ru-RU" dirty="0" smtClean="0"/>
              <a:t> </a:t>
            </a:r>
          </a:p>
          <a:p>
            <a:pPr marL="0" indent="0" algn="ctr">
              <a:buNone/>
            </a:pPr>
            <a:r>
              <a:rPr lang="en-US" altLang="ru-RU" dirty="0" err="1" smtClean="0"/>
              <a:t>Facebook</a:t>
            </a:r>
            <a:r>
              <a:rPr lang="en-US" altLang="ru-RU" dirty="0" smtClean="0"/>
              <a:t> - </a:t>
            </a:r>
            <a:r>
              <a:rPr lang="en-US" altLang="ru-RU" dirty="0" smtClean="0">
                <a:hlinkClick r:id="rId5"/>
              </a:rPr>
              <a:t>https://www.facebook.com/titulpublishers</a:t>
            </a:r>
            <a:endParaRPr lang="ru-RU" altLang="ru-RU" dirty="0" smtClean="0"/>
          </a:p>
          <a:p>
            <a:pPr marL="0" indent="0" algn="ctr">
              <a:buNone/>
            </a:pPr>
            <a:r>
              <a:rPr lang="en-US" altLang="ru-RU" dirty="0" err="1" smtClean="0"/>
              <a:t>Instagram</a:t>
            </a:r>
            <a:r>
              <a:rPr lang="en-US" altLang="ru-RU" dirty="0" smtClean="0"/>
              <a:t> - </a:t>
            </a:r>
            <a:r>
              <a:rPr lang="en-US" altLang="ru-RU" dirty="0" smtClean="0">
                <a:solidFill>
                  <a:srgbClr val="0033CC"/>
                </a:solidFill>
              </a:rPr>
              <a:t>@titulpublishers</a:t>
            </a:r>
          </a:p>
          <a:p>
            <a:pPr marL="0" indent="0" algn="ctr">
              <a:buNone/>
            </a:pPr>
            <a:endParaRPr lang="ru-RU" altLang="ru-RU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ru-RU" sz="38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sz="3800" dirty="0" smtClean="0">
                <a:solidFill>
                  <a:srgbClr val="0033CC"/>
                </a:solidFill>
              </a:rPr>
              <a:t> </a:t>
            </a:r>
            <a:r>
              <a:rPr lang="en-US" sz="38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en-US" sz="3800" dirty="0" smtClean="0">
                <a:solidFill>
                  <a:srgbClr val="0033CC"/>
                </a:solidFill>
              </a:rPr>
              <a:t>titulpublishers </a:t>
            </a:r>
            <a:endParaRPr lang="ru-RU" sz="3800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467544" y="3429000"/>
            <a:ext cx="2161848" cy="1152128"/>
            <a:chOff x="467544" y="3429000"/>
            <a:chExt cx="2161848" cy="1152128"/>
          </a:xfrm>
        </p:grpSpPr>
        <p:pic>
          <p:nvPicPr>
            <p:cNvPr id="4098" name="Picture 2" descr="Картинки по запросу instagram free 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7744" y="4221088"/>
              <a:ext cx="361648" cy="360040"/>
            </a:xfrm>
            <a:prstGeom prst="rect">
              <a:avLst/>
            </a:prstGeom>
            <a:noFill/>
          </p:spPr>
        </p:pic>
        <p:pic>
          <p:nvPicPr>
            <p:cNvPr id="4106" name="Picture 10" descr="Картинки по запросу vk 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31640" y="3429000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4108" name="Picture 12" descr="Картинки по запросу facebook logo"/>
            <p:cNvPicPr>
              <a:picLocks noChangeAspect="1" noChangeArrowheads="1"/>
            </p:cNvPicPr>
            <p:nvPr/>
          </p:nvPicPr>
          <p:blipFill>
            <a:blip r:embed="rId8" cstate="print"/>
            <a:srcRect l="21396" r="21548"/>
            <a:stretch>
              <a:fillRect/>
            </a:stretch>
          </p:blipFill>
          <p:spPr bwMode="auto">
            <a:xfrm>
              <a:off x="467544" y="3789040"/>
              <a:ext cx="360040" cy="357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188640"/>
            <a:ext cx="4834880" cy="92211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НОВИНКА!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340768"/>
            <a:ext cx="5004048" cy="54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Представляем </a:t>
            </a:r>
            <a:r>
              <a:rPr lang="ru-RU" dirty="0" smtClean="0"/>
              <a:t>новое пособие для подготовки к ВПР по английскому языку учащихся 11 класса - " ВПР. Письменная и устная части. 11 класс. Тренировочные тесты. Базовый уровень"! 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Cоответствует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проекту ВПР</a:t>
            </a:r>
          </a:p>
          <a:p>
            <a:r>
              <a:rPr lang="ru-RU" dirty="0" smtClean="0"/>
              <a:t>Пособие </a:t>
            </a:r>
            <a:r>
              <a:rPr lang="ru-RU" dirty="0" smtClean="0"/>
              <a:t>поможет школьникам подготовиться к Всероссийской проверочной работе базового уровня в 11 классе. </a:t>
            </a:r>
            <a:endParaRPr lang="ru-RU" dirty="0" smtClean="0"/>
          </a:p>
          <a:p>
            <a:r>
              <a:rPr lang="ru-RU" dirty="0" smtClean="0"/>
              <a:t>Также </a:t>
            </a:r>
            <a:r>
              <a:rPr lang="ru-RU" dirty="0" smtClean="0"/>
              <a:t>сборник может </a:t>
            </a:r>
            <a:r>
              <a:rPr lang="ru-RU" dirty="0" smtClean="0"/>
              <a:t>использоваться </a:t>
            </a:r>
            <a:r>
              <a:rPr lang="ru-RU" dirty="0" smtClean="0"/>
              <a:t>для дополнительной подготовки к ЕГЭ по английскому языку. </a:t>
            </a:r>
            <a:r>
              <a:rPr lang="ru-RU" dirty="0" smtClean="0">
                <a:solidFill>
                  <a:srgbClr val="FF0000"/>
                </a:solidFill>
              </a:rPr>
              <a:t>Аудиоприложение можно скачать бесплатно.</a:t>
            </a:r>
          </a:p>
          <a:p>
            <a:r>
              <a:rPr lang="ru-RU" dirty="0" smtClean="0">
                <a:hlinkClick r:id="rId2"/>
              </a:rPr>
              <a:t>https</a:t>
            </a:r>
            <a:r>
              <a:rPr lang="ru-RU" dirty="0" smtClean="0">
                <a:hlinkClick r:id="rId2"/>
              </a:rPr>
              <a:t>://</a:t>
            </a:r>
            <a:r>
              <a:rPr lang="ru-RU" dirty="0" smtClean="0">
                <a:hlinkClick r:id="rId2"/>
              </a:rPr>
              <a:t>www.englishteachers.ru/shop/ware/654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https://pp.userapi.com/c841436/v841436035/5c386/s4w18iBVIT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3888432" cy="53562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АКЦИЯ!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250" name="Picture 2" descr="https://pp.userapi.com/c841336/v841336702/598c0/hEyBsWXUn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8784975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5698976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НОВИНКА!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7824" y="1052736"/>
            <a:ext cx="6156176" cy="5805264"/>
          </a:xfrm>
        </p:spPr>
        <p:txBody>
          <a:bodyPr>
            <a:noAutofit/>
          </a:bodyPr>
          <a:lstStyle/>
          <a:p>
            <a:pPr marL="288000">
              <a:spcBef>
                <a:spcPts val="200"/>
              </a:spcBef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Пособие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для обучения чтению в начальной школе - </a:t>
            </a: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"Как читать на "пять</a:t>
            </a: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"!</a:t>
            </a:r>
          </a:p>
          <a:p>
            <a:pPr marL="288000">
              <a:spcBef>
                <a:spcPts val="200"/>
              </a:spcBef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Пособие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создано учителями из г. Дубна, проверено и отработано на практике со школьниками и позволяет эффективно обучать читать по-английски учащихся младших классов. 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288000">
              <a:spcBef>
                <a:spcPts val="200"/>
              </a:spcBef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книге есть правила чтения для каждого типа слога, объяснения чтения сложных сочетаний гласных и согласных и удобная система упражнений для практической отработки правил. Правила чтения отрабатываются в разнообразных видах деятельности. Дети учатся читать сразу простые слова, запоминают и отрабатывают значения этих слов с помощью картинок и упражнений, учатся понимать транскрипционные знаки, выполняют упражнения на сопоставления слов и их транскрипции, слов и их перевода, на перевод простых фраз и предложений. 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288000">
              <a:spcBef>
                <a:spcPts val="200"/>
              </a:spcBef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Пособие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одновременно является рабочей тетрадью, все упражнения можно выполнять сразу в книге. К заданиям в конце книги даны ключи. В пособии использована наиболее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употребимая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лексика, которая пригодится для реального общения. 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288000">
              <a:spcBef>
                <a:spcPts val="200"/>
              </a:spcBef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Пособие может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использоваться не только в начальной школе, но и для повторения правил чтения в более старшем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возрасте. 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2"/>
              </a:rPr>
              <a:t>https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2"/>
              </a:rPr>
              <a:t>://www.englishteachers.ru/shop/ware/586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4" name="Picture 2" descr="https://pp.userapi.com/c834103/v834103719/6d862/Y6UwY8fU7f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80728"/>
            <a:ext cx="2827328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Жанры и рассказ о родной стране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8892480" cy="4525963"/>
          </a:xfrm>
        </p:spPr>
        <p:txBody>
          <a:bodyPr rtlCol="0">
            <a:normAutofit/>
          </a:bodyPr>
          <a:lstStyle/>
          <a:p>
            <a:pPr>
              <a:buNone/>
              <a:defRPr/>
            </a:pPr>
            <a:r>
              <a:rPr lang="ru-RU" dirty="0" smtClean="0"/>
              <a:t>Рассказ </a:t>
            </a:r>
            <a:r>
              <a:rPr lang="ru-RU" dirty="0"/>
              <a:t>о родной </a:t>
            </a:r>
            <a:r>
              <a:rPr lang="ru-RU" dirty="0" smtClean="0"/>
              <a:t>стране может пригодиться для: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экскурсии;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личного письма;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err="1" smtClean="0"/>
              <a:t>онлайн-чата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и др.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АКЦИЯ!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6324" name="AutoShape 4" descr="https://www.englishteachers.ru/uploads/carousel/englishposobia2_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6" name="AutoShape 6" descr="https://www.englishteachers.ru/uploads/carousel/englishposobia2_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8" name="AutoShape 8" descr="https://www.englishteachers.ru/uploads/carousel/englishposobia2_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330" name="Picture 10" descr="https://pp.userapi.com/c824411/v824411635/882b2/uVKyI5vuNz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8784974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Форум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www.englishteachers.ru/forum/</a:t>
            </a:r>
            <a:endParaRPr lang="ru-RU" sz="2800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издательства «Титул» 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ru-RU" altLang="ru-RU" u="sng" dirty="0" smtClean="0"/>
          </a:p>
          <a:p>
            <a:pPr marL="0" indent="0" algn="ctr">
              <a:buNone/>
            </a:pPr>
            <a:r>
              <a:rPr lang="ru-RU" altLang="ru-RU" b="1" u="sng" dirty="0" smtClean="0"/>
              <a:t>«ТИТУЛ» в социальных сетях</a:t>
            </a:r>
          </a:p>
          <a:p>
            <a:pPr marL="0" indent="0" algn="ctr">
              <a:buNone/>
            </a:pPr>
            <a:r>
              <a:rPr lang="ru-RU" altLang="ru-RU" dirty="0" err="1" smtClean="0"/>
              <a:t>ВКонтакте</a:t>
            </a:r>
            <a:r>
              <a:rPr lang="ru-RU" altLang="ru-RU" dirty="0" smtClean="0"/>
              <a:t> - </a:t>
            </a:r>
            <a:r>
              <a:rPr lang="en-US" altLang="ru-RU" dirty="0" smtClean="0">
                <a:hlinkClick r:id="rId4"/>
              </a:rPr>
              <a:t>http://vk.com/titulpublishers</a:t>
            </a:r>
            <a:r>
              <a:rPr lang="ru-RU" altLang="ru-RU" dirty="0" smtClean="0"/>
              <a:t> </a:t>
            </a:r>
          </a:p>
          <a:p>
            <a:pPr marL="0" indent="0" algn="ctr">
              <a:buNone/>
            </a:pPr>
            <a:r>
              <a:rPr lang="en-US" altLang="ru-RU" dirty="0" err="1" smtClean="0"/>
              <a:t>Facebook</a:t>
            </a:r>
            <a:r>
              <a:rPr lang="en-US" altLang="ru-RU" dirty="0" smtClean="0"/>
              <a:t> - </a:t>
            </a:r>
            <a:r>
              <a:rPr lang="en-US" altLang="ru-RU" dirty="0" smtClean="0">
                <a:hlinkClick r:id="rId5"/>
              </a:rPr>
              <a:t>https://www.facebook.com/titulpublishers</a:t>
            </a:r>
            <a:endParaRPr lang="ru-RU" altLang="ru-RU" dirty="0" smtClean="0"/>
          </a:p>
          <a:p>
            <a:pPr marL="0" indent="0" algn="ctr">
              <a:buNone/>
            </a:pPr>
            <a:r>
              <a:rPr lang="en-US" altLang="ru-RU" dirty="0" err="1" smtClean="0"/>
              <a:t>Instagram</a:t>
            </a:r>
            <a:r>
              <a:rPr lang="en-US" altLang="ru-RU" dirty="0" smtClean="0"/>
              <a:t> - </a:t>
            </a:r>
            <a:r>
              <a:rPr lang="en-US" altLang="ru-RU" dirty="0" smtClean="0">
                <a:solidFill>
                  <a:srgbClr val="0033CC"/>
                </a:solidFill>
              </a:rPr>
              <a:t>@titulpublishers</a:t>
            </a:r>
          </a:p>
          <a:p>
            <a:pPr marL="0" indent="0" algn="ctr">
              <a:buNone/>
            </a:pPr>
            <a:endParaRPr lang="ru-RU" altLang="ru-RU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ru-RU" sz="38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sz="3800" dirty="0" smtClean="0">
                <a:solidFill>
                  <a:srgbClr val="0033CC"/>
                </a:solidFill>
              </a:rPr>
              <a:t> </a:t>
            </a:r>
            <a:r>
              <a:rPr lang="en-US" sz="38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en-US" sz="3800" dirty="0" smtClean="0">
                <a:solidFill>
                  <a:srgbClr val="0033CC"/>
                </a:solidFill>
              </a:rPr>
              <a:t>titulpublishers </a:t>
            </a:r>
            <a:endParaRPr lang="ru-RU" sz="3800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467544" y="3429000"/>
            <a:ext cx="2161848" cy="1152128"/>
            <a:chOff x="467544" y="3429000"/>
            <a:chExt cx="2161848" cy="1152128"/>
          </a:xfrm>
        </p:grpSpPr>
        <p:pic>
          <p:nvPicPr>
            <p:cNvPr id="4098" name="Picture 2" descr="Картинки по запросу instagram free 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7744" y="4221088"/>
              <a:ext cx="361648" cy="360040"/>
            </a:xfrm>
            <a:prstGeom prst="rect">
              <a:avLst/>
            </a:prstGeom>
            <a:noFill/>
          </p:spPr>
        </p:pic>
        <p:pic>
          <p:nvPicPr>
            <p:cNvPr id="4106" name="Picture 10" descr="Картинки по запросу vk 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31640" y="3429000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4108" name="Picture 12" descr="Картинки по запросу facebook logo"/>
            <p:cNvPicPr>
              <a:picLocks noChangeAspect="1" noChangeArrowheads="1"/>
            </p:cNvPicPr>
            <p:nvPr/>
          </p:nvPicPr>
          <p:blipFill>
            <a:blip r:embed="rId8" cstate="print"/>
            <a:srcRect l="21396" r="21548"/>
            <a:stretch>
              <a:fillRect/>
            </a:stretch>
          </p:blipFill>
          <p:spPr bwMode="auto">
            <a:xfrm>
              <a:off x="467544" y="3789040"/>
              <a:ext cx="360040" cy="357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Гражданская идентичность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r>
              <a:rPr lang="ru-RU" altLang="ru-RU" dirty="0" smtClean="0"/>
              <a:t>Для успешного общения необходимы знание культуры и умение ими пользоваться;</a:t>
            </a:r>
          </a:p>
          <a:p>
            <a:pPr eaLnBrk="1" hangingPunct="1"/>
            <a:r>
              <a:rPr lang="ru-RU" altLang="ru-RU" dirty="0" smtClean="0"/>
              <a:t>Культура в широком смысле включает и гражданскую идентичность. </a:t>
            </a:r>
          </a:p>
          <a:p>
            <a:pPr eaLnBrk="1" hangingPunct="1"/>
            <a:r>
              <a:rPr lang="ru-RU" altLang="ru-RU" b="1" dirty="0" smtClean="0"/>
              <a:t>Гражданская идентичность </a:t>
            </a:r>
            <a:r>
              <a:rPr lang="ru-RU" altLang="ru-RU" dirty="0" smtClean="0"/>
              <a:t>– осознание принадлежности человека к общности граждан того или иного государства на общекультурной основе, имеющей для него значимый смысл.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35280" cy="85010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Компоненты гражданской идентичности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856984" cy="5184576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когнитивный</a:t>
            </a:r>
            <a:r>
              <a:rPr lang="ru-RU" dirty="0" smtClean="0"/>
              <a:t> </a:t>
            </a:r>
            <a:r>
              <a:rPr lang="ru-RU" dirty="0"/>
              <a:t>(знания о государственной символике, общественно-политических событиях страны);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/>
              <a:t>ценностно-ориентировочный</a:t>
            </a:r>
            <a:r>
              <a:rPr lang="ru-RU" dirty="0"/>
              <a:t> (уважение прав других людей, толерантность, самоуважение, признание права на свободный и ответственный выбор каждого человека, умение определять влияние общественной жизни на свою собственную, готовность к принятию и анализу явлений общественной жизни; принятие и уважение правовых основ государства и общества);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/>
              <a:t>эмоционально-оценочный</a:t>
            </a:r>
            <a:r>
              <a:rPr lang="ru-RU" dirty="0"/>
              <a:t> (наличие собственного отношения к общественно-политическим событиям, способность четко выражать и аргументировать свою точку зрения и суждения);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/>
              <a:t>поведенческий</a:t>
            </a:r>
            <a:r>
              <a:rPr lang="ru-RU" dirty="0"/>
              <a:t> (участие в общественной жизни образовательного учреждения; желание и готовность участвовать в общественно-политической жизни страны; самостоятельность в выборе решений, способность противостоять асоциальным и противоправным поступкам и действиям; ответственность за принятые решения, действия и их последствия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Гражданская идентичность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Великобритании и США</a:t>
            </a:r>
            <a:endParaRPr lang="ru-RU" dirty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Для получения гражданства необходимо пройти </a:t>
            </a:r>
            <a:r>
              <a:rPr lang="en-US" altLang="ru-RU" dirty="0" smtClean="0"/>
              <a:t>citizenship test</a:t>
            </a:r>
            <a:r>
              <a:rPr lang="ru-RU" altLang="ru-RU" dirty="0" smtClean="0"/>
              <a:t>;</a:t>
            </a:r>
          </a:p>
          <a:p>
            <a:pPr eaLnBrk="1" hangingPunct="1"/>
            <a:r>
              <a:rPr lang="ru-RU" altLang="ru-RU" dirty="0" smtClean="0"/>
              <a:t>Вопросы теста включают фактическую информацию, ценностный компонент, эмоциональные оценки.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UK citizenship test sample questions</a:t>
            </a:r>
            <a:endParaRPr lang="ru-RU" dirty="0"/>
          </a:p>
        </p:txBody>
      </p:sp>
      <p:pic>
        <p:nvPicPr>
          <p:cNvPr id="10243" name="Содержимое 3" descr="Citizenship test UK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3089"/>
          <a:stretch>
            <a:fillRect/>
          </a:stretch>
        </p:blipFill>
        <p:spPr>
          <a:xfrm>
            <a:off x="1403649" y="723105"/>
            <a:ext cx="6859010" cy="613489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UK citizenship test sample questions</a:t>
            </a:r>
            <a:endParaRPr lang="ru-RU" dirty="0"/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262" t="2258" b="6901"/>
          <a:stretch>
            <a:fillRect/>
          </a:stretch>
        </p:blipFill>
        <p:spPr>
          <a:xfrm>
            <a:off x="2627784" y="542839"/>
            <a:ext cx="4609331" cy="6315161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919</Words>
  <Application>Microsoft Office PowerPoint</Application>
  <PresentationFormat>Экран (4:3)</PresentationFormat>
  <Paragraphs>117</Paragraphs>
  <Slides>41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Подготовка учащихся к межкультурной коммуникации и формирование гражданской идентичности на уроках английского языка в начальной школе  (на примере учебных пособий издательства "Титул")</vt:lpstr>
      <vt:lpstr>Ваше мнение</vt:lpstr>
      <vt:lpstr>Ваше мнение</vt:lpstr>
      <vt:lpstr>Жанры и рассказ о родной стране</vt:lpstr>
      <vt:lpstr>Гражданская идентичность</vt:lpstr>
      <vt:lpstr>Компоненты гражданской идентичности</vt:lpstr>
      <vt:lpstr>Гражданская идентичность  в Великобритании и США</vt:lpstr>
      <vt:lpstr>UK citizenship test sample questions</vt:lpstr>
      <vt:lpstr>UK citizenship test sample questions</vt:lpstr>
      <vt:lpstr>US test (sample)</vt:lpstr>
      <vt:lpstr>Гражданская идентичность  и культура</vt:lpstr>
      <vt:lpstr>Сопоставление культур</vt:lpstr>
      <vt:lpstr>Гражданская идентичность  и культура</vt:lpstr>
      <vt:lpstr>Формирование гражданской идентичности на уроках английского языка</vt:lpstr>
      <vt:lpstr>Слайд 15</vt:lpstr>
      <vt:lpstr>Различия в традициях, HE.ru-3</vt:lpstr>
      <vt:lpstr>Слайд 17</vt:lpstr>
      <vt:lpstr>Слайд 18</vt:lpstr>
      <vt:lpstr>Особенности конкретных регионов, Millie-3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Интересное в разных культурах</vt:lpstr>
      <vt:lpstr>Слайд 29</vt:lpstr>
      <vt:lpstr>Слайд 30</vt:lpstr>
      <vt:lpstr>Слайд 31</vt:lpstr>
      <vt:lpstr>Слайд 32</vt:lpstr>
      <vt:lpstr>Слайд 33</vt:lpstr>
      <vt:lpstr>Слайд 34</vt:lpstr>
      <vt:lpstr>Выводы</vt:lpstr>
      <vt:lpstr>Слайд 36</vt:lpstr>
      <vt:lpstr>НОВИНКА!</vt:lpstr>
      <vt:lpstr>АКЦИЯ!</vt:lpstr>
      <vt:lpstr>НОВИНКА!</vt:lpstr>
      <vt:lpstr>АКЦИЯ!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bae</cp:lastModifiedBy>
  <cp:revision>68</cp:revision>
  <dcterms:modified xsi:type="dcterms:W3CDTF">2018-01-17T06:40:32Z</dcterms:modified>
</cp:coreProperties>
</file>