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83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7" r:id="rId17"/>
    <p:sldId id="279" r:id="rId18"/>
    <p:sldId id="280" r:id="rId19"/>
    <p:sldId id="275" r:id="rId20"/>
    <p:sldId id="281" r:id="rId21"/>
    <p:sldId id="282" r:id="rId22"/>
    <p:sldId id="257" r:id="rId23"/>
    <p:sldId id="260" r:id="rId24"/>
    <p:sldId id="278" r:id="rId25"/>
    <p:sldId id="284" r:id="rId26"/>
    <p:sldId id="285" r:id="rId27"/>
    <p:sldId id="286" r:id="rId28"/>
    <p:sldId id="287" r:id="rId29"/>
    <p:sldId id="288" r:id="rId30"/>
    <p:sldId id="290" r:id="rId31"/>
    <p:sldId id="289" r:id="rId32"/>
    <p:sldId id="259" r:id="rId33"/>
    <p:sldId id="258" r:id="rId34"/>
    <p:sldId id="29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85" autoAdjust="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449&amp;page=2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englishteachers.ru/Wares/53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934" y="476672"/>
            <a:ext cx="8475829" cy="3464209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Метапредметный портфель учащегося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средство формирования метапредметных действий на уроках английского языка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851920" y="237040"/>
            <a:ext cx="1730042" cy="1070978"/>
          </a:xfrm>
          <a:prstGeom prst="rect">
            <a:avLst/>
          </a:prstGeom>
          <a:noFill/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934397" y="5706148"/>
            <a:ext cx="7328901" cy="112297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Евгеньевна,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зам. руководителя центра образовательных программ издательства “Титул”, автор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</a:t>
            </a:r>
            <a:r>
              <a:rPr lang="ru-RU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ых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пособий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“Метапредметный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портфель учащегося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2665" y="3273885"/>
            <a:ext cx="1656184" cy="2282408"/>
          </a:xfrm>
          <a:prstGeom prst="rect">
            <a:avLst/>
          </a:prstGeom>
          <a:noFill/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273885"/>
            <a:ext cx="1658921" cy="228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491880" y="491073"/>
            <a:ext cx="5400600" cy="2678698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Пособие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“Метапредметный портфель ученика 4 класса”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предназначено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комплексного развития метапредметных умений и мониторинга достижения метапредметных результатов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 учащихся. Правильность выполнения заданий Портфеля позволяет делать выводы о сформированности метапредметных умений и достижении метапредметных результатов ФГОС НОО.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3429000"/>
            <a:ext cx="5400600" cy="3110746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Метапредметный портфель ученика 4 класса” содержит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 разделов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которые по тематическому содержанию и языковому наполнению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соответствуют Примерной программе по иностранному языку для начальной школы</a:t>
            </a:r>
            <a:r>
              <a:rPr lang="ru-RU" sz="16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n-US" sz="1600" b="1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“Метапредметный портфель ученика 4 класса” 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можно использовать с любым курсом английского языка для начальной школы</a:t>
            </a:r>
            <a:r>
              <a:rPr lang="ru-RU" sz="16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1600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2356116" cy="3312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491880" y="491075"/>
            <a:ext cx="5400600" cy="3629203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помощью “Метапредметного портфеля” четвероклассники научатся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читать тексты на английском языке различных стилей и жанров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разной полнотой понимания,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справляться с основными логическими операциями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(анализ, синтез, сравнение, классификация),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работать с таблицами и схемами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выполнять действия по инструкции или плану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Книга также содержит 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творческие задания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направленные на развитие у учащихся умения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рефлексии и самооценки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/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2356116" cy="3312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491880" y="491075"/>
            <a:ext cx="5400600" cy="3629203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помощью “Метапредметного портфеля” четвероклассники научатся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читать тексты на английском языке различных стилей и жанров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разной полнотой понимания,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справляться с основными логическими операциями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(анализ, синтез, сравнение, классификация),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работать с таблицами и схемами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выполнять действия по инструкции или плану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Книга также содержит 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творческие задания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направленные на развитие у учащихся умения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рефлексии и самооценки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65915"/>
            <a:ext cx="5400600" cy="2073830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Книга содержит подробные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пошаговые методические рекомендации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для педагога или родителя, а также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карту книги (</a:t>
            </a:r>
            <a:r>
              <a:rPr lang="en-US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Map of the book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 которой указаны какие метапредметные результаты достигаются в том или ином задании “Метапредметного портфеля”. </a:t>
            </a:r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2356116" cy="3312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 cstate="print"/>
          <a:srcRect l="3244" r="1602"/>
          <a:stretch>
            <a:fillRect/>
          </a:stretch>
        </p:blipFill>
        <p:spPr bwMode="auto">
          <a:xfrm>
            <a:off x="129211" y="278296"/>
            <a:ext cx="445061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3" cstate="print"/>
          <a:srcRect l="2483"/>
          <a:stretch>
            <a:fillRect/>
          </a:stretch>
        </p:blipFill>
        <p:spPr bwMode="auto">
          <a:xfrm>
            <a:off x="4589769" y="481429"/>
            <a:ext cx="4432853" cy="591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68760"/>
            <a:ext cx="3887745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7510" y="1196752"/>
            <a:ext cx="3766490" cy="550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80728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0488" y="980728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4033867"/>
            <a:ext cx="1728192" cy="95050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25604" name="Picture 4" descr="https://pp.vk.me/c630718/v630718776/3b5fc/U6AX4f6wDJ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88640"/>
            <a:ext cx="4792106" cy="6365898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3861048"/>
            <a:ext cx="2376264" cy="180019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Стратегия поискового чтения, развитие анализа и синтеза информации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35842" name="Picture 2" descr="https://pp.vk.me/c630718/v630718776/3b5f2/V7EAjTqd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052736"/>
            <a:ext cx="6269447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51520" y="3861048"/>
            <a:ext cx="2376264" cy="180019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Стратегия поискового чтения, развитие анализа и синтеза информации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3" y="260648"/>
            <a:ext cx="462326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36868" name="Picture 4" descr="https://pp.vk.me/c630718/v630718776/3b5de/Z0S9YHBdG9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645024"/>
            <a:ext cx="4394660" cy="2959529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4033867"/>
            <a:ext cx="2088232" cy="95050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Логическая операция сравнения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0" t="1971" r="50715" b="7340"/>
          <a:stretch>
            <a:fillRect/>
          </a:stretch>
        </p:blipFill>
        <p:spPr bwMode="auto">
          <a:xfrm>
            <a:off x="3059833" y="139061"/>
            <a:ext cx="4824536" cy="6485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4033867"/>
            <a:ext cx="2088232" cy="95050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Логическая операция классификации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ьная выноска 3"/>
          <p:cNvSpPr/>
          <p:nvPr/>
        </p:nvSpPr>
        <p:spPr>
          <a:xfrm>
            <a:off x="755576" y="404665"/>
            <a:ext cx="4176464" cy="2448272"/>
          </a:xfrm>
          <a:prstGeom prst="wedgeEllipseCallout">
            <a:avLst>
              <a:gd name="adj1" fmla="val 62495"/>
              <a:gd name="adj2" fmla="val -350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Как вы проводите мониторинг </a:t>
            </a:r>
            <a:r>
              <a:rPr lang="ru-RU" sz="2000" dirty="0" smtClean="0"/>
              <a:t>(отслеживаете), какие метапредметные действия у учащихся получаются, а какие нет?</a:t>
            </a: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260544" y="195840"/>
            <a:ext cx="5054962" cy="777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796937" y="1315632"/>
            <a:ext cx="605986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47664" cy="213285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3645024"/>
            <a:ext cx="3024336" cy="19442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Выполнение действий по плану, решение проблем творческого характера, формирование познавательной и личностной рефлексии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3528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Метапредметные результаты для эффективной работы на уроках и во внеурочной деятельности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052736"/>
          <a:ext cx="8424936" cy="5625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49828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 уроке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Во внеурочной деятельности</a:t>
                      </a:r>
                      <a:endParaRPr lang="ru-RU" sz="1800" dirty="0"/>
                    </a:p>
                  </a:txBody>
                  <a:tcPr/>
                </a:tc>
              </a:tr>
              <a:tr h="733231">
                <a:tc>
                  <a:txBody>
                    <a:bodyPr/>
                    <a:lstStyle/>
                    <a:p>
                      <a:r>
                        <a:rPr lang="ru-RU" sz="1600" baseline="0" dirty="0" smtClean="0"/>
                        <a:t>Способность принимать и сохранять цели и задачи учебной деятельности.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Способы решения проблем творческого и поискового характера.</a:t>
                      </a:r>
                      <a:endParaRPr lang="ru-RU" sz="1600" dirty="0"/>
                    </a:p>
                  </a:txBody>
                  <a:tcPr/>
                </a:tc>
              </a:tr>
              <a:tr h="58624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Умение планировать,</a:t>
                      </a:r>
                      <a:r>
                        <a:rPr lang="ru-RU" sz="1600" baseline="0" dirty="0" smtClean="0"/>
                        <a:t> контролировать и оценивать учебные действия.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Умение договариваться о распределении ролей в совместной деятельности.</a:t>
                      </a:r>
                      <a:endParaRPr lang="ru-RU" sz="1600" dirty="0"/>
                    </a:p>
                  </a:txBody>
                  <a:tcPr/>
                </a:tc>
              </a:tr>
              <a:tr h="91371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Овладеть начальными сведениями</a:t>
                      </a:r>
                      <a:r>
                        <a:rPr lang="ru-RU" sz="1600" baseline="0" dirty="0" smtClean="0"/>
                        <a:t> о сущности и особенностях объектов, процессов и явлений действительности.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Использование различных способов поиска, сбора, обработки,</a:t>
                      </a:r>
                      <a:r>
                        <a:rPr lang="ru-RU" sz="1600" baseline="0" dirty="0" smtClean="0"/>
                        <a:t> анализа, организации, передачи и интерпретации информации.</a:t>
                      </a:r>
                      <a:endParaRPr lang="ru-RU" sz="1600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Овладение базовыми предметными и межпредметными</a:t>
                      </a:r>
                      <a:r>
                        <a:rPr lang="ru-RU" sz="1600" baseline="0" dirty="0" smtClean="0"/>
                        <a:t> понятиями.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Готовить свое выступление.</a:t>
                      </a:r>
                      <a:r>
                        <a:rPr lang="ru-RU" sz="1600" baseline="0" dirty="0" smtClean="0"/>
                        <a:t> Готовить презентации. Соблюдать нормы информационной избирательности, этики и этикета.</a:t>
                      </a:r>
                      <a:endParaRPr lang="ru-RU" sz="1600" dirty="0"/>
                    </a:p>
                  </a:txBody>
                  <a:tcPr/>
                </a:tc>
              </a:tr>
              <a:tr h="91371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Умение работать с учебными моделями.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Умение понимать причины успеха/неуспеха.</a:t>
                      </a:r>
                      <a:endParaRPr lang="ru-RU" sz="1600" dirty="0"/>
                    </a:p>
                  </a:txBody>
                  <a:tcPr/>
                </a:tc>
              </a:tr>
              <a:tr h="91371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Освоение начальных</a:t>
                      </a:r>
                      <a:r>
                        <a:rPr lang="ru-RU" sz="1600" baseline="0" dirty="0" smtClean="0"/>
                        <a:t> форм познавательной и личностной рефлексии.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Активное использование речевых средств и ИКТ.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688" y="161725"/>
            <a:ext cx="8229600" cy="902016"/>
          </a:xfrm>
        </p:spPr>
        <p:txBody>
          <a:bodyPr/>
          <a:lstStyle/>
          <a:p>
            <a:r>
              <a:rPr lang="en-US" b="1" dirty="0" smtClean="0"/>
              <a:t>“</a:t>
            </a:r>
            <a:r>
              <a:rPr lang="ru-RU" b="1" dirty="0" smtClean="0"/>
              <a:t>Метапредметный портфель</a:t>
            </a:r>
            <a:r>
              <a:rPr lang="en-US" b="1" dirty="0" smtClean="0"/>
              <a:t>”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63741"/>
            <a:ext cx="5256584" cy="4853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/>
              <a:t>Многофункциональная тетрадь</a:t>
            </a:r>
            <a:endParaRPr lang="en-US" sz="2400" b="1" dirty="0" smtClean="0"/>
          </a:p>
          <a:p>
            <a:pPr>
              <a:spcBef>
                <a:spcPts val="1200"/>
              </a:spcBef>
            </a:pPr>
            <a:r>
              <a:rPr lang="ru-RU" sz="2400" i="1" dirty="0" smtClean="0"/>
              <a:t>Предметные результаты </a:t>
            </a:r>
            <a:r>
              <a:rPr lang="ru-RU" sz="2400" dirty="0" smtClean="0"/>
              <a:t>– английский язык (все задания построены на базе АЯ)</a:t>
            </a:r>
          </a:p>
          <a:p>
            <a:pPr>
              <a:spcBef>
                <a:spcPts val="1200"/>
              </a:spcBef>
            </a:pPr>
            <a:r>
              <a:rPr lang="ru-RU" sz="2400" i="1" dirty="0" smtClean="0"/>
              <a:t>Метапредметные результаты </a:t>
            </a:r>
            <a:r>
              <a:rPr lang="ru-RU" sz="2400" dirty="0" smtClean="0"/>
              <a:t>– формат заданий (задания на большинство МР)</a:t>
            </a:r>
          </a:p>
          <a:p>
            <a:pPr>
              <a:spcBef>
                <a:spcPts val="1200"/>
              </a:spcBef>
            </a:pPr>
            <a:r>
              <a:rPr lang="ru-RU" sz="2400" i="1" dirty="0" smtClean="0"/>
              <a:t>Личностные результаты</a:t>
            </a:r>
            <a:r>
              <a:rPr lang="ru-RU" sz="2400" dirty="0" smtClean="0"/>
              <a:t> – воспитательная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</a:t>
            </a:r>
            <a:endParaRPr lang="ru-RU" sz="2400" dirty="0"/>
          </a:p>
        </p:txBody>
      </p:sp>
      <p:pic>
        <p:nvPicPr>
          <p:cNvPr id="4" name="Picture 2" descr="https://pp.vk.me/c630718/v630718776/3b5ac/rrna3kZzK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946" y="3789040"/>
            <a:ext cx="2736304" cy="2863574"/>
          </a:xfrm>
          <a:prstGeom prst="rect">
            <a:avLst/>
          </a:prstGeom>
          <a:noFill/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557" y="1464684"/>
            <a:ext cx="3634253" cy="232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78296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3768" y="908720"/>
            <a:ext cx="4176464" cy="5746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952602"/>
            <a:ext cx="8449659" cy="578876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235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735" y="908720"/>
            <a:ext cx="8464529" cy="57785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3103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1" y="1081742"/>
            <a:ext cx="7853570" cy="551561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02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416" y="1772816"/>
            <a:ext cx="7443168" cy="374441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084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2" y="853463"/>
            <a:ext cx="4392488" cy="5922351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ьная выноска 3"/>
          <p:cNvSpPr/>
          <p:nvPr/>
        </p:nvSpPr>
        <p:spPr>
          <a:xfrm>
            <a:off x="755576" y="404665"/>
            <a:ext cx="4176464" cy="2448272"/>
          </a:xfrm>
          <a:prstGeom prst="wedgeEllipseCallout">
            <a:avLst>
              <a:gd name="adj1" fmla="val 62495"/>
              <a:gd name="adj2" fmla="val -350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Как вы проводите мониторинг </a:t>
            </a:r>
            <a:r>
              <a:rPr lang="ru-RU" sz="2000" dirty="0" smtClean="0"/>
              <a:t>(отслеживаете), какие метапредметные действия у учащихся получаются, а какие нет?</a:t>
            </a:r>
            <a:endParaRPr lang="ru-RU" sz="2000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4932040" y="2996952"/>
            <a:ext cx="3888432" cy="2448272"/>
          </a:xfrm>
          <a:prstGeom prst="wedgeEllipseCallout">
            <a:avLst>
              <a:gd name="adj1" fmla="val -52530"/>
              <a:gd name="adj2" fmla="val 4020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Какие метапредметные результаты </a:t>
            </a:r>
            <a:r>
              <a:rPr lang="ru-RU" sz="2000" b="1" dirty="0" smtClean="0"/>
              <a:t>даются вашим учащимся сложнее</a:t>
            </a:r>
            <a:r>
              <a:rPr lang="ru-RU" sz="2000" dirty="0" smtClean="0"/>
              <a:t>?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56992"/>
            <a:ext cx="4464496" cy="30963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Овладение способностью принимать и сохранять цели, освоение решения проблем творческого и поискового характера, овладение навыками смыслового чтения текстов различных стилей и жанров, овладение логическими действиями сравнения, анализа, синтеза, обобщения информации, овладение способностью к рефлексии и самооценке, работе в сотрудничестве и др.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1917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3928" y="529101"/>
            <a:ext cx="4536503" cy="6143182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46" y="1700808"/>
            <a:ext cx="400808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76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613" y="891070"/>
            <a:ext cx="8500774" cy="583264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2576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rgbClr val="FF0000"/>
                </a:solidFill>
              </a:rPr>
              <a:t>Готовится к выпуску!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07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251"/>
          <a:stretch>
            <a:fillRect/>
          </a:stretch>
        </p:blipFill>
        <p:spPr bwMode="auto">
          <a:xfrm>
            <a:off x="0" y="188642"/>
            <a:ext cx="516392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8024" y="1412776"/>
            <a:ext cx="4176464" cy="16312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Тема на форуме, посвященная Метапредметному портфелю – </a:t>
            </a:r>
            <a:r>
              <a:rPr lang="en-US" sz="2000" dirty="0" smtClean="0">
                <a:hlinkClick r:id="rId3"/>
              </a:rPr>
              <a:t>https://www.englishteachers.ru/forum/index.php?showtopic=3449&amp;page=2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6717" t="2973" r="17629" b="9622"/>
          <a:stretch>
            <a:fillRect/>
          </a:stretch>
        </p:blipFill>
        <p:spPr bwMode="auto">
          <a:xfrm>
            <a:off x="5076056" y="3140969"/>
            <a:ext cx="4067944" cy="293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60650"/>
            <a:ext cx="5616624" cy="252028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hlinkClick r:id="rId2"/>
              </a:rPr>
              <a:t>https://www.englishteachers.ru/Wares/537</a:t>
            </a:r>
            <a:r>
              <a:rPr lang="en-US" dirty="0" smtClean="0"/>
              <a:t> - “</a:t>
            </a:r>
            <a:r>
              <a:rPr lang="ru-RU" dirty="0" smtClean="0"/>
              <a:t>Метапредметный портфель ученика 4 класса</a:t>
            </a:r>
            <a:r>
              <a:rPr lang="en-US" dirty="0" smtClean="0"/>
              <a:t>” </a:t>
            </a:r>
            <a:r>
              <a:rPr lang="ru-RU" dirty="0" smtClean="0"/>
              <a:t>в интернет-магазине издательства </a:t>
            </a:r>
            <a:r>
              <a:rPr lang="en-US" dirty="0" smtClean="0"/>
              <a:t>“</a:t>
            </a:r>
            <a:r>
              <a:rPr lang="ru-RU" dirty="0" smtClean="0"/>
              <a:t>Титул</a:t>
            </a:r>
            <a:r>
              <a:rPr lang="en-US" dirty="0" smtClean="0"/>
              <a:t>”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8" y="260648"/>
            <a:ext cx="3227379" cy="6453336"/>
          </a:xfrm>
          <a:prstGeom prst="rect">
            <a:avLst/>
          </a:prstGeom>
          <a:noFill/>
        </p:spPr>
      </p:pic>
      <p:pic>
        <p:nvPicPr>
          <p:cNvPr id="2053" name="Picture 5" descr="https://pp.vk.me/c633624/v633624419/28093/i7KspL4UyW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6" y="2852938"/>
            <a:ext cx="5466449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3384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smtClean="0"/>
              <a:t>Thank you!</a:t>
            </a:r>
          </a:p>
          <a:p>
            <a:pPr marL="0" indent="0" algn="ctr">
              <a:buNone/>
            </a:pPr>
            <a:endParaRPr lang="en-US" sz="5400" dirty="0" smtClean="0"/>
          </a:p>
          <a:p>
            <a:pPr marL="0" indent="0" algn="ctr">
              <a:buNone/>
            </a:pPr>
            <a:r>
              <a:rPr lang="en-US" sz="5400" dirty="0" smtClean="0"/>
              <a:t>Questions?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65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5" y="136525"/>
            <a:ext cx="8451609" cy="132556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700811"/>
            <a:ext cx="8389440" cy="4838936"/>
          </a:xfrm>
        </p:spPr>
        <p:txBody>
          <a:bodyPr rtlCol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2400" dirty="0" smtClean="0"/>
              <a:t>ФГОС НОО: </a:t>
            </a:r>
            <a:r>
              <a:rPr lang="en-US" sz="2400" dirty="0" smtClean="0"/>
              <a:t>“</a:t>
            </a:r>
            <a:r>
              <a:rPr lang="ru-RU" sz="2400" dirty="0" smtClean="0"/>
              <a:t>Итоговая оценка освоения основной образовательной программы начального общего образования проводится образовательным учреждением и направлена на оценку достижения обучающимися планируемых результатов освоения основной образовательной программы начального общего образования. Результаты итоговой оценки освоения основной образовательной программы начального общего образования используются для принятия решения о переводе обучающихся на следующую ступень общего образования.</a:t>
            </a:r>
            <a:r>
              <a:rPr lang="en-US" sz="2400" dirty="0" smtClean="0"/>
              <a:t>”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8843" y="1894118"/>
            <a:ext cx="8335736" cy="4800599"/>
          </a:xfrm>
        </p:spPr>
        <p:txBody>
          <a:bodyPr rtlCol="0"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ru-RU" sz="3100" dirty="0" smtClean="0"/>
              <a:t>Примерная программа </a:t>
            </a:r>
            <a:r>
              <a:rPr lang="ru-RU" sz="2500" dirty="0" smtClean="0"/>
              <a:t>раскрывает предметные результаты на базовом («выпускник научится») и повышенном («выпускник получит возможность научиться») уровнях, включает предметное содержание речи  и описывает систему оценки достижения планируемых результатов. </a:t>
            </a:r>
            <a:endParaRPr lang="ru-RU" sz="2800" dirty="0" smtClean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40875" y="136525"/>
            <a:ext cx="8451609" cy="132556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200" b="1" dirty="0" smtClean="0"/>
              <a:t>Итоговая аттестация в 4 классе – нормативные документы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Объект оценки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41F6C"/>
                </a:solidFill>
              </a:rPr>
              <a:t>    </a:t>
            </a:r>
            <a:r>
              <a:rPr lang="ru-RU" dirty="0" smtClean="0"/>
              <a:t>Основной </a:t>
            </a:r>
            <a:r>
              <a:rPr lang="ru-RU" dirty="0" smtClean="0">
                <a:solidFill>
                  <a:srgbClr val="FF0000"/>
                </a:solidFill>
              </a:rPr>
              <a:t>объект оценки метапредметных результатов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FF0000"/>
                </a:solidFill>
              </a:rPr>
              <a:t>сформированность ряда </a:t>
            </a:r>
            <a:r>
              <a:rPr lang="ru-RU" dirty="0" smtClean="0"/>
              <a:t>регулятивных, коммуникативных и познавательных </a:t>
            </a:r>
            <a:r>
              <a:rPr lang="ru-RU" dirty="0" smtClean="0">
                <a:solidFill>
                  <a:srgbClr val="FF0000"/>
                </a:solidFill>
              </a:rPr>
              <a:t>универсальных действий</a:t>
            </a:r>
            <a:r>
              <a:rPr lang="ru-RU" dirty="0" smtClean="0"/>
              <a:t>, т.е. таких умственных действий учащихся, которые направлены на анализ и управление своей познавательной деятельностью.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Формы оценки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Результат выполнения специально сконструированных диагностических задач.</a:t>
            </a:r>
          </a:p>
          <a:p>
            <a:r>
              <a:rPr lang="ru-RU" dirty="0" smtClean="0"/>
              <a:t>Успешность выполнения учебных и учебно-практических задач средствами предмета.</a:t>
            </a:r>
          </a:p>
          <a:p>
            <a:r>
              <a:rPr lang="ru-RU" dirty="0" smtClean="0"/>
              <a:t>Успешность выполнения комплексных заданий на межпредметной основе.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5148064" y="3284987"/>
            <a:ext cx="576064" cy="2520280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41F6C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508104" y="3212976"/>
            <a:ext cx="3394720" cy="34563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1F6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Преимущество: предмет измерения – уровень присвоения учащимся учебного действия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1F6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41F6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Формы оценки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Результат выполнения специально сконструированных диагностических задач.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Успешность выполнения учебных и учебно-практических задач средствами предмета.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Успешность выполнения комплексных заданий на межпредметной основе.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508104" y="3212976"/>
            <a:ext cx="3394720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1F6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41F6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827584" y="3068960"/>
            <a:ext cx="5400600" cy="2981130"/>
          </a:xfrm>
          <a:prstGeom prst="rightArrowCallout">
            <a:avLst>
              <a:gd name="adj1" fmla="val 33382"/>
              <a:gd name="adj2" fmla="val 25000"/>
              <a:gd name="adj3" fmla="val 25167"/>
              <a:gd name="adj4" fmla="val 7895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924944"/>
            <a:ext cx="2356116" cy="3312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491880" y="491073"/>
            <a:ext cx="5400600" cy="2678698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Пособие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“Метапредметный портфель ученика 4 класса”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предназначено </a:t>
            </a:r>
            <a:r>
              <a:rPr lang="ru-RU" sz="16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комплексного развития метапредметных умений и мониторинга достижения метапредметных результатов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 учащихся. Правильность выполнения заданий Портфеля позволяет делать выводы о сформированности метапредметных умений и достижении метапредметных результатов ФГОС НОО.</a:t>
            </a:r>
            <a:endParaRPr lang="ru-RU" dirty="0"/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2356116" cy="3312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901</Words>
  <Application>Microsoft Office PowerPoint</Application>
  <PresentationFormat>Экран (4:3)</PresentationFormat>
  <Paragraphs>70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Times New Roman</vt:lpstr>
      <vt:lpstr>Тема Office</vt:lpstr>
      <vt:lpstr>“Метапредметный портфель учащегося”  как средство формирования метапредметных действий на уроках английского языка</vt:lpstr>
      <vt:lpstr>Презентация PowerPoint</vt:lpstr>
      <vt:lpstr>Презентация PowerPoint</vt:lpstr>
      <vt:lpstr>Итоговая аттестация в 4 классе – нормативные документы</vt:lpstr>
      <vt:lpstr>Итоговая аттестация в 4 классе – нормативные документы</vt:lpstr>
      <vt:lpstr>Объект оценки</vt:lpstr>
      <vt:lpstr>Формы оценки</vt:lpstr>
      <vt:lpstr>Формы оценки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Метапредметные результаты для эффективной работы на уроках и во внеурочной деятельности</vt:lpstr>
      <vt:lpstr>“Метапредметный портфель”</vt:lpstr>
      <vt:lpstr>Готовится к выпуску!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“Метапредметный портфель учащегося” как средство формирования метапредметных действий на уроках английского языка</dc:title>
  <cp:lastModifiedBy>Алена Казеичева</cp:lastModifiedBy>
  <cp:revision>45</cp:revision>
  <dcterms:modified xsi:type="dcterms:W3CDTF">2016-06-27T20:09:47Z</dcterms:modified>
</cp:coreProperties>
</file>