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7"/>
  </p:notesMasterIdLst>
  <p:sldIdLst>
    <p:sldId id="256" r:id="rId2"/>
    <p:sldId id="258" r:id="rId3"/>
    <p:sldId id="273" r:id="rId4"/>
    <p:sldId id="274" r:id="rId5"/>
    <p:sldId id="275" r:id="rId6"/>
    <p:sldId id="257" r:id="rId7"/>
    <p:sldId id="276" r:id="rId8"/>
    <p:sldId id="277" r:id="rId9"/>
    <p:sldId id="278" r:id="rId10"/>
    <p:sldId id="279" r:id="rId11"/>
    <p:sldId id="280" r:id="rId12"/>
    <p:sldId id="259" r:id="rId13"/>
    <p:sldId id="260" r:id="rId14"/>
    <p:sldId id="295" r:id="rId15"/>
    <p:sldId id="294" r:id="rId16"/>
    <p:sldId id="297" r:id="rId17"/>
    <p:sldId id="287" r:id="rId18"/>
    <p:sldId id="291" r:id="rId19"/>
    <p:sldId id="296" r:id="rId20"/>
    <p:sldId id="292" r:id="rId21"/>
    <p:sldId id="288" r:id="rId22"/>
    <p:sldId id="289" r:id="rId23"/>
    <p:sldId id="290" r:id="rId24"/>
    <p:sldId id="293" r:id="rId25"/>
    <p:sldId id="299" r:id="rId26"/>
    <p:sldId id="298" r:id="rId27"/>
    <p:sldId id="281" r:id="rId28"/>
    <p:sldId id="261" r:id="rId29"/>
    <p:sldId id="282" r:id="rId30"/>
    <p:sldId id="301" r:id="rId31"/>
    <p:sldId id="283" r:id="rId32"/>
    <p:sldId id="300" r:id="rId33"/>
    <p:sldId id="264" r:id="rId34"/>
    <p:sldId id="302" r:id="rId35"/>
    <p:sldId id="303" r:id="rId36"/>
    <p:sldId id="265" r:id="rId37"/>
    <p:sldId id="304" r:id="rId38"/>
    <p:sldId id="305" r:id="rId39"/>
    <p:sldId id="306" r:id="rId40"/>
    <p:sldId id="267" r:id="rId41"/>
    <p:sldId id="268" r:id="rId42"/>
    <p:sldId id="307" r:id="rId43"/>
    <p:sldId id="309" r:id="rId44"/>
    <p:sldId id="308" r:id="rId45"/>
    <p:sldId id="266" r:id="rId46"/>
    <p:sldId id="313" r:id="rId47"/>
    <p:sldId id="310" r:id="rId48"/>
    <p:sldId id="311" r:id="rId49"/>
    <p:sldId id="312" r:id="rId50"/>
    <p:sldId id="269" r:id="rId51"/>
    <p:sldId id="270" r:id="rId52"/>
    <p:sldId id="271" r:id="rId53"/>
    <p:sldId id="314" r:id="rId54"/>
    <p:sldId id="315" r:id="rId55"/>
    <p:sldId id="272" r:id="rId5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8AC50"/>
    <a:srgbClr val="003399"/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15" autoAdjust="0"/>
    <p:restoredTop sz="97854" autoAdjust="0"/>
  </p:normalViewPr>
  <p:slideViewPr>
    <p:cSldViewPr>
      <p:cViewPr varScale="1">
        <p:scale>
          <a:sx n="91" d="100"/>
          <a:sy n="91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7EBA39-DD4B-4D60-8135-2C43BD2F63BB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88E28A-165D-46E6-AF00-17637C8AF8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43798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smtClean="0"/>
          </a:p>
        </p:txBody>
      </p:sp>
      <p:sp>
        <p:nvSpPr>
          <p:cNvPr id="58372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95CF4AE-7951-4093-8812-FCEE521D70C3}" type="slidenum">
              <a:rPr lang="ru-RU" smtClean="0"/>
              <a:pPr/>
              <a:t>3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xmlns="" val="2008395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nglishteachers.ru/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englishteachers.ru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englishteachers.ru/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englishteachers.ru/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englishteachers.ru/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englishteachers.ru/" TargetMode="Externa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englishteachers.ru/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englishteachers.ru/" TargetMode="Externa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englishteachers.ru/" TargetMode="Externa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lishteachers.ru/forum/index.php?showtopic=3583" TargetMode="External"/><Relationship Id="rId2" Type="http://schemas.openxmlformats.org/officeDocument/2006/relationships/hyperlink" Target="https://www.englishteachers.ru/forum/index.php?showtopic=3587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nglishteachers.ru/forum/index.php?showtopic=3556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s://www.englishteachers.ru/forum/index.php?showtopic=3586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https://www.englishteachers.ru/forum/index.php?showtopic=3586&amp;page=2" TargetMode="Externa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zon.ru/context/detail/id/135962192/" TargetMode="External"/><Relationship Id="rId2" Type="http://schemas.openxmlformats.org/officeDocument/2006/relationships/hyperlink" Target="http://www.ozon.ru/context/detail/id/137688423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my-shop.ru/shop/books/2320818.html" TargetMode="External"/><Relationship Id="rId4" Type="http://schemas.openxmlformats.org/officeDocument/2006/relationships/hyperlink" Target="http://www.labirint.ru/books/533052/" TargetMode="Externa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2204864"/>
            <a:ext cx="9144000" cy="2808312"/>
          </a:xfrm>
          <a:prstGeom prst="rect">
            <a:avLst/>
          </a:prstGeom>
          <a:solidFill>
            <a:srgbClr val="18AC5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420888"/>
            <a:ext cx="7772400" cy="230425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3399"/>
                </a:solidFill>
              </a:rPr>
              <a:t>Формирование и мониторинг достижения метапредметных результатов ФГОС НОО              и ФГОС ООО на занятиях английским языком. Промежуточные итоги апробации серии пособий “Метапредметный портфель”</a:t>
            </a:r>
            <a:endParaRPr lang="ru-RU" sz="2800" dirty="0">
              <a:solidFill>
                <a:srgbClr val="003399"/>
              </a:solidFill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115616" y="5589240"/>
            <a:ext cx="7200800" cy="1268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b="1" i="0" u="sng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Казеичева Алёна Евгеньевна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lang="ru-RU" b="1" dirty="0" smtClean="0">
                <a:solidFill>
                  <a:srgbClr val="003399"/>
                </a:solidFill>
              </a:rPr>
              <a:t>заместитель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руководителя Центра образовательных программ издательства “Титул”,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автор учебных пособий </a:t>
            </a: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Метапредметный портфель</a:t>
            </a: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”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016" b="16017"/>
          <a:stretch/>
        </p:blipFill>
        <p:spPr>
          <a:xfrm>
            <a:off x="3275856" y="188640"/>
            <a:ext cx="2648633" cy="18002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7504" y="2348880"/>
            <a:ext cx="8928992" cy="2520280"/>
          </a:xfrm>
          <a:prstGeom prst="rect">
            <a:avLst/>
          </a:prstGeom>
          <a:noFill/>
          <a:ln w="85725"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860848"/>
            <a:ext cx="8229600" cy="499715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«Ошибки в выборе ответа обусловлены тем, что пятиклассники исходили из неких стереотипов (день рождения означает подарки), а не из содержания текстов».</a:t>
            </a:r>
          </a:p>
          <a:p>
            <a:r>
              <a:rPr lang="ru-RU" dirty="0" smtClean="0"/>
              <a:t>«Слабые учащиеся выхватили из текста знакомое последнее слово </a:t>
            </a:r>
            <a:r>
              <a:rPr lang="ru-RU" dirty="0" err="1" smtClean="0"/>
              <a:t>summer</a:t>
            </a:r>
            <a:r>
              <a:rPr lang="ru-RU" dirty="0" smtClean="0"/>
              <a:t> и на этом основании определили тему текста, игнорируя его общее содержание».</a:t>
            </a:r>
          </a:p>
          <a:p>
            <a:r>
              <a:rPr lang="ru-RU" dirty="0" smtClean="0"/>
              <a:t>«Можно считать, что у значительной части учащихся сформированы базовые умения чтения с пониманием основного содержания. Однако вызывает тревогу тот факт, что часть ошибочных ответов совершенно не мотивирована; складывается впечатление, что пятиклассники выбирали ответы, даже не читая текстов, способом случайного выбора ответа».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67544" y="188640"/>
            <a:ext cx="835292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Национальное исследования качества основного общего образования (НИКО), 5 классы 2016 г.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95536" y="1124744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Чтение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556792"/>
            <a:ext cx="8640960" cy="5301208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«В качестве рекомендации представляется важным отметить следующее. Умения чтения с разной глубиной проникновения в содержания текста являются </a:t>
            </a:r>
            <a:r>
              <a:rPr lang="ru-RU" u="sng" dirty="0" smtClean="0">
                <a:latin typeface="Arial" pitchFamily="34" charset="0"/>
                <a:cs typeface="Arial" pitchFamily="34" charset="0"/>
              </a:rPr>
              <a:t>основой для развития других речевых умений, а также для когнитивного развития учащихся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ru-RU" u="sng" dirty="0" smtClean="0">
                <a:latin typeface="Arial" pitchFamily="34" charset="0"/>
                <a:cs typeface="Arial" pitchFamily="34" charset="0"/>
              </a:rPr>
              <a:t>Уверенное владение умениями чтения является важным условием дальнейшего успешного освоения курса иностранного языка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, поэтому на уроках в начальной школе рекомендуется уделять большое внимание выполнению заданий на понимание общего содержания текста. </a:t>
            </a:r>
          </a:p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Рекомендуется систематически выполнять задания на определение основной темы текста или выбор подходящей темы из предложенного списка, на придумывание заголовков к текстам и составление плана прочитанного текста. </a:t>
            </a:r>
          </a:p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Кроме того, представляется, что в школьном обучении все еще часто используется </a:t>
            </a:r>
            <a:r>
              <a:rPr lang="ru-RU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перевод текста на русский язык как способ проверки его понимания.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Это</a:t>
            </a:r>
            <a:r>
              <a:rPr lang="ru-RU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противоречит современным подходам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, ориентированным на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беспереводное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понимание, особенно когда речь идет о чтении с пониманием основного содержания. В школьной практике следует использовать различные способы контроля понимания прочитанного, не полагаясь на перевод». 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67544" y="0"/>
            <a:ext cx="835292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Национальное исследования качества основного общего образования (НИКО), 5 классы 2016 г.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395536" y="908720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Чтение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3619" y="176494"/>
            <a:ext cx="8348276" cy="1470025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Серия пособий 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Метапредметный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портфель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667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(А.Е. Казеичева)</a:t>
            </a:r>
          </a:p>
        </p:txBody>
      </p:sp>
      <p:pic>
        <p:nvPicPr>
          <p:cNvPr id="17410" name="Picture 2" descr="Y:\Titul-OKT\Буров\Rolic\Metabag2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3619" y="2063868"/>
            <a:ext cx="2039874" cy="2887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2" name="Picture 4" descr="Y:\Titul-OKT\Буров\Rolic\Metabag4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0759" y="2063869"/>
            <a:ext cx="2025372" cy="2887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3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21931" y="2362555"/>
            <a:ext cx="1944357" cy="28248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5" name="Picture 7" descr="https://www.englishteachers.ru/uploadedfiles/waresimgs/55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39587" y="2362555"/>
            <a:ext cx="2025372" cy="28248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514989" y="5275612"/>
            <a:ext cx="2024598" cy="1033708"/>
          </a:xfrm>
          <a:prstGeom prst="wedgeRoundRectCallout">
            <a:avLst>
              <a:gd name="adj1" fmla="val 3073"/>
              <a:gd name="adj2" fmla="val -81393"/>
              <a:gd name="adj3" fmla="val 16667"/>
            </a:avLst>
          </a:prstGeom>
          <a:solidFill>
            <a:srgbClr val="FF0066"/>
          </a:solidFill>
          <a:ln>
            <a:solidFill>
              <a:schemeClr val="bg2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ГОТОВИТСЯ К ВЫХОДУ!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7888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746"/>
    </mc:Choice>
    <mc:Fallback>
      <p:transition spd="slow" advTm="57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3688" y="161725"/>
            <a:ext cx="8229600" cy="902016"/>
          </a:xfrm>
        </p:spPr>
        <p:txBody>
          <a:bodyPr/>
          <a:lstStyle/>
          <a:p>
            <a:r>
              <a:rPr lang="en-US" b="1" dirty="0" smtClean="0">
                <a:solidFill>
                  <a:srgbClr val="18AC50"/>
                </a:solidFill>
              </a:rPr>
              <a:t>“</a:t>
            </a:r>
            <a:r>
              <a:rPr lang="ru-RU" b="1" dirty="0" smtClean="0">
                <a:solidFill>
                  <a:srgbClr val="18AC50"/>
                </a:solidFill>
              </a:rPr>
              <a:t>Метапредметный портфель</a:t>
            </a:r>
            <a:r>
              <a:rPr lang="en-US" b="1" dirty="0" smtClean="0">
                <a:solidFill>
                  <a:srgbClr val="18AC50"/>
                </a:solidFill>
              </a:rPr>
              <a:t>”</a:t>
            </a:r>
            <a:endParaRPr lang="ru-RU" b="1" dirty="0">
              <a:solidFill>
                <a:srgbClr val="18AC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80528" y="1700808"/>
            <a:ext cx="2808312" cy="2520280"/>
          </a:xfrm>
        </p:spPr>
        <p:txBody>
          <a:bodyPr>
            <a:noAutofit/>
          </a:bodyPr>
          <a:lstStyle/>
          <a:p>
            <a:pPr indent="0" algn="ctr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Предметные результаты </a:t>
            </a:r>
          </a:p>
          <a:p>
            <a:pPr indent="0" algn="ctr">
              <a:spcBef>
                <a:spcPts val="0"/>
              </a:spcBef>
              <a:buNone/>
            </a:pPr>
            <a:r>
              <a:rPr lang="ru-RU" sz="2400" dirty="0" smtClean="0"/>
              <a:t>Все задания построены на базе АЯ.</a:t>
            </a: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2411760" y="1700808"/>
            <a:ext cx="3240360" cy="31683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Метапредметные результаты </a:t>
            </a:r>
            <a:endParaRPr lang="ru-RU" sz="2400" b="1" dirty="0" smtClean="0"/>
          </a:p>
          <a:p>
            <a:pPr marL="342900" marR="0" lvl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ru-RU" sz="2400" noProof="0" dirty="0" smtClean="0"/>
              <a:t>Ф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ормат и содержание заданий </a:t>
            </a:r>
            <a:r>
              <a:rPr lang="ru-RU" sz="2400" dirty="0" smtClean="0"/>
              <a:t>охватывают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большинство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метапредметных результатов ФГОС, задания </a:t>
            </a:r>
            <a:r>
              <a:rPr lang="ru-RU" sz="2400" dirty="0" smtClean="0"/>
              <a:t>от года к году становятся сложнее.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5292080" y="2276872"/>
            <a:ext cx="3672408" cy="33759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342900" marR="0" lvl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Личностные результаты</a:t>
            </a:r>
            <a:r>
              <a:rPr kumimoji="0" lang="ru-RU" sz="2400" b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оспитательная направленность заданий (формирование чувства сопереживания, толерантности, уважительного отношения к стране изучаемого языка и своей стране).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4355976" y="980728"/>
            <a:ext cx="0" cy="720080"/>
          </a:xfrm>
          <a:prstGeom prst="straightConnector1">
            <a:avLst/>
          </a:prstGeom>
          <a:ln w="28575">
            <a:solidFill>
              <a:srgbClr val="18AC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4499992" y="980728"/>
            <a:ext cx="2376264" cy="792088"/>
          </a:xfrm>
          <a:prstGeom prst="straightConnector1">
            <a:avLst/>
          </a:prstGeom>
          <a:ln w="28575">
            <a:solidFill>
              <a:srgbClr val="18AC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1763688" y="980728"/>
            <a:ext cx="2376264" cy="792088"/>
          </a:xfrm>
          <a:prstGeom prst="straightConnector1">
            <a:avLst/>
          </a:prstGeom>
          <a:ln w="28575">
            <a:solidFill>
              <a:srgbClr val="18AC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242445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781" y="809328"/>
            <a:ext cx="8804438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971600" y="114555"/>
            <a:ext cx="2376264" cy="854857"/>
          </a:xfrm>
          <a:prstGeom prst="rect">
            <a:avLst/>
          </a:prstGeom>
          <a:noFill/>
          <a:ln>
            <a:solidFill>
              <a:srgbClr val="18AC5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Поисковое чтение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781" y="89453"/>
            <a:ext cx="8804437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635896" y="5733255"/>
            <a:ext cx="2376264" cy="980933"/>
          </a:xfrm>
          <a:prstGeom prst="rect">
            <a:avLst/>
          </a:prstGeom>
          <a:noFill/>
          <a:ln>
            <a:solidFill>
              <a:srgbClr val="18AC5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Поисковое чтение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7836" y="980728"/>
            <a:ext cx="3986164" cy="55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992" y="188640"/>
            <a:ext cx="1547664" cy="2132856"/>
          </a:xfrm>
          <a:prstGeom prst="rect">
            <a:avLst/>
          </a:prstGeom>
          <a:noFill/>
        </p:spPr>
      </p:pic>
      <p:pic>
        <p:nvPicPr>
          <p:cNvPr id="12697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03531" y="980728"/>
            <a:ext cx="3948651" cy="55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23528" y="5547454"/>
            <a:ext cx="1944216" cy="950506"/>
          </a:xfrm>
          <a:prstGeom prst="rect">
            <a:avLst/>
          </a:prstGeom>
          <a:noFill/>
          <a:ln>
            <a:solidFill>
              <a:srgbClr val="18AC5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Эпистолярный жанр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0"/>
            <a:ext cx="5000895" cy="6877337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4" name="Picture 4" descr="Y:\Titul-OKT\Буров\Rolic\Metabag4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74638"/>
            <a:ext cx="2025372" cy="2887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1043608" y="4293096"/>
            <a:ext cx="2376264" cy="1152128"/>
          </a:xfrm>
          <a:prstGeom prst="rect">
            <a:avLst/>
          </a:prstGeom>
          <a:noFill/>
          <a:ln>
            <a:solidFill>
              <a:srgbClr val="18AC5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Поисковое чтение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672"/>
            <a:ext cx="8994175" cy="6179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030" y="0"/>
            <a:ext cx="1376221" cy="19281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555" y="0"/>
            <a:ext cx="8888889" cy="6106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051720" y="5467903"/>
            <a:ext cx="2664296" cy="1277573"/>
          </a:xfrm>
          <a:prstGeom prst="rect">
            <a:avLst/>
          </a:prstGeom>
          <a:noFill/>
          <a:ln>
            <a:solidFill>
              <a:srgbClr val="18AC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Заполнение анкет, таблиц, выполнение схем, а также работа с ними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325562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Метапредметные результаты ФГОС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7" y="1844824"/>
            <a:ext cx="8424936" cy="5013176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4000" dirty="0" smtClean="0">
                <a:latin typeface="Century Gothic" pitchFamily="34" charset="0"/>
              </a:rPr>
              <a:t>Это освоенные учащимися </a:t>
            </a:r>
            <a:r>
              <a:rPr lang="ru-RU" sz="4000" u="sng" dirty="0" smtClean="0">
                <a:latin typeface="Century Gothic" pitchFamily="34" charset="0"/>
              </a:rPr>
              <a:t>универсальные учебные действия</a:t>
            </a:r>
            <a:r>
              <a:rPr lang="ru-RU" sz="4000" dirty="0" smtClean="0">
                <a:latin typeface="Century Gothic" pitchFamily="34" charset="0"/>
              </a:rPr>
              <a:t> </a:t>
            </a:r>
            <a:r>
              <a:rPr lang="ru-RU" i="1" dirty="0" smtClean="0">
                <a:latin typeface="Century Gothic" pitchFamily="34" charset="0"/>
              </a:rPr>
              <a:t>(познавательные, регулятивные и коммуникативные),</a:t>
            </a:r>
            <a:r>
              <a:rPr lang="ru-RU" i="1" dirty="0" smtClean="0">
                <a:solidFill>
                  <a:srgbClr val="FF0000"/>
                </a:solidFill>
                <a:latin typeface="Century Gothic" pitchFamily="34" charset="0"/>
              </a:rPr>
              <a:t> </a:t>
            </a:r>
            <a:r>
              <a:rPr lang="ru-RU" sz="4000" dirty="0" smtClean="0">
                <a:latin typeface="Century Gothic" pitchFamily="34" charset="0"/>
              </a:rPr>
              <a:t>обеспечивающие владение ключевыми компетенциями, составляющими </a:t>
            </a:r>
            <a:r>
              <a:rPr lang="ru-RU" sz="4000" u="sng" dirty="0" smtClean="0">
                <a:latin typeface="Century Gothic" pitchFamily="34" charset="0"/>
              </a:rPr>
              <a:t>основу умения учиться, и межпредметными понятиями</a:t>
            </a:r>
            <a:r>
              <a:rPr lang="ru-RU" sz="4000" dirty="0" smtClean="0">
                <a:latin typeface="Century Gothic" pitchFamily="34" charset="0"/>
              </a:rPr>
              <a:t> </a:t>
            </a:r>
            <a:r>
              <a:rPr lang="ru-RU" i="1" dirty="0" smtClean="0">
                <a:latin typeface="Century Gothic" pitchFamily="34" charset="0"/>
              </a:rPr>
              <a:t>(читательская компетенция, проектная деятельность, умение работать с информацией).</a:t>
            </a:r>
            <a:r>
              <a:rPr lang="ru-RU" sz="4000" i="1" dirty="0" smtClean="0">
                <a:latin typeface="Century Gothic" pitchFamily="34" charset="0"/>
              </a:rPr>
              <a:t> </a:t>
            </a:r>
          </a:p>
          <a:p>
            <a:pPr marL="0" indent="0" algn="ctr">
              <a:buNone/>
            </a:pPr>
            <a:endParaRPr lang="ru-RU" sz="4000" i="1" dirty="0" smtClean="0"/>
          </a:p>
          <a:p>
            <a:pPr marL="0" indent="0" algn="ctr">
              <a:buNone/>
            </a:pPr>
            <a:endParaRPr lang="ru-RU" sz="4000" b="1" dirty="0" smtClean="0">
              <a:solidFill>
                <a:srgbClr val="18AC50"/>
              </a:solidFill>
              <a:latin typeface="Century Gothic" pitchFamily="34" charset="0"/>
            </a:endParaRPr>
          </a:p>
          <a:p>
            <a:pPr marL="0" indent="0" algn="ctr">
              <a:buNone/>
            </a:pPr>
            <a:r>
              <a:rPr lang="ru-RU" sz="4000" b="1" dirty="0" smtClean="0">
                <a:solidFill>
                  <a:srgbClr val="18AC50"/>
                </a:solidFill>
                <a:latin typeface="Century Gothic" pitchFamily="34" charset="0"/>
              </a:rPr>
              <a:t>ФГОС</a:t>
            </a:r>
            <a:r>
              <a:rPr lang="ru-RU" sz="4000" b="1" dirty="0" smtClean="0">
                <a:latin typeface="Century Gothic" pitchFamily="34" charset="0"/>
              </a:rPr>
              <a:t> 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611560" y="1556792"/>
            <a:ext cx="7992888" cy="0"/>
          </a:xfrm>
          <a:prstGeom prst="line">
            <a:avLst/>
          </a:prstGeom>
          <a:ln w="50800" cmpd="thickThin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611560" y="5733256"/>
            <a:ext cx="7992888" cy="0"/>
          </a:xfrm>
          <a:prstGeom prst="line">
            <a:avLst/>
          </a:prstGeom>
          <a:ln w="50800" cmpd="thinThick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363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83568" y="1556792"/>
            <a:ext cx="864096" cy="576064"/>
          </a:xfrm>
          <a:prstGeom prst="rect">
            <a:avLst/>
          </a:prstGeom>
          <a:noFill/>
        </p:spPr>
      </p:pic>
      <p:pic>
        <p:nvPicPr>
          <p:cNvPr id="14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740352" y="5085184"/>
            <a:ext cx="864096" cy="5760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223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4747" y="744012"/>
            <a:ext cx="8729742" cy="5997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95940"/>
            <a:ext cx="1277547" cy="17898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187624" y="95940"/>
            <a:ext cx="4176464" cy="884788"/>
          </a:xfrm>
          <a:prstGeom prst="rect">
            <a:avLst/>
          </a:prstGeom>
          <a:noFill/>
          <a:ln>
            <a:solidFill>
              <a:srgbClr val="18AC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Заполнение анкет, таблиц, выполнение схем, а также работа с ними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9967" y="0"/>
            <a:ext cx="4986833" cy="6858000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4" name="Picture 4" descr="Y:\Titul-OKT\Буров\Rolic\Metabag4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74638"/>
            <a:ext cx="2025372" cy="2887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323528" y="3573016"/>
            <a:ext cx="3096344" cy="3024336"/>
          </a:xfrm>
          <a:prstGeom prst="rect">
            <a:avLst/>
          </a:prstGeom>
          <a:noFill/>
          <a:ln>
            <a:solidFill>
              <a:srgbClr val="18AC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Заполнение анкет, таблиц, выполнение схем, а также работа с 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ними.</a:t>
            </a:r>
          </a:p>
          <a:p>
            <a:pPr algn="ctr"/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Принятие и сохранение целей и задач учебной деятельности (работа с инструкцией и</a:t>
            </a:r>
            <a:r>
              <a:rPr 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т.д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.).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t="26888"/>
          <a:stretch/>
        </p:blipFill>
        <p:spPr bwMode="auto">
          <a:xfrm>
            <a:off x="3110616" y="908720"/>
            <a:ext cx="5586191" cy="5616624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4" name="Picture 4" descr="Y:\Titul-OKT\Буров\Rolic\Metabag4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74638"/>
            <a:ext cx="2025372" cy="2887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323528" y="3933056"/>
            <a:ext cx="2664296" cy="1296144"/>
          </a:xfrm>
          <a:prstGeom prst="rect">
            <a:avLst/>
          </a:prstGeom>
          <a:noFill/>
          <a:ln>
            <a:solidFill>
              <a:srgbClr val="18AC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Заполнение анкет, таблиц, выполнение схем, а также работа с ними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3464" y="1132"/>
            <a:ext cx="4986011" cy="6856868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4" name="Picture 4" descr="Y:\Titul-OKT\Буров\Rolic\Metabag4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74638"/>
            <a:ext cx="2025372" cy="2887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611560" y="3933056"/>
            <a:ext cx="2664296" cy="1296144"/>
          </a:xfrm>
          <a:prstGeom prst="rect">
            <a:avLst/>
          </a:prstGeom>
          <a:noFill/>
          <a:ln>
            <a:solidFill>
              <a:srgbClr val="18AC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Заполнение анкет, таблиц, выполнение схем, а также работа с ними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1400658" cy="1962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76048"/>
            <a:ext cx="9144000" cy="6281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835696" y="116632"/>
            <a:ext cx="6120680" cy="432048"/>
          </a:xfrm>
          <a:prstGeom prst="rect">
            <a:avLst/>
          </a:prstGeom>
          <a:noFill/>
          <a:ln>
            <a:solidFill>
              <a:srgbClr val="18AC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Работа с инструкциями и нелинейным текстом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Онлайн-апробация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844824"/>
            <a:ext cx="7715200" cy="452596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Ежегодная исследовательская работа;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Цель: изучить особенности и результаты работы с учебным пособием;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Результаты: выявление опечаток, определение того, что нуждается в доработке для повышения качества и удобства пособия.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Организация апробации</a:t>
            </a: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Учителя присылают заявки на участие;</a:t>
            </a:r>
          </a:p>
          <a:p>
            <a:pPr eaLnBrk="1" hangingPunct="1"/>
            <a:r>
              <a:rPr lang="ru-RU" dirty="0" smtClean="0"/>
              <a:t>Издательство подтверждает и дает доступ к онлайн-анкетам.</a:t>
            </a:r>
          </a:p>
          <a:p>
            <a:pPr eaLnBrk="1" hangingPunct="1"/>
            <a:r>
              <a:rPr lang="ru-RU" dirty="0" smtClean="0"/>
              <a:t>По завершении работы над разделом пособия </a:t>
            </a:r>
            <a:r>
              <a:rPr lang="ru-RU" dirty="0" err="1" smtClean="0"/>
              <a:t>апробаторы</a:t>
            </a:r>
            <a:r>
              <a:rPr lang="ru-RU" dirty="0" smtClean="0"/>
              <a:t> заполняют анкеты.</a:t>
            </a:r>
          </a:p>
          <a:p>
            <a:pPr eaLnBrk="1" hangingPunct="1"/>
            <a:r>
              <a:rPr lang="ru-RU" dirty="0" smtClean="0"/>
              <a:t>Издательство в конце учебного года высылает апробаторам сертификаты и изучает заполненные анкеты.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err="1" smtClean="0">
                <a:latin typeface="Arial" pitchFamily="34" charset="0"/>
                <a:cs typeface="Arial" pitchFamily="34" charset="0"/>
              </a:rPr>
              <a:t>Онлайн-апробация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smtClean="0">
                <a:latin typeface="Arial" pitchFamily="34" charset="0"/>
                <a:cs typeface="Arial" pitchFamily="34" charset="0"/>
                <a:hlinkClick r:id="rId2"/>
              </a:rPr>
              <a:t>www.englishteachers.ru</a:t>
            </a: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2016/17 учебный год </a:t>
            </a:r>
            <a:r>
              <a:rPr lang="ru-RU" sz="3200" b="1" i="1" dirty="0" smtClean="0">
                <a:latin typeface="Arial" pitchFamily="34" charset="0"/>
                <a:cs typeface="Arial" pitchFamily="34" charset="0"/>
              </a:rPr>
              <a:t>(1 полугодие)</a:t>
            </a:r>
            <a:endParaRPr lang="ru-RU" sz="32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792685"/>
            <a:ext cx="8214084" cy="4065315"/>
          </a:xfrm>
        </p:spPr>
        <p:txBody>
          <a:bodyPr/>
          <a:lstStyle/>
          <a:p>
            <a:r>
              <a:rPr lang="ru-RU" dirty="0" smtClean="0"/>
              <a:t>В </a:t>
            </a:r>
            <a:r>
              <a:rPr lang="ru-RU" dirty="0" err="1" smtClean="0"/>
              <a:t>онлайн-апробации</a:t>
            </a:r>
            <a:r>
              <a:rPr lang="ru-RU" dirty="0" smtClean="0"/>
              <a:t> пособий </a:t>
            </a:r>
            <a:r>
              <a:rPr lang="en-US" dirty="0" smtClean="0"/>
              <a:t>“</a:t>
            </a:r>
            <a:r>
              <a:rPr lang="ru-RU" dirty="0" smtClean="0"/>
              <a:t>Метапредметный портфель</a:t>
            </a:r>
            <a:r>
              <a:rPr lang="en-US" dirty="0" smtClean="0"/>
              <a:t>”</a:t>
            </a:r>
            <a:r>
              <a:rPr lang="ru-RU" dirty="0" smtClean="0"/>
              <a:t>,</a:t>
            </a:r>
            <a:r>
              <a:rPr lang="en-US" dirty="0" smtClean="0"/>
              <a:t> </a:t>
            </a:r>
            <a:r>
              <a:rPr lang="ru-RU" dirty="0" smtClean="0"/>
              <a:t>по состоянию на 16 января 2017 года, участвуют </a:t>
            </a:r>
            <a:r>
              <a:rPr lang="ru-RU" b="1" dirty="0" smtClean="0"/>
              <a:t>150</a:t>
            </a:r>
            <a:r>
              <a:rPr lang="ru-RU" dirty="0" smtClean="0"/>
              <a:t> педагогов (более</a:t>
            </a:r>
            <a:r>
              <a:rPr lang="en-US" dirty="0" smtClean="0"/>
              <a:t> </a:t>
            </a:r>
            <a:r>
              <a:rPr lang="ru-RU" dirty="0" smtClean="0"/>
              <a:t>200 ученических групп).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Y:\Titul-OKT\Буров\Rolic\Metabag4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476672"/>
            <a:ext cx="4248472" cy="58508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621521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700808"/>
            <a:ext cx="7694512" cy="506916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Цитаты из анкет (МП 4 класс):</a:t>
            </a:r>
          </a:p>
          <a:p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«Все </a:t>
            </a:r>
            <a:r>
              <a:rPr lang="ru-RU" dirty="0"/>
              <a:t>задания выполнялись легко и с большим энтузиазмом. Дети постоянно предлагают на уроке начать поскорее работать с метапредметным портфелем. Особенно нравится выделять ответы маркерами соответствующего цвета. Охотно работают дома. Спасибо за такое интересное учебное </a:t>
            </a:r>
            <a:r>
              <a:rPr lang="ru-RU" dirty="0" smtClean="0"/>
              <a:t>пособие»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 err="1" smtClean="0">
                <a:latin typeface="Arial" pitchFamily="34" charset="0"/>
                <a:cs typeface="Arial" pitchFamily="34" charset="0"/>
              </a:rPr>
              <a:t>Онлайн-апробация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smtClean="0">
                <a:latin typeface="Arial" pitchFamily="34" charset="0"/>
                <a:cs typeface="Arial" pitchFamily="34" charset="0"/>
                <a:hlinkClick r:id="rId2"/>
              </a:rPr>
              <a:t>www.englishteachers.ru</a:t>
            </a: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2016/17 учебный год </a:t>
            </a:r>
            <a:r>
              <a:rPr lang="ru-RU" sz="3200" b="1" i="1" dirty="0" smtClean="0">
                <a:latin typeface="Arial" pitchFamily="34" charset="0"/>
                <a:cs typeface="Arial" pitchFamily="34" charset="0"/>
              </a:rPr>
              <a:t>(1 полугодие)</a:t>
            </a:r>
            <a:endParaRPr lang="ru-RU" sz="3200" b="1" i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57200" y="2276872"/>
            <a:ext cx="7992888" cy="0"/>
          </a:xfrm>
          <a:prstGeom prst="line">
            <a:avLst/>
          </a:prstGeom>
          <a:ln w="50800" cmpd="thickThin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57200" y="6453336"/>
            <a:ext cx="7992888" cy="0"/>
          </a:xfrm>
          <a:prstGeom prst="line">
            <a:avLst/>
          </a:prstGeom>
          <a:ln w="50800" cmpd="thinThick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41265" y="2276872"/>
            <a:ext cx="864096" cy="576064"/>
          </a:xfrm>
          <a:prstGeom prst="rect">
            <a:avLst/>
          </a:prstGeom>
          <a:noFill/>
        </p:spPr>
      </p:pic>
      <p:pic>
        <p:nvPicPr>
          <p:cNvPr id="8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586849" y="5805905"/>
            <a:ext cx="864096" cy="576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73" name="Rectangle 177"/>
          <p:cNvSpPr>
            <a:spLocks noGrp="1" noChangeArrowheads="1"/>
          </p:cNvSpPr>
          <p:nvPr>
            <p:ph type="title"/>
          </p:nvPr>
        </p:nvSpPr>
        <p:spPr>
          <a:xfrm>
            <a:off x="467544" y="116632"/>
            <a:ext cx="8229600" cy="998984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2400" b="1" dirty="0" smtClean="0"/>
              <a:t>Перечень </a:t>
            </a:r>
            <a:r>
              <a:rPr lang="ru-RU" sz="2400" b="1" u="sng" dirty="0" smtClean="0"/>
              <a:t>основных метапредметных действий</a:t>
            </a:r>
            <a:r>
              <a:rPr lang="ru-RU" sz="2400" b="1" dirty="0" smtClean="0"/>
              <a:t>, достигаемых средствами предмета «Иностранный язык»</a:t>
            </a:r>
          </a:p>
        </p:txBody>
      </p:sp>
      <p:sp>
        <p:nvSpPr>
          <p:cNvPr id="29874" name="Rectangle 178"/>
          <p:cNvSpPr>
            <a:spLocks noGrp="1" noChangeArrowheads="1"/>
          </p:cNvSpPr>
          <p:nvPr>
            <p:ph type="body" idx="1"/>
          </p:nvPr>
        </p:nvSpPr>
        <p:spPr>
          <a:xfrm>
            <a:off x="395536" y="1268760"/>
            <a:ext cx="8449816" cy="4683125"/>
          </a:xfrm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1) Смысловое чтение.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2) Поисковое чтение.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3) Основные логические операции: 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- сравнение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- анализ 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- классификация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- синтез. 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4) Заполнение анкет, таблиц, выполнение схем, а также работа с ними.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5) Принятие и сохранение целей и задач учебной деятельности (работа с инструкцией и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т.д.).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6) Достижение взаимопонимания в процессе устного общения.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7) Работа в группах сотрудничества, в том числе выполнение проектных работ.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8) Оценочная деятельность: самонаблюдение, самооценка и взаимооценка, самокоррекция.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9) Познавательная и личностная рефлексия. 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10) Выполнение заданий с использованием средств ИКТ, в том числе ресурсов сети Интернет.</a:t>
            </a:r>
            <a:endParaRPr lang="ru-RU" sz="3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3036" y="282154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/>
              <a:t>«Особенно понравилось первое задание. Дети впервые в процессе поискового чтения ответы на вопросы выделяли маркерами соответствующего цвета. Такой способ работы им так понравился, что они переносят полученный опыт при работе с текстами из других учебных пособий. Некоторые учащиеся продвигаются вперед, выполняя задания самостоятельно».</a:t>
            </a: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 err="1" smtClean="0">
                <a:latin typeface="Arial" pitchFamily="34" charset="0"/>
                <a:cs typeface="Arial" pitchFamily="34" charset="0"/>
              </a:rPr>
              <a:t>Онлайн-апробация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smtClean="0">
                <a:latin typeface="Arial" pitchFamily="34" charset="0"/>
                <a:cs typeface="Arial" pitchFamily="34" charset="0"/>
                <a:hlinkClick r:id="rId2"/>
              </a:rPr>
              <a:t>www.englishteachers.ru</a:t>
            </a: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2016/17 учебный год </a:t>
            </a:r>
            <a:r>
              <a:rPr lang="ru-RU" sz="3200" b="1" i="1" dirty="0" smtClean="0">
                <a:latin typeface="Arial" pitchFamily="34" charset="0"/>
                <a:cs typeface="Arial" pitchFamily="34" charset="0"/>
              </a:rPr>
              <a:t>(1 полугодие)</a:t>
            </a:r>
            <a:endParaRPr lang="ru-RU" sz="3200" b="1" i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41265" y="2262741"/>
            <a:ext cx="7992888" cy="0"/>
          </a:xfrm>
          <a:prstGeom prst="line">
            <a:avLst/>
          </a:prstGeom>
          <a:ln w="50800" cmpd="thickThin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56343" y="6468479"/>
            <a:ext cx="7992888" cy="0"/>
          </a:xfrm>
          <a:prstGeom prst="line">
            <a:avLst/>
          </a:prstGeom>
          <a:ln w="50800" cmpd="thinThick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41265" y="2276872"/>
            <a:ext cx="864096" cy="576064"/>
          </a:xfrm>
          <a:prstGeom prst="rect">
            <a:avLst/>
          </a:prstGeom>
          <a:noFill/>
        </p:spPr>
      </p:pic>
      <p:pic>
        <p:nvPicPr>
          <p:cNvPr id="8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585992" y="5821048"/>
            <a:ext cx="864096" cy="5760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50085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2852936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«Трудности </a:t>
            </a:r>
            <a:r>
              <a:rPr lang="ru-RU" dirty="0"/>
              <a:t>задания у детей не вызывают, поскольку выполняем данные задания через неделю после того, как эту тему начали изучать в классе</a:t>
            </a:r>
            <a:r>
              <a:rPr lang="ru-RU" dirty="0" smtClean="0"/>
              <a:t>. Таким </a:t>
            </a:r>
            <a:r>
              <a:rPr lang="ru-RU" dirty="0"/>
              <a:t>образом получается, что лексику дети уже освоили, тексты понятны, работа доставляет детям </a:t>
            </a:r>
            <a:r>
              <a:rPr lang="ru-RU" dirty="0" smtClean="0"/>
              <a:t>удовольствие».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 err="1" smtClean="0">
                <a:latin typeface="Arial" pitchFamily="34" charset="0"/>
                <a:cs typeface="Arial" pitchFamily="34" charset="0"/>
              </a:rPr>
              <a:t>Онлайн-апробация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smtClean="0">
                <a:latin typeface="Arial" pitchFamily="34" charset="0"/>
                <a:cs typeface="Arial" pitchFamily="34" charset="0"/>
                <a:hlinkClick r:id="rId2"/>
              </a:rPr>
              <a:t>www.englishteachers.ru</a:t>
            </a: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2016/17 учебный год </a:t>
            </a:r>
            <a:r>
              <a:rPr lang="ru-RU" sz="3200" b="1" i="1" dirty="0" smtClean="0">
                <a:latin typeface="Arial" pitchFamily="34" charset="0"/>
                <a:cs typeface="Arial" pitchFamily="34" charset="0"/>
              </a:rPr>
              <a:t>(1 полугодие)</a:t>
            </a:r>
            <a:endParaRPr lang="ru-RU" sz="3200" b="1" i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57200" y="2276872"/>
            <a:ext cx="7992888" cy="0"/>
          </a:xfrm>
          <a:prstGeom prst="line">
            <a:avLst/>
          </a:prstGeom>
          <a:ln w="50800" cmpd="thickThin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57200" y="6453336"/>
            <a:ext cx="7992888" cy="0"/>
          </a:xfrm>
          <a:prstGeom prst="line">
            <a:avLst/>
          </a:prstGeom>
          <a:ln w="50800" cmpd="thinThick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41265" y="2276872"/>
            <a:ext cx="864096" cy="576064"/>
          </a:xfrm>
          <a:prstGeom prst="rect">
            <a:avLst/>
          </a:prstGeom>
          <a:noFill/>
        </p:spPr>
      </p:pic>
      <p:pic>
        <p:nvPicPr>
          <p:cNvPr id="8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586849" y="5805905"/>
            <a:ext cx="864096" cy="576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2348880"/>
            <a:ext cx="7859216" cy="409391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«Интересный рассказ про Букингемский дворец. Понравилось задание №3 со стульями - интересно придумали. Также интересным оказалось задание №2 - распределение слов по группам: можно напечатать данные слова на карточках, разрезать и раскладывать на парте по группам или сделать интерактивным, если есть интерактивная доска».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 err="1" smtClean="0">
                <a:latin typeface="Arial" pitchFamily="34" charset="0"/>
                <a:cs typeface="Arial" pitchFamily="34" charset="0"/>
              </a:rPr>
              <a:t>Онлайн-апробация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smtClean="0">
                <a:latin typeface="Arial" pitchFamily="34" charset="0"/>
                <a:cs typeface="Arial" pitchFamily="34" charset="0"/>
                <a:hlinkClick r:id="rId2"/>
              </a:rPr>
              <a:t>www.englishteachers.ru</a:t>
            </a: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2016/17 учебный год </a:t>
            </a:r>
            <a:r>
              <a:rPr lang="ru-RU" sz="3200" b="1" i="1" dirty="0" smtClean="0">
                <a:latin typeface="Arial" pitchFamily="34" charset="0"/>
                <a:cs typeface="Arial" pitchFamily="34" charset="0"/>
              </a:rPr>
              <a:t>(1 полугодие)</a:t>
            </a:r>
            <a:endParaRPr lang="ru-RU" sz="3200" b="1" i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41265" y="1929475"/>
            <a:ext cx="7992888" cy="0"/>
          </a:xfrm>
          <a:prstGeom prst="line">
            <a:avLst/>
          </a:prstGeom>
          <a:ln w="50800" cmpd="thickThin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57200" y="6597352"/>
            <a:ext cx="7992888" cy="0"/>
          </a:xfrm>
          <a:prstGeom prst="line">
            <a:avLst/>
          </a:prstGeom>
          <a:ln w="50800" cmpd="thinThick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41265" y="1940017"/>
            <a:ext cx="864096" cy="576064"/>
          </a:xfrm>
          <a:prstGeom prst="rect">
            <a:avLst/>
          </a:prstGeom>
          <a:noFill/>
        </p:spPr>
      </p:pic>
      <p:pic>
        <p:nvPicPr>
          <p:cNvPr id="8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570057" y="5944010"/>
            <a:ext cx="864096" cy="5760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65467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404664"/>
            <a:ext cx="4104456" cy="59630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74132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2348880"/>
            <a:ext cx="7859216" cy="40939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«</a:t>
            </a:r>
            <a:r>
              <a:rPr lang="ru-RU" dirty="0" err="1"/>
              <a:t>brainstorming</a:t>
            </a:r>
            <a:r>
              <a:rPr lang="ru-RU" dirty="0"/>
              <a:t> мои детки это обожают, тем более подсказки перед глазами. Отвечали даже слабые ученики</a:t>
            </a:r>
            <a:r>
              <a:rPr lang="ru-RU" dirty="0" smtClean="0"/>
              <a:t>. Что </a:t>
            </a:r>
            <a:r>
              <a:rPr lang="ru-RU" dirty="0"/>
              <a:t>очень радует. </a:t>
            </a:r>
            <a:r>
              <a:rPr lang="ru-RU" dirty="0" smtClean="0"/>
              <a:t>Ну </a:t>
            </a:r>
            <a:r>
              <a:rPr lang="ru-RU" dirty="0"/>
              <a:t>и как всегда распределение по группам. Задание на различия бурно обсуждалось, потому что читали и </a:t>
            </a:r>
            <a:r>
              <a:rPr lang="ru-RU" dirty="0" smtClean="0"/>
              <a:t>одновременно </a:t>
            </a:r>
            <a:r>
              <a:rPr lang="ru-RU" dirty="0"/>
              <a:t>переводили с ребятишками тексты</a:t>
            </a:r>
            <a:r>
              <a:rPr lang="ru-RU" dirty="0" smtClean="0"/>
              <a:t>».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 err="1" smtClean="0">
                <a:latin typeface="Arial" pitchFamily="34" charset="0"/>
                <a:cs typeface="Arial" pitchFamily="34" charset="0"/>
              </a:rPr>
              <a:t>Онлайн-апробация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smtClean="0">
                <a:latin typeface="Arial" pitchFamily="34" charset="0"/>
                <a:cs typeface="Arial" pitchFamily="34" charset="0"/>
                <a:hlinkClick r:id="rId2"/>
              </a:rPr>
              <a:t>www.englishteachers.ru</a:t>
            </a: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2016/17 учебный год </a:t>
            </a:r>
            <a:r>
              <a:rPr lang="ru-RU" sz="3200" b="1" i="1" dirty="0" smtClean="0">
                <a:latin typeface="Arial" pitchFamily="34" charset="0"/>
                <a:cs typeface="Arial" pitchFamily="34" charset="0"/>
              </a:rPr>
              <a:t>(1 полугодие)</a:t>
            </a:r>
            <a:endParaRPr lang="ru-RU" sz="3200" b="1" i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41265" y="1929475"/>
            <a:ext cx="7992888" cy="0"/>
          </a:xfrm>
          <a:prstGeom prst="line">
            <a:avLst/>
          </a:prstGeom>
          <a:ln w="50800" cmpd="thickThin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57200" y="6232042"/>
            <a:ext cx="7992888" cy="0"/>
          </a:xfrm>
          <a:prstGeom prst="line">
            <a:avLst/>
          </a:prstGeom>
          <a:ln w="50800" cmpd="thinThick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41265" y="1940017"/>
            <a:ext cx="864096" cy="576064"/>
          </a:xfrm>
          <a:prstGeom prst="rect">
            <a:avLst/>
          </a:prstGeom>
          <a:noFill/>
        </p:spPr>
      </p:pic>
      <p:pic>
        <p:nvPicPr>
          <p:cNvPr id="8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570057" y="5655978"/>
            <a:ext cx="864096" cy="5760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71109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2348880"/>
            <a:ext cx="7859216" cy="4093915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smtClean="0"/>
              <a:t>«</a:t>
            </a:r>
            <a:r>
              <a:rPr lang="ru-RU" dirty="0"/>
              <a:t>Девочкам нравятся задания, связанные с оформлением-рисовать пошагово приготовление бутерброда, мальчишки, в основном, радостных эмоций по поводу этой части задания 5 не испытывают, им по душе пришлись задания 1, 3. Всем понравилось задание 4- потому что несложное, у всех получилось! Мне, как учителю, очень нравится задание на развитие стратегии поискового чтения. Работа с цветом учит подходить к делу вдумчиво, а не просто наугад выбирать предложения. Не первый раз работаем, следуя Вашей методике, советую своим ученикам применять такой метод работы не только на уроках английского, но и на других . Спасибо!</a:t>
            </a:r>
            <a:r>
              <a:rPr lang="ru-RU" dirty="0" smtClean="0"/>
              <a:t>».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 err="1" smtClean="0">
                <a:latin typeface="Arial" pitchFamily="34" charset="0"/>
                <a:cs typeface="Arial" pitchFamily="34" charset="0"/>
              </a:rPr>
              <a:t>Онлайн-апробация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smtClean="0">
                <a:latin typeface="Arial" pitchFamily="34" charset="0"/>
                <a:cs typeface="Arial" pitchFamily="34" charset="0"/>
                <a:hlinkClick r:id="rId2"/>
              </a:rPr>
              <a:t>www.englishteachers.ru</a:t>
            </a: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2016/17 учебный год </a:t>
            </a:r>
            <a:r>
              <a:rPr lang="ru-RU" sz="3200" b="1" i="1" dirty="0" smtClean="0">
                <a:latin typeface="Arial" pitchFamily="34" charset="0"/>
                <a:cs typeface="Arial" pitchFamily="34" charset="0"/>
              </a:rPr>
              <a:t>(1 полугодие)</a:t>
            </a:r>
            <a:endParaRPr lang="ru-RU" sz="3200" b="1" i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57200" y="1910063"/>
            <a:ext cx="7992888" cy="0"/>
          </a:xfrm>
          <a:prstGeom prst="line">
            <a:avLst/>
          </a:prstGeom>
          <a:ln w="50800" cmpd="thickThin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57200" y="6597352"/>
            <a:ext cx="7992888" cy="0"/>
          </a:xfrm>
          <a:prstGeom prst="line">
            <a:avLst/>
          </a:prstGeom>
          <a:ln w="50800" cmpd="thinThick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55216" y="1910063"/>
            <a:ext cx="864096" cy="576064"/>
          </a:xfrm>
          <a:prstGeom prst="rect">
            <a:avLst/>
          </a:prstGeom>
          <a:noFill/>
        </p:spPr>
      </p:pic>
      <p:pic>
        <p:nvPicPr>
          <p:cNvPr id="8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570057" y="5944010"/>
            <a:ext cx="864096" cy="5760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82388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https://www.englishteachers.ru/uploadedfiles/waresimgs/5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404664"/>
            <a:ext cx="4392488" cy="6126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899857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2486126"/>
            <a:ext cx="8003232" cy="437187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/>
              <a:t>«</a:t>
            </a:r>
            <a:r>
              <a:rPr lang="ru-RU" dirty="0"/>
              <a:t>Особенно понравились задания на оформление генеалогического дерева, здесь ребята проявили свою фантазию, проекты получились абсолютно разными. Данный раздел прорабатываем в комплексе с </a:t>
            </a:r>
            <a:r>
              <a:rPr lang="ru-RU" dirty="0" err="1"/>
              <a:t>Read</a:t>
            </a:r>
            <a:r>
              <a:rPr lang="ru-RU" dirty="0"/>
              <a:t> </a:t>
            </a:r>
            <a:r>
              <a:rPr lang="ru-RU" dirty="0" err="1"/>
              <a:t>up</a:t>
            </a:r>
            <a:r>
              <a:rPr lang="ru-RU" dirty="0"/>
              <a:t> 2-3, где представлены разные варианты исполнения проектов. Ребята легко справляются с заданиями, мы вместе прорабатываем новую лексику, с проектами ребята выступают в классе, обсуждают проекты, выбирают самые лучшие проекты, ставят друг другу оценки. Всем понравилось красочное оформление пособия.</a:t>
            </a:r>
            <a:r>
              <a:rPr lang="ru-RU" dirty="0" smtClean="0"/>
              <a:t>».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 err="1" smtClean="0">
                <a:latin typeface="Arial" pitchFamily="34" charset="0"/>
                <a:cs typeface="Arial" pitchFamily="34" charset="0"/>
              </a:rPr>
              <a:t>Онлайн-апробация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smtClean="0">
                <a:latin typeface="Arial" pitchFamily="34" charset="0"/>
                <a:cs typeface="Arial" pitchFamily="34" charset="0"/>
                <a:hlinkClick r:id="rId2"/>
              </a:rPr>
              <a:t>www.englishteachers.ru</a:t>
            </a: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2016/17 учебный год </a:t>
            </a:r>
            <a:r>
              <a:rPr lang="ru-RU" sz="3200" b="1" i="1" dirty="0" smtClean="0">
                <a:latin typeface="Arial" pitchFamily="34" charset="0"/>
                <a:cs typeface="Arial" pitchFamily="34" charset="0"/>
              </a:rPr>
              <a:t>(1 полугодие)</a:t>
            </a:r>
            <a:endParaRPr lang="ru-RU" sz="3200" b="1" i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57200" y="1910063"/>
            <a:ext cx="7992888" cy="0"/>
          </a:xfrm>
          <a:prstGeom prst="line">
            <a:avLst/>
          </a:prstGeom>
          <a:ln w="50800" cmpd="thickThin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57200" y="6597352"/>
            <a:ext cx="7992888" cy="0"/>
          </a:xfrm>
          <a:prstGeom prst="line">
            <a:avLst/>
          </a:prstGeom>
          <a:ln w="50800" cmpd="thinThick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55216" y="1910063"/>
            <a:ext cx="864096" cy="576064"/>
          </a:xfrm>
          <a:prstGeom prst="rect">
            <a:avLst/>
          </a:prstGeom>
          <a:noFill/>
        </p:spPr>
      </p:pic>
      <p:pic>
        <p:nvPicPr>
          <p:cNvPr id="8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570057" y="5944010"/>
            <a:ext cx="864096" cy="5760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96063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392" y="3140968"/>
            <a:ext cx="7859216" cy="40939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«</a:t>
            </a:r>
            <a:r>
              <a:rPr lang="ru-RU" dirty="0"/>
              <a:t>Ученики с энтузиазмом искали слова по теме "Хобби". Наибольший интерес вызвало задание, где необходимо придумать тематическую вечеринку к дню </a:t>
            </a:r>
            <a:r>
              <a:rPr lang="ru-RU" dirty="0" smtClean="0"/>
              <a:t>рождения».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 err="1" smtClean="0">
                <a:latin typeface="Arial" pitchFamily="34" charset="0"/>
                <a:cs typeface="Arial" pitchFamily="34" charset="0"/>
              </a:rPr>
              <a:t>Онлайн-апробация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smtClean="0">
                <a:latin typeface="Arial" pitchFamily="34" charset="0"/>
                <a:cs typeface="Arial" pitchFamily="34" charset="0"/>
                <a:hlinkClick r:id="rId2"/>
              </a:rPr>
              <a:t>www.englishteachers.ru</a:t>
            </a: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2016/17 учебный год </a:t>
            </a:r>
            <a:r>
              <a:rPr lang="ru-RU" sz="3200" b="1" i="1" dirty="0" smtClean="0">
                <a:latin typeface="Arial" pitchFamily="34" charset="0"/>
                <a:cs typeface="Arial" pitchFamily="34" charset="0"/>
              </a:rPr>
              <a:t>(1 полугодие)</a:t>
            </a:r>
            <a:endParaRPr lang="ru-RU" sz="3200" b="1" i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57200" y="2420888"/>
            <a:ext cx="7992888" cy="0"/>
          </a:xfrm>
          <a:prstGeom prst="line">
            <a:avLst/>
          </a:prstGeom>
          <a:ln w="50800" cmpd="thickThin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508720" y="6381328"/>
            <a:ext cx="7992888" cy="0"/>
          </a:xfrm>
          <a:prstGeom prst="line">
            <a:avLst/>
          </a:prstGeom>
          <a:ln w="50800" cmpd="thinThick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08720" y="2564904"/>
            <a:ext cx="864096" cy="576064"/>
          </a:xfrm>
          <a:prstGeom prst="rect">
            <a:avLst/>
          </a:prstGeom>
          <a:noFill/>
        </p:spPr>
      </p:pic>
      <p:pic>
        <p:nvPicPr>
          <p:cNvPr id="8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585992" y="5631059"/>
            <a:ext cx="864096" cy="5760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07436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Затруднения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 smtClean="0"/>
              <a:t>1) Часто используется перевод для понимания текстов. Перевод для выполнения заданий не нужен, тексты направлены на чтение с общим пониманием или поисковое чтение. </a:t>
            </a:r>
          </a:p>
          <a:p>
            <a:pPr marL="0" indent="0">
              <a:buNone/>
            </a:pPr>
            <a:r>
              <a:rPr lang="ru-RU" dirty="0" smtClean="0"/>
              <a:t>2) К сожалению, не все </a:t>
            </a:r>
            <a:r>
              <a:rPr lang="ru-RU" dirty="0" err="1" smtClean="0"/>
              <a:t>апробаторы</a:t>
            </a:r>
            <a:r>
              <a:rPr lang="ru-RU" dirty="0" smtClean="0"/>
              <a:t> поняли, что раздел из Портфеля выбирается относительно пройденной тематики. Многие брали разделы подряд, что вызывало трудности у учащихся.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0599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latin typeface="Arial" pitchFamily="34" charset="0"/>
                <a:cs typeface="Arial" pitchFamily="34" charset="0"/>
              </a:rPr>
              <a:t>Объект оценки </a:t>
            </a:r>
            <a:br>
              <a:rPr lang="ru-RU" sz="4000" b="1" dirty="0" smtClean="0">
                <a:latin typeface="Arial" pitchFamily="34" charset="0"/>
                <a:cs typeface="Arial" pitchFamily="34" charset="0"/>
              </a:rPr>
            </a:b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метапредметных результатов</a:t>
            </a: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525963"/>
          </a:xfrm>
        </p:spPr>
        <p:txBody>
          <a:bodyPr>
            <a:normAutofit fontScale="92500"/>
          </a:bodyPr>
          <a:lstStyle/>
          <a:p>
            <a:pPr algn="just">
              <a:buNone/>
            </a:pPr>
            <a:r>
              <a:rPr lang="ru-RU" dirty="0" smtClean="0"/>
              <a:t>    Основной </a:t>
            </a:r>
            <a:r>
              <a:rPr lang="ru-RU" b="1" dirty="0" smtClean="0"/>
              <a:t>объект оценки </a:t>
            </a:r>
            <a:r>
              <a:rPr lang="ru-RU" dirty="0" smtClean="0"/>
              <a:t>метапредметных результатов – </a:t>
            </a:r>
            <a:r>
              <a:rPr lang="ru-RU" b="1" dirty="0" smtClean="0"/>
              <a:t>сформированность</a:t>
            </a:r>
            <a:r>
              <a:rPr lang="ru-RU" dirty="0" smtClean="0"/>
              <a:t> ряда регулятивных, коммуникативных и познавательных </a:t>
            </a:r>
            <a:r>
              <a:rPr lang="ru-RU" b="1" dirty="0" smtClean="0"/>
              <a:t>универсальных действий</a:t>
            </a:r>
            <a:r>
              <a:rPr lang="ru-RU" dirty="0" smtClean="0"/>
              <a:t>, </a:t>
            </a:r>
            <a:r>
              <a:rPr lang="ru-RU" b="1" dirty="0" smtClean="0"/>
              <a:t>т.е.</a:t>
            </a:r>
            <a:r>
              <a:rPr lang="ru-RU" dirty="0" smtClean="0"/>
              <a:t> таких </a:t>
            </a:r>
            <a:r>
              <a:rPr lang="ru-RU" b="1" dirty="0" smtClean="0"/>
              <a:t>умственных действий учащихся, которые направлены на анализ и управление своей познавательной деятельностью</a:t>
            </a:r>
            <a:r>
              <a:rPr lang="ru-RU" dirty="0" smtClean="0"/>
              <a:t>. </a:t>
            </a:r>
          </a:p>
          <a:p>
            <a:pPr algn="just"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3900" b="1" dirty="0" smtClean="0">
                <a:latin typeface="Arial" pitchFamily="34" charset="0"/>
                <a:cs typeface="Arial" pitchFamily="34" charset="0"/>
              </a:rPr>
              <a:t>Уметь учиться</a:t>
            </a:r>
            <a:endParaRPr lang="ru-RU" sz="3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4283968" y="5157192"/>
            <a:ext cx="504056" cy="648072"/>
          </a:xfrm>
          <a:prstGeom prst="downArrow">
            <a:avLst/>
          </a:prstGeom>
          <a:solidFill>
            <a:srgbClr val="18AC50"/>
          </a:solidFill>
          <a:ln>
            <a:solidFill>
              <a:srgbClr val="18AC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bae\Рабочий стол\скан 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41124" y="616004"/>
            <a:ext cx="4579374" cy="5863312"/>
          </a:xfrm>
          <a:prstGeom prst="rect">
            <a:avLst/>
          </a:prstGeom>
          <a:noFill/>
        </p:spPr>
      </p:pic>
      <p:pic>
        <p:nvPicPr>
          <p:cNvPr id="1027" name="Picture 3" descr="C:\Documents and Settings\bae\Рабочий стол\скан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8680"/>
            <a:ext cx="4536504" cy="617461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11960" y="4221088"/>
            <a:ext cx="4680520" cy="2448272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Начало уч.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года 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(после </a:t>
            </a:r>
            <a:r>
              <a:rPr lang="en-US" i="1" dirty="0" smtClean="0">
                <a:solidFill>
                  <a:schemeClr val="tx2">
                    <a:lumMod val="75000"/>
                  </a:schemeClr>
                </a:solidFill>
              </a:rPr>
              <a:t>Lessons 1, 2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  <a:r>
              <a:rPr lang="en-US" i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–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Вступительное письмо (стр.2 - 3)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Конец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I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четверти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–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“What is it like abroad?”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Конец 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I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I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четверти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–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“The story of a famous person”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Конец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III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четверти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–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“What an adventure that would be!”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Конец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IV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четверти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–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“The incredible city “L”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“Happy English.ru” </a:t>
            </a:r>
            <a:r>
              <a:rPr lang="ru-RU" dirty="0" smtClean="0"/>
              <a:t>(5 класс)</a:t>
            </a:r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79512" y="1556792"/>
            <a:ext cx="1368152" cy="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79512" y="5661248"/>
            <a:ext cx="1368152" cy="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483768" y="3645024"/>
            <a:ext cx="1368152" cy="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4788024" y="2348880"/>
            <a:ext cx="1368152" cy="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6948264" y="2492896"/>
            <a:ext cx="1368152" cy="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2987824" cy="257829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“New Millennium English”</a:t>
            </a:r>
            <a:br>
              <a:rPr lang="en-US" dirty="0" smtClean="0"/>
            </a:br>
            <a:r>
              <a:rPr lang="en-US" dirty="0" smtClean="0"/>
              <a:t>(</a:t>
            </a:r>
            <a:r>
              <a:rPr lang="ru-RU" dirty="0" smtClean="0"/>
              <a:t>5 класс</a:t>
            </a:r>
            <a:r>
              <a:rPr lang="en-US" dirty="0" smtClean="0"/>
              <a:t>)</a:t>
            </a:r>
            <a:endParaRPr lang="ru-RU" dirty="0"/>
          </a:p>
        </p:txBody>
      </p:sp>
      <p:pic>
        <p:nvPicPr>
          <p:cNvPr id="2050" name="Picture 2" descr="C:\Documents and Settings\bae\Рабочий стол\скан 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60000">
            <a:off x="3472343" y="115548"/>
            <a:ext cx="5616623" cy="674285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9512" y="2636912"/>
            <a:ext cx="3384376" cy="4009301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Начало уч.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года 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(после </a:t>
            </a:r>
            <a:r>
              <a:rPr lang="en-US" i="1" dirty="0" smtClean="0">
                <a:solidFill>
                  <a:schemeClr val="tx2">
                    <a:lumMod val="75000"/>
                  </a:schemeClr>
                </a:solidFill>
              </a:rPr>
              <a:t>Lesson 1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  <a:r>
              <a:rPr lang="en-US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–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Вступительное письмо (стр.2 - 3)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Конец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I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четверти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–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“What is it like abroad?”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Конец 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I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I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четверти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–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“The story of a famous person”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Конец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III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четверти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– </a:t>
            </a:r>
            <a:r>
              <a:rPr lang="en-US" dirty="0">
                <a:solidFill>
                  <a:srgbClr val="FF0000"/>
                </a:solidFill>
              </a:rPr>
              <a:t>“The incredible city “</a:t>
            </a:r>
            <a:r>
              <a:rPr lang="en-US" dirty="0" smtClean="0">
                <a:solidFill>
                  <a:srgbClr val="FF0000"/>
                </a:solidFill>
              </a:rPr>
              <a:t>L” 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Конец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IV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четверти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– </a:t>
            </a:r>
            <a:r>
              <a:rPr lang="en-US" dirty="0">
                <a:solidFill>
                  <a:srgbClr val="FF0000"/>
                </a:solidFill>
              </a:rPr>
              <a:t>“What an adventure that would be!”</a:t>
            </a:r>
            <a:endParaRPr lang="ru-RU" dirty="0">
              <a:solidFill>
                <a:srgbClr val="FF0000"/>
              </a:solidFill>
            </a:endParaRPr>
          </a:p>
          <a:p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635896" y="1268760"/>
            <a:ext cx="1296144" cy="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635896" y="4221088"/>
            <a:ext cx="1296144" cy="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707904" y="6381328"/>
            <a:ext cx="1296144" cy="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6372200" y="3789040"/>
            <a:ext cx="1296144" cy="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6372200" y="5949280"/>
            <a:ext cx="1296144" cy="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Затруднения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3) Неверное выполнение задания с вступительным письмом. Выполняется не завершение уже данного письма, а написание нового письма, в котором не даются ответы на вопросы, поставленные в письме от Джима.</a:t>
            </a:r>
          </a:p>
          <a:p>
            <a:pPr marL="0" indent="0">
              <a:buNone/>
            </a:pPr>
            <a:r>
              <a:rPr lang="ru-RU" dirty="0" smtClean="0"/>
              <a:t>4) Жалобы на объем текстов связаны со слишком глубоким изучением текстов, которые предназначены для поискового чтения и даны с избыточной информацией. Учащимся не рассказывается как работать с такими заданиями в поставленных условиях.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12422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Наименьшие затруднения</a:t>
            </a:r>
            <a:r>
              <a:rPr lang="en-US" sz="4000" b="1" dirty="0" smtClean="0"/>
              <a:t> </a:t>
            </a:r>
            <a:r>
              <a:rPr lang="ru-RU" sz="4000" b="1" dirty="0"/>
              <a:t>(</a:t>
            </a:r>
            <a:r>
              <a:rPr lang="en-US" sz="4000" b="1" dirty="0"/>
              <a:t>&gt; </a:t>
            </a:r>
            <a:r>
              <a:rPr lang="en-US" sz="4000" b="1" dirty="0" smtClean="0"/>
              <a:t>15</a:t>
            </a:r>
            <a:r>
              <a:rPr lang="en-US" sz="4000" b="1" dirty="0"/>
              <a:t>%</a:t>
            </a:r>
            <a:r>
              <a:rPr lang="ru-RU" sz="4000" b="1" dirty="0" smtClean="0"/>
              <a:t>)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1) Задания на работу с текстовыделителями.</a:t>
            </a:r>
          </a:p>
          <a:p>
            <a:r>
              <a:rPr lang="ru-RU" dirty="0" smtClean="0"/>
              <a:t>2) Задания на сравнения.</a:t>
            </a:r>
          </a:p>
          <a:p>
            <a:r>
              <a:rPr lang="ru-RU" dirty="0" smtClean="0"/>
              <a:t>3) Задания на заполнения схем, работа с нелинейными текстами.</a:t>
            </a:r>
          </a:p>
          <a:p>
            <a:pPr marL="0" indent="0" algn="ctr">
              <a:buNone/>
            </a:pPr>
            <a:r>
              <a:rPr lang="ru-RU" sz="4000" b="1" dirty="0" smtClean="0"/>
              <a:t>Не вызвали затруднения (</a:t>
            </a:r>
            <a:r>
              <a:rPr lang="en-US" sz="4000" b="1" dirty="0" smtClean="0"/>
              <a:t>&gt; 5%</a:t>
            </a:r>
            <a:r>
              <a:rPr lang="ru-RU" sz="4000" b="1" dirty="0" smtClean="0"/>
              <a:t>)</a:t>
            </a:r>
          </a:p>
          <a:p>
            <a:pPr marL="514350" indent="-514350">
              <a:buAutoNum type="arabicParenR"/>
            </a:pPr>
            <a:r>
              <a:rPr lang="ru-RU" dirty="0" smtClean="0"/>
              <a:t>Творческие задания.</a:t>
            </a:r>
          </a:p>
          <a:p>
            <a:pPr marL="514350" indent="-514350">
              <a:buAutoNum type="arabicParenR"/>
            </a:pPr>
            <a:r>
              <a:rPr lang="ru-RU" dirty="0" smtClean="0"/>
              <a:t>Мозговой штурм.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35237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Интерес учащихся к заданиям Портфелей 3, 4, 5 классы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705275"/>
          </a:xfrm>
        </p:spPr>
        <p:txBody>
          <a:bodyPr/>
          <a:lstStyle/>
          <a:p>
            <a:r>
              <a:rPr lang="ru-RU" dirty="0"/>
              <a:t>интересны: </a:t>
            </a:r>
            <a:r>
              <a:rPr lang="ru-RU" dirty="0" smtClean="0"/>
              <a:t>90% - 100%</a:t>
            </a:r>
          </a:p>
          <a:p>
            <a:r>
              <a:rPr lang="ru-RU" dirty="0" smtClean="0"/>
              <a:t>недостаточно </a:t>
            </a:r>
            <a:r>
              <a:rPr lang="ru-RU" dirty="0"/>
              <a:t>интересны: </a:t>
            </a:r>
            <a:r>
              <a:rPr lang="ru-RU" dirty="0" smtClean="0"/>
              <a:t>0 - 10%</a:t>
            </a:r>
          </a:p>
          <a:p>
            <a:r>
              <a:rPr lang="ru-RU" dirty="0" smtClean="0"/>
              <a:t>скучны</a:t>
            </a:r>
            <a:r>
              <a:rPr lang="ru-RU" dirty="0"/>
              <a:t>: 0%</a:t>
            </a:r>
          </a:p>
        </p:txBody>
      </p:sp>
    </p:spTree>
    <p:extLst>
      <p:ext uri="{BB962C8B-B14F-4D97-AF65-F5344CB8AC3E}">
        <p14:creationId xmlns:p14="http://schemas.microsoft.com/office/powerpoint/2010/main" xmlns="" val="2409692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Онлайн-дневники учителей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92500" lnSpcReduction="20000"/>
          </a:bodyPr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www.englishteachers.ru/forum/index.php?showtopic=3587</a:t>
            </a:r>
            <a:r>
              <a:rPr lang="ru-RU" dirty="0" smtClean="0"/>
              <a:t> </a:t>
            </a:r>
            <a:r>
              <a:rPr lang="ru-RU" dirty="0"/>
              <a:t>Онлайн-дневник </a:t>
            </a:r>
            <a:r>
              <a:rPr lang="ru-RU" dirty="0" err="1"/>
              <a:t>апробатора</a:t>
            </a:r>
            <a:r>
              <a:rPr lang="ru-RU" dirty="0"/>
              <a:t> "Метапредметного портфеля ученика 3 класса" </a:t>
            </a:r>
            <a:r>
              <a:rPr lang="ru-RU" dirty="0" err="1"/>
              <a:t>Метёлкиной</a:t>
            </a:r>
            <a:r>
              <a:rPr lang="ru-RU" dirty="0"/>
              <a:t> Л. В.</a:t>
            </a:r>
          </a:p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www.englishteachers.ru/forum/index.php?showtopic=3583</a:t>
            </a:r>
            <a:r>
              <a:rPr lang="ru-RU" dirty="0" smtClean="0"/>
              <a:t> Онлайн-дневник </a:t>
            </a:r>
            <a:r>
              <a:rPr lang="ru-RU" dirty="0" err="1"/>
              <a:t>апробатора</a:t>
            </a:r>
            <a:r>
              <a:rPr lang="ru-RU" dirty="0"/>
              <a:t> "Метапредметного портфеля ученика 4 класса" Быкова В.Ю</a:t>
            </a:r>
            <a:r>
              <a:rPr lang="ru-RU" dirty="0" smtClean="0"/>
              <a:t>.</a:t>
            </a:r>
          </a:p>
          <a:p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www.englishteachers.ru/forum/index.php?showtopic=3556</a:t>
            </a:r>
            <a:r>
              <a:rPr lang="ru-RU" dirty="0" smtClean="0"/>
              <a:t> Онлайн-дневник </a:t>
            </a:r>
            <a:r>
              <a:rPr lang="ru-RU" dirty="0" err="1"/>
              <a:t>апробатора</a:t>
            </a:r>
            <a:r>
              <a:rPr lang="ru-RU" dirty="0"/>
              <a:t> "Метапредметного портфеля ученика 5 класса" Михайловой Н. В.</a:t>
            </a:r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981" y="871788"/>
            <a:ext cx="4477026" cy="5969368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301" r="1865"/>
          <a:stretch/>
        </p:blipFill>
        <p:spPr bwMode="auto">
          <a:xfrm>
            <a:off x="4631478" y="854943"/>
            <a:ext cx="4512522" cy="60030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94207" y="116632"/>
            <a:ext cx="8229600" cy="562074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Фотографии из архива апробаторов </a:t>
            </a:r>
            <a:b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Метелкиной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Л.В., Быкова В.Ю.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171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r>
              <a:rPr lang="en-US" sz="3200" dirty="0">
                <a:hlinkClick r:id="rId2"/>
              </a:rPr>
              <a:t>https://</a:t>
            </a:r>
            <a:r>
              <a:rPr lang="en-US" sz="3200" dirty="0" smtClean="0">
                <a:hlinkClick r:id="rId2"/>
              </a:rPr>
              <a:t>www.englishteachers.ru/forum/index.php?showtopic=3586</a:t>
            </a:r>
            <a:r>
              <a:rPr lang="ru-RU" sz="3200" dirty="0" smtClean="0"/>
              <a:t> 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8209" y="1417638"/>
            <a:ext cx="8627582" cy="27363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3350" y="3140968"/>
            <a:ext cx="901065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99230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>
                <a:hlinkClick r:id="rId2"/>
              </a:rPr>
              <a:t>https://</a:t>
            </a:r>
            <a:r>
              <a:rPr lang="en-US" sz="3200" dirty="0" smtClean="0">
                <a:hlinkClick r:id="rId2"/>
              </a:rPr>
              <a:t>www.englishteachers.ru/forum/index.php?showtopic=3586&amp;page=2</a:t>
            </a:r>
            <a:r>
              <a:rPr lang="ru-RU" sz="3200" dirty="0" smtClean="0"/>
              <a:t> 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5078" y="1387865"/>
            <a:ext cx="8908922" cy="5414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94163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mULzn3aDnr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4956041" cy="3717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Atez1evCrQ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07610" y="3050958"/>
            <a:ext cx="5076056" cy="3807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wynh7SjwQA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07677" y="0"/>
            <a:ext cx="4475989" cy="335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955"/>
          <a:stretch/>
        </p:blipFill>
        <p:spPr>
          <a:xfrm>
            <a:off x="0" y="3722169"/>
            <a:ext cx="4392487" cy="3135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93358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Arial" pitchFamily="34" charset="0"/>
                <a:cs typeface="Arial" pitchFamily="34" charset="0"/>
              </a:rPr>
              <a:t>Формы оценки</a:t>
            </a: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618856" cy="4525963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Результат выполнения специально сконструированных диагностических задач.</a:t>
            </a:r>
          </a:p>
          <a:p>
            <a:r>
              <a:rPr lang="ru-RU" dirty="0" smtClean="0"/>
              <a:t>Успешность выполнения учебных и учебно-практических задач средствами предмета.</a:t>
            </a:r>
          </a:p>
          <a:p>
            <a:r>
              <a:rPr lang="ru-RU" dirty="0" smtClean="0"/>
              <a:t>Успешность выполнения комплексных заданий на </a:t>
            </a:r>
            <a:r>
              <a:rPr lang="ru-RU" dirty="0" err="1" smtClean="0"/>
              <a:t>межпредметной</a:t>
            </a:r>
            <a:r>
              <a:rPr lang="ru-RU" dirty="0" smtClean="0"/>
              <a:t> основе</a:t>
            </a:r>
            <a:r>
              <a:rPr lang="ru-RU" dirty="0" smtClean="0">
                <a:solidFill>
                  <a:srgbClr val="041F6C"/>
                </a:solidFill>
              </a:rPr>
              <a:t>.</a:t>
            </a:r>
            <a:endParaRPr lang="ru-RU" dirty="0">
              <a:solidFill>
                <a:srgbClr val="041F6C"/>
              </a:solidFill>
            </a:endParaRPr>
          </a:p>
        </p:txBody>
      </p:sp>
      <p:sp>
        <p:nvSpPr>
          <p:cNvPr id="4" name="Правая фигурная скобка 3"/>
          <p:cNvSpPr/>
          <p:nvPr/>
        </p:nvSpPr>
        <p:spPr>
          <a:xfrm>
            <a:off x="5148064" y="3284984"/>
            <a:ext cx="576064" cy="2520280"/>
          </a:xfrm>
          <a:prstGeom prst="rightBrace">
            <a:avLst/>
          </a:prstGeom>
          <a:ln>
            <a:solidFill>
              <a:srgbClr val="18AC5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41F6C"/>
              </a:solidFill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5508104" y="3212976"/>
            <a:ext cx="3394720" cy="345638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ru-RU" sz="2800" b="0" i="0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Преимущество: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предмет измерения – </a:t>
            </a:r>
            <a:r>
              <a:rPr kumimoji="0" lang="ru-RU" sz="2800" b="0" i="0" u="sng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уровень присвоения учащимся УУД </a:t>
            </a:r>
            <a:r>
              <a:rPr kumimoji="0" lang="ru-RU" sz="2800" b="0" i="1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(начальный, средний, высокий). </a:t>
            </a:r>
            <a:endParaRPr kumimoji="0" lang="ru-RU" sz="2800" b="0" i="1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Y:\Titul-OKT\Буров\Rolic\Metabag2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851192"/>
            <a:ext cx="3744416" cy="52996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5796136" y="3501008"/>
            <a:ext cx="2024598" cy="1033708"/>
          </a:xfrm>
          <a:prstGeom prst="wedgeRoundRectCallout">
            <a:avLst>
              <a:gd name="adj1" fmla="val -44959"/>
              <a:gd name="adj2" fmla="val -87009"/>
              <a:gd name="adj3" fmla="val 16667"/>
            </a:avLst>
          </a:prstGeom>
          <a:solidFill>
            <a:srgbClr val="FF0066"/>
          </a:solidFill>
          <a:ln>
            <a:solidFill>
              <a:schemeClr val="bg2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ГОТОВИТСЯ К ВЫХОДУ!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1526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Y:\Delo-New\ОГР\Казеичева (Бурова)\СОЦСЕТИ!!!\необходимые иллюстрации включая мои личные фотографии\Plakat24hour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8310" y="116632"/>
            <a:ext cx="3313098" cy="66247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18408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Где ещё можно купить книги?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2706" y="1700808"/>
            <a:ext cx="8136904" cy="4525963"/>
          </a:xfrm>
        </p:spPr>
        <p:txBody>
          <a:bodyPr>
            <a:normAutofit lnSpcReduction="10000"/>
          </a:bodyPr>
          <a:lstStyle/>
          <a:p>
            <a:r>
              <a:rPr lang="en-US" dirty="0">
                <a:hlinkClick r:id="rId2"/>
              </a:rPr>
              <a:t>http://www.ozon.ru/context/detail/id/137688423</a:t>
            </a:r>
            <a:r>
              <a:rPr lang="en-US" dirty="0" smtClean="0">
                <a:hlinkClick r:id="rId2"/>
              </a:rPr>
              <a:t>/</a:t>
            </a:r>
            <a:r>
              <a:rPr lang="ru-RU" dirty="0" smtClean="0"/>
              <a:t> - 5 класс</a:t>
            </a:r>
          </a:p>
          <a:p>
            <a:r>
              <a:rPr lang="en-US" dirty="0">
                <a:hlinkClick r:id="rId3"/>
              </a:rPr>
              <a:t>http://www.ozon.ru/context/detail/id/135962192</a:t>
            </a:r>
            <a:r>
              <a:rPr lang="en-US" dirty="0" smtClean="0">
                <a:hlinkClick r:id="rId3"/>
              </a:rPr>
              <a:t>/</a:t>
            </a:r>
            <a:r>
              <a:rPr lang="ru-RU" dirty="0" smtClean="0"/>
              <a:t> - 4 класс</a:t>
            </a:r>
          </a:p>
          <a:p>
            <a:r>
              <a:rPr lang="en-US" dirty="0">
                <a:hlinkClick r:id="rId4"/>
              </a:rPr>
              <a:t>http://www.labirint.ru/books/533052</a:t>
            </a:r>
            <a:r>
              <a:rPr lang="en-US" dirty="0" smtClean="0">
                <a:hlinkClick r:id="rId4"/>
              </a:rPr>
              <a:t>/</a:t>
            </a:r>
            <a:r>
              <a:rPr lang="ru-RU" dirty="0" smtClean="0"/>
              <a:t> - 4 класс </a:t>
            </a:r>
          </a:p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my-shop.ru/shop/books/2320818.html</a:t>
            </a:r>
            <a:r>
              <a:rPr lang="ru-RU" dirty="0" smtClean="0"/>
              <a:t>- 4 класс</a:t>
            </a:r>
          </a:p>
          <a:p>
            <a:r>
              <a:rPr lang="ru-RU" dirty="0" smtClean="0"/>
              <a:t>И другие магазины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99754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7055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9454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 презентации использованы фотографии апробаторов 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204864"/>
            <a:ext cx="8532440" cy="3528392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err="1" smtClean="0"/>
              <a:t>Метёлкиной</a:t>
            </a:r>
            <a:r>
              <a:rPr lang="ru-RU" dirty="0" smtClean="0"/>
              <a:t> Л.В., </a:t>
            </a:r>
            <a:r>
              <a:rPr lang="ru-RU" dirty="0" smtClean="0"/>
              <a:t>Быкова </a:t>
            </a:r>
            <a:r>
              <a:rPr lang="ru-RU" dirty="0" smtClean="0"/>
              <a:t>В.Ю., </a:t>
            </a:r>
            <a:r>
              <a:rPr lang="ru-RU" dirty="0" smtClean="0"/>
              <a:t>Седовой Е.Н., Сутягиной Н.Г., Зайцевой А.В.</a:t>
            </a:r>
          </a:p>
          <a:p>
            <a:endParaRPr lang="ru-RU" dirty="0" smtClean="0"/>
          </a:p>
          <a:p>
            <a:endParaRPr lang="ru-RU" dirty="0"/>
          </a:p>
          <a:p>
            <a:pPr marL="0" indent="0" algn="ctr">
              <a:buNone/>
            </a:pPr>
            <a:r>
              <a:rPr lang="ru-RU" b="1" dirty="0" smtClean="0"/>
              <a:t>Огромное Вам спасибо, уважаемые </a:t>
            </a:r>
            <a:r>
              <a:rPr lang="ru-RU" b="1" dirty="0" smtClean="0"/>
              <a:t>коллеги, </a:t>
            </a:r>
          </a:p>
          <a:p>
            <a:pPr marL="0" indent="0" algn="ctr">
              <a:buNone/>
            </a:pPr>
            <a:r>
              <a:rPr lang="ru-RU" b="1" dirty="0" smtClean="0"/>
              <a:t>за отзывы и фотографии! </a:t>
            </a:r>
          </a:p>
          <a:p>
            <a:pPr marL="0" indent="0" algn="ctr">
              <a:buNone/>
            </a:pPr>
            <a:r>
              <a:rPr lang="ru-RU" b="1" dirty="0" smtClean="0"/>
              <a:t>Они помогают сделать книги лучше!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659468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2"/>
          <p:cNvSpPr txBox="1">
            <a:spLocks/>
          </p:cNvSpPr>
          <p:nvPr/>
        </p:nvSpPr>
        <p:spPr>
          <a:xfrm>
            <a:off x="611560" y="908720"/>
            <a:ext cx="7971614" cy="509061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5400" b="1" dirty="0" smtClean="0"/>
              <a:t>Спасибо за внимание!</a:t>
            </a:r>
          </a:p>
          <a:p>
            <a:pPr marL="0" indent="0" algn="ctr">
              <a:buNone/>
            </a:pPr>
            <a:endParaRPr lang="ru-RU" sz="3100" b="1" dirty="0"/>
          </a:p>
          <a:p>
            <a:pPr marL="0" indent="0" algn="ctr">
              <a:buNone/>
            </a:pPr>
            <a:r>
              <a:rPr lang="ru-RU" sz="2400" b="1" dirty="0" smtClean="0"/>
              <a:t>Казеичева Алёна Евгеньевна,</a:t>
            </a:r>
          </a:p>
          <a:p>
            <a:pPr marL="0" indent="0" algn="ctr">
              <a:buNone/>
            </a:pPr>
            <a:r>
              <a:rPr lang="ru-RU" sz="2400" dirty="0" smtClean="0"/>
              <a:t>заместитель руководителя Центра образовательных программ</a:t>
            </a:r>
          </a:p>
          <a:p>
            <a:pPr marL="0" indent="0" algn="ctr">
              <a:buNone/>
            </a:pPr>
            <a:r>
              <a:rPr lang="ru-RU" sz="2400" dirty="0" smtClean="0"/>
              <a:t>издательства </a:t>
            </a:r>
            <a:r>
              <a:rPr lang="en-US" sz="2400" dirty="0" smtClean="0"/>
              <a:t>“</a:t>
            </a:r>
            <a:r>
              <a:rPr lang="ru-RU" sz="2400" dirty="0" smtClean="0"/>
              <a:t>ТИТУЛ</a:t>
            </a:r>
            <a:r>
              <a:rPr lang="en-US" sz="2400" dirty="0" smtClean="0"/>
              <a:t>”</a:t>
            </a:r>
            <a:r>
              <a:rPr lang="ru-RU" sz="2400" dirty="0" smtClean="0"/>
              <a:t>, </a:t>
            </a:r>
          </a:p>
          <a:p>
            <a:pPr marL="0" indent="0" algn="ctr">
              <a:buNone/>
            </a:pPr>
            <a:r>
              <a:rPr lang="ru-RU" sz="2400" dirty="0" smtClean="0"/>
              <a:t>автор серии пособий </a:t>
            </a:r>
          </a:p>
          <a:p>
            <a:pPr marL="0" indent="0" algn="ctr">
              <a:buNone/>
            </a:pPr>
            <a:r>
              <a:rPr lang="en-US" sz="2400" dirty="0" smtClean="0"/>
              <a:t>“</a:t>
            </a:r>
            <a:r>
              <a:rPr lang="ru-RU" sz="2400" dirty="0" smtClean="0"/>
              <a:t>Метапредметный портфель</a:t>
            </a:r>
            <a:r>
              <a:rPr lang="en-US" sz="2400" dirty="0" smtClean="0"/>
              <a:t>”</a:t>
            </a:r>
            <a:r>
              <a:rPr lang="ru-RU" sz="2400" dirty="0" smtClean="0"/>
              <a:t> </a:t>
            </a:r>
          </a:p>
          <a:p>
            <a:pPr marL="0" indent="0" algn="ctr">
              <a:buNone/>
            </a:pPr>
            <a:endParaRPr lang="ru-RU" sz="2900" dirty="0"/>
          </a:p>
          <a:p>
            <a:pPr marL="0" indent="0" algn="ctr">
              <a:buNone/>
            </a:pPr>
            <a:r>
              <a:rPr lang="en-US" sz="3200" b="1" dirty="0" smtClean="0"/>
              <a:t>alyonaek@titul.ru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xmlns="" val="1705325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037" y="-92766"/>
            <a:ext cx="8352928" cy="1008112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Национальное исследования качества основного общего образования (НИКО), 5 классы 2016 г.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2571" y="883050"/>
            <a:ext cx="9071429" cy="54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КИМ были направлены на выявление следующих </a:t>
            </a:r>
            <a:r>
              <a:rPr lang="ru-RU" sz="1600" u="sng" dirty="0" smtClean="0">
                <a:latin typeface="Arial" pitchFamily="34" charset="0"/>
                <a:cs typeface="Arial" pitchFamily="34" charset="0"/>
              </a:rPr>
              <a:t>личностных, метапредметных и предметных результатов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освоения основной образовательной программы:</a:t>
            </a:r>
          </a:p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– формирование умения планировать, контролировать и оценивать учебные действия в соответствии с поставленной задачей и условиями ее реализации, определять наиболее эффективные способы достижения результата; </a:t>
            </a:r>
          </a:p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– освоение способов решения проблем творческого и поискового характера; </a:t>
            </a:r>
          </a:p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– активное использование речевых средств и средств ИКТ для решения коммуникативных и познавательных задач; </a:t>
            </a:r>
          </a:p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– овладение умениями смыслового чтения текстов различных стилей и жанров в соответствии с целями и задачами; </a:t>
            </a:r>
          </a:p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– умение осознанно строить речевое высказывание в соответствии с задачами коммуникации и создавать устные высказывания; </a:t>
            </a:r>
          </a:p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– овладение логическими действиями сравнения, анализа, синтеза, обобщения, классификации по родовидовым признакам, установления аналогий и причинно- следственных связей, построения рассуждений, отнесения к известным понятиям; </a:t>
            </a:r>
          </a:p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– приобретение начальных умений общения в устной форме с носителями иностранного языка на основе своих речевых возможностей и потребностей, освоение правил речевого и неречевого поведения; </a:t>
            </a:r>
          </a:p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– освоение начальных лингвистических представлений, необходимых для овладения на элементарном уровне устной и письменной речью на иностранном языке; расширение лингвистического кругозора; </a:t>
            </a:r>
          </a:p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– сформированность дружелюбного отношения и толерантности к носителям другого языка.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исследовании по английскому языку приняли участие 16 874 обучающихся 5 классов. </a:t>
            </a:r>
          </a:p>
          <a:p>
            <a:r>
              <a:rPr lang="ru-RU" dirty="0" smtClean="0"/>
              <a:t>Поскольку исследование проводилось в начале учебного года, в основу кодификатора проверяемых умений и навыков были положены требования ФГОС начальной школы.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67544" y="116632"/>
            <a:ext cx="835292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Национальное исследования качества основного общего образования (НИКО), 5 классы 2016 г.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67544" y="116632"/>
            <a:ext cx="835292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Национальное исследования качества основного общего образования (НИКО), 5 классы 2016 г.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7186" t="18133" r="18180" b="10272"/>
          <a:stretch>
            <a:fillRect/>
          </a:stretch>
        </p:blipFill>
        <p:spPr bwMode="auto">
          <a:xfrm>
            <a:off x="467544" y="1124744"/>
            <a:ext cx="8073347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24744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Чтение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844824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В заданиях данной линии проверялось </a:t>
            </a:r>
            <a:r>
              <a:rPr lang="ru-RU" u="sng" dirty="0" smtClean="0"/>
              <a:t>умение понять основное содержание текста, построенного в основном на знакомом лексическом материале</a:t>
            </a:r>
            <a:r>
              <a:rPr lang="ru-RU" dirty="0" smtClean="0"/>
              <a:t>. </a:t>
            </a:r>
          </a:p>
          <a:p>
            <a:r>
              <a:rPr lang="ru-RU" dirty="0" smtClean="0"/>
              <a:t>Учащимся предлагалось </a:t>
            </a:r>
            <a:r>
              <a:rPr lang="ru-RU" u="sng" dirty="0" smtClean="0"/>
              <a:t>прочитать про себя пять текстов и соотнести их с темами</a:t>
            </a:r>
            <a:r>
              <a:rPr lang="ru-RU" dirty="0" smtClean="0"/>
              <a:t>. </a:t>
            </a:r>
          </a:p>
          <a:p>
            <a:r>
              <a:rPr lang="ru-RU" dirty="0" smtClean="0"/>
              <a:t>Было использовано две разновидности заданий: одна – без </a:t>
            </a:r>
            <a:r>
              <a:rPr lang="ru-RU" dirty="0" err="1" smtClean="0"/>
              <a:t>дистрактора</a:t>
            </a:r>
            <a:r>
              <a:rPr lang="ru-RU" dirty="0" smtClean="0"/>
              <a:t> (пять текстов и пять тем); другая – с </a:t>
            </a:r>
            <a:r>
              <a:rPr lang="ru-RU" dirty="0" err="1" smtClean="0"/>
              <a:t>дистрактором</a:t>
            </a:r>
            <a:r>
              <a:rPr lang="ru-RU" dirty="0" smtClean="0"/>
              <a:t> (пять текстов и шесть тем).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67544" y="188640"/>
            <a:ext cx="835292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Национальное исследования качества основного общего образования (НИКО), 5 классы 2016 г.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614</TotalTime>
  <Words>2167</Words>
  <Application>Microsoft Office PowerPoint</Application>
  <PresentationFormat>Экран (4:3)</PresentationFormat>
  <Paragraphs>170</Paragraphs>
  <Slides>55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55</vt:i4>
      </vt:variant>
    </vt:vector>
  </HeadingPairs>
  <TitlesOfParts>
    <vt:vector size="56" baseType="lpstr">
      <vt:lpstr>Тема Office</vt:lpstr>
      <vt:lpstr>Формирование и мониторинг достижения метапредметных результатов ФГОС НОО              и ФГОС ООО на занятиях английским языком. Промежуточные итоги апробации серии пособий “Метапредметный портфель”</vt:lpstr>
      <vt:lpstr>Метапредметные результаты ФГОС</vt:lpstr>
      <vt:lpstr>Перечень основных метапредметных действий, достигаемых средствами предмета «Иностранный язык»</vt:lpstr>
      <vt:lpstr>Объект оценки  метапредметных результатов</vt:lpstr>
      <vt:lpstr>Формы оценки</vt:lpstr>
      <vt:lpstr>Национальное исследования качества основного общего образования (НИКО), 5 классы 2016 г.</vt:lpstr>
      <vt:lpstr>Слайд 7</vt:lpstr>
      <vt:lpstr>Слайд 8</vt:lpstr>
      <vt:lpstr>Чтение</vt:lpstr>
      <vt:lpstr>Чтение</vt:lpstr>
      <vt:lpstr>Чтение</vt:lpstr>
      <vt:lpstr>Серия пособий “Метапредметный портфель”  (А.Е. Казеичева)</vt:lpstr>
      <vt:lpstr>“Метапредметный портфель”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Онлайн-апробация</vt:lpstr>
      <vt:lpstr>Организация апробации</vt:lpstr>
      <vt:lpstr>Онлайн-апробация www.englishteachers.ru  2016/17 учебный год (1 полугодие)</vt:lpstr>
      <vt:lpstr>Слайд 28</vt:lpstr>
      <vt:lpstr>Онлайн-апробация www.englishteachers.ru  2016/17 учебный год (1 полугодие)</vt:lpstr>
      <vt:lpstr>Онлайн-апробация www.englishteachers.ru  2016/17 учебный год (1 полугодие)</vt:lpstr>
      <vt:lpstr>Онлайн-апробация www.englishteachers.ru  2016/17 учебный год (1 полугодие)</vt:lpstr>
      <vt:lpstr>Онлайн-апробация www.englishteachers.ru  2016/17 учебный год (1 полугодие)</vt:lpstr>
      <vt:lpstr>Слайд 33</vt:lpstr>
      <vt:lpstr>Онлайн-апробация www.englishteachers.ru  2016/17 учебный год (1 полугодие)</vt:lpstr>
      <vt:lpstr>Онлайн-апробация www.englishteachers.ru  2016/17 учебный год (1 полугодие)</vt:lpstr>
      <vt:lpstr>Слайд 36</vt:lpstr>
      <vt:lpstr>Онлайн-апробация www.englishteachers.ru  2016/17 учебный год (1 полугодие)</vt:lpstr>
      <vt:lpstr>Онлайн-апробация www.englishteachers.ru  2016/17 учебный год (1 полугодие)</vt:lpstr>
      <vt:lpstr>Затруднения</vt:lpstr>
      <vt:lpstr>“Happy English.ru” (5 класс)</vt:lpstr>
      <vt:lpstr>“New Millennium English” (5 класс)</vt:lpstr>
      <vt:lpstr>Затруднения</vt:lpstr>
      <vt:lpstr>Наименьшие затруднения (&gt; 15%)</vt:lpstr>
      <vt:lpstr>Интерес учащихся к заданиям Портфелей 3, 4, 5 классы</vt:lpstr>
      <vt:lpstr>Онлайн-дневники учителей</vt:lpstr>
      <vt:lpstr>Фотографии из архива апробаторов  Метелкиной Л.В., Быкова В.Ю.</vt:lpstr>
      <vt:lpstr>https://www.englishteachers.ru/forum/index.php?showtopic=3586 </vt:lpstr>
      <vt:lpstr>https://www.englishteachers.ru/forum/index.php?showtopic=3586&amp;page=2 </vt:lpstr>
      <vt:lpstr>Слайд 49</vt:lpstr>
      <vt:lpstr>Слайд 50</vt:lpstr>
      <vt:lpstr>Слайд 51</vt:lpstr>
      <vt:lpstr>Где ещё можно купить книги?</vt:lpstr>
      <vt:lpstr>Слайд 53</vt:lpstr>
      <vt:lpstr>В презентации использованы фотографии апробаторов :</vt:lpstr>
      <vt:lpstr>Слайд 55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bae</cp:lastModifiedBy>
  <cp:revision>94</cp:revision>
  <dcterms:modified xsi:type="dcterms:W3CDTF">2017-01-17T06:43:29Z</dcterms:modified>
</cp:coreProperties>
</file>