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0"/>
  </p:notesMasterIdLst>
  <p:sldIdLst>
    <p:sldId id="256" r:id="rId2"/>
    <p:sldId id="316" r:id="rId3"/>
    <p:sldId id="258" r:id="rId4"/>
    <p:sldId id="273" r:id="rId5"/>
    <p:sldId id="317" r:id="rId6"/>
    <p:sldId id="257" r:id="rId7"/>
    <p:sldId id="276" r:id="rId8"/>
    <p:sldId id="277" r:id="rId9"/>
    <p:sldId id="259" r:id="rId10"/>
    <p:sldId id="318" r:id="rId11"/>
    <p:sldId id="260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295" r:id="rId26"/>
    <p:sldId id="294" r:id="rId27"/>
    <p:sldId id="296" r:id="rId28"/>
    <p:sldId id="297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9" r:id="rId37"/>
    <p:sldId id="298" r:id="rId38"/>
    <p:sldId id="281" r:id="rId39"/>
    <p:sldId id="333" r:id="rId40"/>
    <p:sldId id="334" r:id="rId41"/>
    <p:sldId id="335" r:id="rId42"/>
    <p:sldId id="265" r:id="rId43"/>
    <p:sldId id="304" r:id="rId44"/>
    <p:sldId id="305" r:id="rId45"/>
    <p:sldId id="336" r:id="rId46"/>
    <p:sldId id="337" r:id="rId47"/>
    <p:sldId id="338" r:id="rId48"/>
    <p:sldId id="339" r:id="rId49"/>
    <p:sldId id="340" r:id="rId50"/>
    <p:sldId id="261" r:id="rId51"/>
    <p:sldId id="282" r:id="rId52"/>
    <p:sldId id="283" r:id="rId53"/>
    <p:sldId id="332" r:id="rId54"/>
    <p:sldId id="341" r:id="rId55"/>
    <p:sldId id="342" r:id="rId56"/>
    <p:sldId id="343" r:id="rId57"/>
    <p:sldId id="344" r:id="rId58"/>
    <p:sldId id="345" r:id="rId59"/>
    <p:sldId id="346" r:id="rId60"/>
    <p:sldId id="347" r:id="rId61"/>
    <p:sldId id="264" r:id="rId62"/>
    <p:sldId id="302" r:id="rId63"/>
    <p:sldId id="348" r:id="rId64"/>
    <p:sldId id="349" r:id="rId65"/>
    <p:sldId id="306" r:id="rId66"/>
    <p:sldId id="267" r:id="rId67"/>
    <p:sldId id="268" r:id="rId68"/>
    <p:sldId id="307" r:id="rId69"/>
    <p:sldId id="357" r:id="rId70"/>
    <p:sldId id="309" r:id="rId71"/>
    <p:sldId id="308" r:id="rId72"/>
    <p:sldId id="266" r:id="rId73"/>
    <p:sldId id="313" r:id="rId74"/>
    <p:sldId id="310" r:id="rId75"/>
    <p:sldId id="311" r:id="rId76"/>
    <p:sldId id="355" r:id="rId77"/>
    <p:sldId id="312" r:id="rId78"/>
    <p:sldId id="350" r:id="rId79"/>
    <p:sldId id="356" r:id="rId80"/>
    <p:sldId id="351" r:id="rId81"/>
    <p:sldId id="352" r:id="rId82"/>
    <p:sldId id="353" r:id="rId83"/>
    <p:sldId id="354" r:id="rId84"/>
    <p:sldId id="270" r:id="rId85"/>
    <p:sldId id="271" r:id="rId86"/>
    <p:sldId id="314" r:id="rId87"/>
    <p:sldId id="315" r:id="rId88"/>
    <p:sldId id="272" r:id="rId8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99"/>
    <a:srgbClr val="18AC50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15" autoAdjust="0"/>
    <p:restoredTop sz="97854" autoAdjust="0"/>
  </p:normalViewPr>
  <p:slideViewPr>
    <p:cSldViewPr>
      <p:cViewPr varScale="1">
        <p:scale>
          <a:sx n="91" d="100"/>
          <a:sy n="91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EBA39-DD4B-4D60-8135-2C43BD2F63BB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8E28A-165D-46E6-AF00-17637C8AF8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3798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95CF4AE-7951-4093-8812-FCEE521D70C3}" type="slidenum">
              <a:rPr lang="ru-RU" smtClean="0"/>
              <a:pPr/>
              <a:t>4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2008395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27.06.2017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forum/index.php?showtopic=3583" TargetMode="External"/><Relationship Id="rId2" Type="http://schemas.openxmlformats.org/officeDocument/2006/relationships/hyperlink" Target="https://www.englishteachers.ru/forum/index.php?showtopic=3587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nglishteachers.ru/forum/index.php?showtopic=3556" TargetMode="Externa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hyperlink" Target="https://www.englishteachers.ru/forum/index.php?showtopic=358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s://www.englishteachers.ru/forum/index.php?showtopic=3586&amp;page=2" TargetMode="Externa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www.englishteachers.ru/forum/index.php?showtopic=3586&amp;p=123635" TargetMode="Externa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zon.ru/context/detail/id/135962192/" TargetMode="External"/><Relationship Id="rId2" Type="http://schemas.openxmlformats.org/officeDocument/2006/relationships/hyperlink" Target="http://www.ozon.ru/context/detail/id/137688423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y-shop.ru/shop/books/2320818.html" TargetMode="External"/><Relationship Id="rId4" Type="http://schemas.openxmlformats.org/officeDocument/2006/relationships/hyperlink" Target="http://www.labirint.ru/books/533052/" TargetMode="Externa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204864"/>
            <a:ext cx="9144000" cy="2808312"/>
          </a:xfrm>
          <a:prstGeom prst="rect">
            <a:avLst/>
          </a:prstGeom>
          <a:solidFill>
            <a:srgbClr val="18AC50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20888"/>
            <a:ext cx="7772400" cy="230425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3399"/>
                </a:solidFill>
              </a:rPr>
              <a:t>Итоги апробации пособий серии «Метапредметный портфель» </a:t>
            </a:r>
            <a:r>
              <a:rPr lang="ru-RU" sz="3600" b="1" dirty="0" smtClean="0">
                <a:solidFill>
                  <a:srgbClr val="003399"/>
                </a:solidFill>
              </a:rPr>
              <a:t/>
            </a:r>
            <a:br>
              <a:rPr lang="ru-RU" sz="3600" b="1" dirty="0" smtClean="0">
                <a:solidFill>
                  <a:srgbClr val="003399"/>
                </a:solidFill>
              </a:rPr>
            </a:br>
            <a:r>
              <a:rPr lang="ru-RU" sz="3600" b="1" dirty="0" smtClean="0">
                <a:solidFill>
                  <a:srgbClr val="003399"/>
                </a:solidFill>
              </a:rPr>
              <a:t>в </a:t>
            </a:r>
            <a:r>
              <a:rPr lang="ru-RU" sz="3600" b="1" dirty="0" smtClean="0">
                <a:solidFill>
                  <a:srgbClr val="003399"/>
                </a:solidFill>
              </a:rPr>
              <a:t>2016/17 учебном году</a:t>
            </a:r>
            <a:endParaRPr lang="ru-RU" sz="3600" dirty="0">
              <a:solidFill>
                <a:srgbClr val="003399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115616" y="5589240"/>
            <a:ext cx="7200800" cy="126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sng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Казеичева Алёна Евгеньевна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lang="ru-RU" b="1" dirty="0" smtClean="0">
                <a:solidFill>
                  <a:srgbClr val="003399"/>
                </a:solidFill>
              </a:rPr>
              <a:t>заместитель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руководителя Центра образовательных программ издательства “Титул”,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автор учебных пособий 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Метапредметный портфель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016" b="16017"/>
          <a:stretch/>
        </p:blipFill>
        <p:spPr>
          <a:xfrm>
            <a:off x="3275856" y="188640"/>
            <a:ext cx="2648633" cy="18002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07504" y="2348880"/>
            <a:ext cx="8928992" cy="2520280"/>
          </a:xfrm>
          <a:prstGeom prst="rect">
            <a:avLst/>
          </a:prstGeom>
          <a:noFill/>
          <a:ln w="85725" cmpd="dbl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ru-RU" sz="3200" b="1" dirty="0" smtClean="0"/>
              <a:t>Метапредметный портфель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80920" cy="4873752"/>
          </a:xfrm>
        </p:spPr>
        <p:txBody>
          <a:bodyPr rtlCol="0">
            <a:normAutofit fontScale="850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предназначен для мониторинга достижения метапредметных результатов методом портфолио;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с</a:t>
            </a:r>
            <a:r>
              <a:rPr lang="ru-RU" dirty="0" smtClean="0"/>
              <a:t>одержит </a:t>
            </a:r>
            <a:r>
              <a:rPr lang="ru-RU" u="sng" dirty="0" smtClean="0">
                <a:solidFill>
                  <a:srgbClr val="003399"/>
                </a:solidFill>
              </a:rPr>
              <a:t>метапредметные </a:t>
            </a:r>
            <a:r>
              <a:rPr lang="ru-RU" u="sng" dirty="0" smtClean="0">
                <a:solidFill>
                  <a:srgbClr val="003399"/>
                </a:solidFill>
              </a:rPr>
              <a:t>задания </a:t>
            </a:r>
            <a:r>
              <a:rPr lang="ru-RU" dirty="0" smtClean="0"/>
              <a:t>на английском языке;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 тематическому содержанию и языковому наполнению </a:t>
            </a:r>
            <a:r>
              <a:rPr lang="ru-RU" u="sng" dirty="0" smtClean="0">
                <a:solidFill>
                  <a:srgbClr val="003399"/>
                </a:solidFill>
              </a:rPr>
              <a:t>соответствует Примерной программе </a:t>
            </a:r>
            <a:r>
              <a:rPr lang="ru-RU" dirty="0" smtClean="0"/>
              <a:t>по иностранному языку для начальной школы;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включает </a:t>
            </a:r>
            <a:r>
              <a:rPr lang="ru-RU" u="sng" dirty="0" smtClean="0">
                <a:solidFill>
                  <a:srgbClr val="003399"/>
                </a:solidFill>
              </a:rPr>
              <a:t>подробные методические рекомендации </a:t>
            </a:r>
            <a:r>
              <a:rPr lang="ru-RU" dirty="0" smtClean="0"/>
              <a:t>для педагога;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может использоваться </a:t>
            </a:r>
            <a:r>
              <a:rPr lang="ru-RU" u="sng" dirty="0" smtClean="0">
                <a:solidFill>
                  <a:srgbClr val="003399"/>
                </a:solidFill>
              </a:rPr>
              <a:t>с любым учебником </a:t>
            </a:r>
            <a:r>
              <a:rPr lang="ru-RU" dirty="0" smtClean="0"/>
              <a:t>английского языка для начальной школы. 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19738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3688" y="161725"/>
            <a:ext cx="8229600" cy="902016"/>
          </a:xfrm>
        </p:spPr>
        <p:txBody>
          <a:bodyPr/>
          <a:lstStyle/>
          <a:p>
            <a:r>
              <a:rPr lang="en-US" b="1" dirty="0" smtClean="0">
                <a:solidFill>
                  <a:srgbClr val="18AC50"/>
                </a:solidFill>
              </a:rPr>
              <a:t>“</a:t>
            </a:r>
            <a:r>
              <a:rPr lang="ru-RU" b="1" dirty="0" smtClean="0">
                <a:solidFill>
                  <a:srgbClr val="18AC50"/>
                </a:solidFill>
              </a:rPr>
              <a:t>Метапредметный портфель</a:t>
            </a:r>
            <a:r>
              <a:rPr lang="en-US" b="1" dirty="0" smtClean="0">
                <a:solidFill>
                  <a:srgbClr val="18AC50"/>
                </a:solidFill>
              </a:rPr>
              <a:t>”</a:t>
            </a:r>
            <a:endParaRPr lang="ru-RU" b="1" dirty="0">
              <a:solidFill>
                <a:srgbClr val="18AC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80528" y="1700808"/>
            <a:ext cx="2808312" cy="2520280"/>
          </a:xfrm>
        </p:spPr>
        <p:txBody>
          <a:bodyPr>
            <a:noAutofit/>
          </a:bodyPr>
          <a:lstStyle/>
          <a:p>
            <a:pPr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Предметные результаты </a:t>
            </a:r>
          </a:p>
          <a:p>
            <a:pPr indent="0" algn="ctr">
              <a:spcBef>
                <a:spcPts val="0"/>
              </a:spcBef>
              <a:buNone/>
            </a:pPr>
            <a:r>
              <a:rPr lang="ru-RU" sz="2400" dirty="0" smtClean="0"/>
              <a:t>Все задания построены на базе АЯ.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411760" y="1700808"/>
            <a:ext cx="3240360" cy="316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Метапредметные результаты </a:t>
            </a:r>
            <a:endParaRPr lang="ru-RU" sz="2400" b="1" dirty="0" smtClean="0"/>
          </a:p>
          <a:p>
            <a:pPr marL="34290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lang="ru-RU" sz="2400" noProof="0" dirty="0" smtClean="0"/>
              <a:t>Ф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ормат и содержание заданий </a:t>
            </a:r>
            <a:r>
              <a:rPr lang="ru-RU" sz="2400" dirty="0" smtClean="0"/>
              <a:t>охватывают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большинство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метапредметных результатов ФГОС, задания </a:t>
            </a:r>
            <a:r>
              <a:rPr lang="ru-RU" sz="2400" dirty="0" smtClean="0"/>
              <a:t>от года к году становятся сложнее.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292080" y="2276872"/>
            <a:ext cx="3672408" cy="33759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marR="0" lvl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Личностные результаты</a:t>
            </a:r>
            <a:r>
              <a:rPr kumimoji="0" lang="ru-RU" sz="2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оспитательная направленность заданий (формирование чувства сопереживания, толерантности, уважительного отношения к стране изучаемого языка и своей стране).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355976" y="980728"/>
            <a:ext cx="0" cy="720080"/>
          </a:xfrm>
          <a:prstGeom prst="straightConnector1">
            <a:avLst/>
          </a:prstGeom>
          <a:ln w="28575">
            <a:solidFill>
              <a:srgbClr val="18AC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499992" y="980728"/>
            <a:ext cx="2376264" cy="792088"/>
          </a:xfrm>
          <a:prstGeom prst="straightConnector1">
            <a:avLst/>
          </a:prstGeom>
          <a:ln w="28575">
            <a:solidFill>
              <a:srgbClr val="18AC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763688" y="980728"/>
            <a:ext cx="2376264" cy="792088"/>
          </a:xfrm>
          <a:prstGeom prst="straightConnector1">
            <a:avLst/>
          </a:prstGeom>
          <a:ln w="28575">
            <a:solidFill>
              <a:srgbClr val="18AC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24244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t="2919" b="2549"/>
          <a:stretch>
            <a:fillRect/>
          </a:stretch>
        </p:blipFill>
        <p:spPr bwMode="auto">
          <a:xfrm>
            <a:off x="1907704" y="0"/>
            <a:ext cx="527527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584176" cy="21678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0" y="764704"/>
            <a:ext cx="8892480" cy="6093297"/>
            <a:chOff x="0" y="570488"/>
            <a:chExt cx="9144000" cy="628751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0489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8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" name="Скругленный прямоугольник 5"/>
          <p:cNvSpPr/>
          <p:nvPr/>
        </p:nvSpPr>
        <p:spPr>
          <a:xfrm>
            <a:off x="323528" y="31261"/>
            <a:ext cx="8638626" cy="58942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 smtClean="0">
                <a:solidFill>
                  <a:srgbClr val="FF0000"/>
                </a:solidFill>
              </a:rPr>
              <a:t>Применение и сохранение целей и задач учебной деятельности, поиск средств ее осуществления</a:t>
            </a:r>
            <a:endParaRPr lang="ru-RU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pp.vk.me/c627118/v627118776/41463/SCM1GGtyA1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28972" y="968570"/>
            <a:ext cx="6419056" cy="47151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pp.vk.me/c627118/v627118776/4146d/stiJaEGRbR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7236"/>
            <a:ext cx="4455144" cy="6278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0" y="0"/>
            <a:ext cx="4571999" cy="4046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rgbClr val="FF0000"/>
                </a:solidFill>
              </a:rPr>
              <a:t>Анализ, синтез, классификация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868144" y="31261"/>
            <a:ext cx="3094010" cy="51741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Анализ, синтез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4602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718330"/>
            <a:ext cx="4464496" cy="6139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395536" y="188640"/>
            <a:ext cx="5760640" cy="6480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rgbClr val="FF0000"/>
                </a:solidFill>
              </a:rPr>
              <a:t>Решение проблем творческого и поискового характера</a:t>
            </a:r>
            <a:endParaRPr lang="ru-RU" sz="2200" dirty="0">
              <a:solidFill>
                <a:srgbClr val="FF00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660232" y="5805264"/>
            <a:ext cx="1800200" cy="10527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55976" y="6309320"/>
            <a:ext cx="187220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Рефлексия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stCxn id="8" idx="3"/>
          </p:cNvCxnSpPr>
          <p:nvPr/>
        </p:nvCxnSpPr>
        <p:spPr>
          <a:xfrm flipV="1">
            <a:off x="6228184" y="6453336"/>
            <a:ext cx="432048" cy="7200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19256" cy="83671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Подробные методические рекомендации</a:t>
            </a:r>
            <a:endParaRPr lang="ru-RU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4014" t="3892" r="2323" b="31954"/>
          <a:stretch>
            <a:fillRect/>
          </a:stretch>
        </p:blipFill>
        <p:spPr bwMode="auto">
          <a:xfrm>
            <a:off x="1331640" y="821312"/>
            <a:ext cx="6408712" cy="60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0" y="548680"/>
            <a:ext cx="9144000" cy="6309320"/>
            <a:chOff x="0" y="548680"/>
            <a:chExt cx="9144000" cy="630932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48680"/>
              <a:ext cx="4587858" cy="6309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7"/>
              <a:ext cx="4572000" cy="6287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Скругленный прямоугольник 4"/>
          <p:cNvSpPr/>
          <p:nvPr/>
        </p:nvSpPr>
        <p:spPr>
          <a:xfrm>
            <a:off x="4644008" y="148811"/>
            <a:ext cx="2736304" cy="54388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классификация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0688" y="110441"/>
            <a:ext cx="3055168" cy="5102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Анализ, синтез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395536" y="5661248"/>
            <a:ext cx="6840760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Классификация, обобщение, построение рассуждения, решение проблем творческого и поискового характера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084168" y="836712"/>
            <a:ext cx="244827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Разрезной материал</a:t>
            </a:r>
            <a:endParaRPr lang="ru-RU" b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0"/>
            <a:ext cx="498683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229600" cy="4525963"/>
          </a:xfrm>
        </p:spPr>
        <p:txBody>
          <a:bodyPr/>
          <a:lstStyle/>
          <a:p>
            <a:pPr marL="0" indent="0" algn="r">
              <a:buNone/>
            </a:pPr>
            <a:r>
              <a:rPr lang="ru-RU" sz="4800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>«Кто </a:t>
            </a:r>
            <a:r>
              <a:rPr lang="ru-RU" sz="4800" dirty="0">
                <a:solidFill>
                  <a:srgbClr val="003399"/>
                </a:solidFill>
                <a:latin typeface="Monotype Corsiva" panose="03010101010201010101" pitchFamily="66" charset="0"/>
              </a:rPr>
              <a:t>ни о чем не спрашивает, </a:t>
            </a:r>
            <a:endParaRPr lang="ru-RU" sz="4800" dirty="0" smtClean="0">
              <a:solidFill>
                <a:srgbClr val="003399"/>
              </a:solidFill>
              <a:latin typeface="Monotype Corsiva" panose="03010101010201010101" pitchFamily="66" charset="0"/>
            </a:endParaRPr>
          </a:p>
          <a:p>
            <a:pPr marL="0" indent="0" algn="r">
              <a:buNone/>
            </a:pPr>
            <a:r>
              <a:rPr lang="ru-RU" sz="4800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>тот </a:t>
            </a:r>
            <a:r>
              <a:rPr lang="ru-RU" sz="4800" dirty="0">
                <a:solidFill>
                  <a:srgbClr val="003399"/>
                </a:solidFill>
                <a:latin typeface="Monotype Corsiva" panose="03010101010201010101" pitchFamily="66" charset="0"/>
              </a:rPr>
              <a:t>ничему не </a:t>
            </a:r>
            <a:r>
              <a:rPr lang="ru-RU" sz="4800" dirty="0" smtClean="0">
                <a:solidFill>
                  <a:srgbClr val="003399"/>
                </a:solidFill>
                <a:latin typeface="Monotype Corsiva" panose="03010101010201010101" pitchFamily="66" charset="0"/>
              </a:rPr>
              <a:t>научится»</a:t>
            </a:r>
            <a:r>
              <a:rPr lang="ru-RU" dirty="0">
                <a:solidFill>
                  <a:srgbClr val="003399"/>
                </a:solidFill>
              </a:rPr>
              <a:t/>
            </a:r>
            <a:br>
              <a:rPr lang="ru-RU" dirty="0">
                <a:solidFill>
                  <a:srgbClr val="003399"/>
                </a:solidFill>
              </a:rPr>
            </a:br>
            <a:r>
              <a:rPr lang="ru-RU" dirty="0">
                <a:solidFill>
                  <a:srgbClr val="003399"/>
                </a:solidFill>
              </a:rPr>
              <a:t>Томас Фуллер</a:t>
            </a:r>
          </a:p>
        </p:txBody>
      </p:sp>
    </p:spTree>
    <p:extLst>
      <p:ext uri="{BB962C8B-B14F-4D97-AF65-F5344CB8AC3E}">
        <p14:creationId xmlns="" xmlns:p14="http://schemas.microsoft.com/office/powerpoint/2010/main" val="86155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0"/>
            <a:ext cx="4320480" cy="594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972839">
            <a:off x="935094" y="2368692"/>
            <a:ext cx="3034310" cy="4172847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4716016" y="5949280"/>
            <a:ext cx="3528392" cy="72008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</a:rPr>
              <a:t>Что не подходит?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 flipV="1">
            <a:off x="4139952" y="5085184"/>
            <a:ext cx="864096" cy="86409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Подробная карта книги</a:t>
            </a:r>
            <a:endParaRPr lang="ru-RU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8543"/>
            <a:ext cx="4427984" cy="608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768543"/>
            <a:ext cx="4427984" cy="6089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Подробные методические рекомендации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69705" b="12930"/>
          <a:stretch>
            <a:fillRect/>
          </a:stretch>
        </p:blipFill>
        <p:spPr bwMode="auto">
          <a:xfrm>
            <a:off x="1187624" y="1268760"/>
            <a:ext cx="603067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 t="4403" b="46911"/>
          <a:stretch>
            <a:fillRect/>
          </a:stretch>
        </p:blipFill>
        <p:spPr bwMode="auto">
          <a:xfrm>
            <a:off x="1331640" y="2564904"/>
            <a:ext cx="6048672" cy="4049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9535"/>
            <a:ext cx="4572693" cy="6288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82276" y="584620"/>
            <a:ext cx="4561724" cy="627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467544" y="0"/>
            <a:ext cx="6840760" cy="7647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Построение рассуждения, классификация, работа с иллюстрацией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4483136" cy="6165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499992" y="698780"/>
            <a:ext cx="4478712" cy="6159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0" y="0"/>
            <a:ext cx="8424936" cy="8367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900" dirty="0" smtClean="0">
                <a:solidFill>
                  <a:srgbClr val="FF0000"/>
                </a:solidFill>
              </a:rPr>
              <a:t>Познавательная и личностная рефлексия, решение проблем творческого и поискового характера, составление текста в письменной форме</a:t>
            </a:r>
            <a:endParaRPr lang="ru-RU" sz="19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81" y="809328"/>
            <a:ext cx="880443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71600" y="114555"/>
            <a:ext cx="2376264" cy="854857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Поисковое чтение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81" y="89453"/>
            <a:ext cx="8804437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635896" y="5733255"/>
            <a:ext cx="2376264" cy="980933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Поисковое чтение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555" y="0"/>
            <a:ext cx="8888889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051720" y="5467903"/>
            <a:ext cx="2664296" cy="1277573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ними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836" y="980728"/>
            <a:ext cx="398616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992" y="188640"/>
            <a:ext cx="1547664" cy="2132856"/>
          </a:xfrm>
          <a:prstGeom prst="rect">
            <a:avLst/>
          </a:prstGeom>
          <a:noFill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3531" y="980728"/>
            <a:ext cx="3948651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528" y="5547454"/>
            <a:ext cx="1944216" cy="950506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Эпистолярный жанр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0"/>
            <a:ext cx="5000895" cy="6877337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43608" y="4293096"/>
            <a:ext cx="2376264" cy="1152128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Поисковое чтение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325562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Метапредметные результаты ФГОС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7" y="1844824"/>
            <a:ext cx="8424936" cy="501317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Century Gothic" pitchFamily="34" charset="0"/>
              </a:rPr>
              <a:t>Это освоенные учащимися </a:t>
            </a:r>
            <a:r>
              <a:rPr lang="ru-RU" sz="4000" u="sng" dirty="0" smtClean="0">
                <a:latin typeface="Century Gothic" pitchFamily="34" charset="0"/>
              </a:rPr>
              <a:t>универсальные учебные действия</a:t>
            </a:r>
            <a:r>
              <a:rPr lang="ru-RU" sz="4000" dirty="0" smtClean="0">
                <a:latin typeface="Century Gothic" pitchFamily="34" charset="0"/>
              </a:rPr>
              <a:t> </a:t>
            </a:r>
            <a:r>
              <a:rPr lang="ru-RU" i="1" dirty="0" smtClean="0">
                <a:latin typeface="Century Gothic" pitchFamily="34" charset="0"/>
              </a:rPr>
              <a:t>(познавательные, регулятивные и коммуникативные),</a:t>
            </a:r>
            <a:r>
              <a:rPr lang="ru-RU" i="1" dirty="0" smtClean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ru-RU" sz="4000" dirty="0" smtClean="0">
                <a:latin typeface="Century Gothic" pitchFamily="34" charset="0"/>
              </a:rPr>
              <a:t>обеспечивающие владение ключевыми компетенциями, составляющими </a:t>
            </a:r>
            <a:r>
              <a:rPr lang="ru-RU" sz="4000" u="sng" dirty="0" smtClean="0">
                <a:latin typeface="Century Gothic" pitchFamily="34" charset="0"/>
              </a:rPr>
              <a:t>основу умения учиться, и межпредметными понятиями</a:t>
            </a:r>
            <a:r>
              <a:rPr lang="ru-RU" sz="4000" dirty="0" smtClean="0">
                <a:latin typeface="Century Gothic" pitchFamily="34" charset="0"/>
              </a:rPr>
              <a:t> </a:t>
            </a:r>
            <a:r>
              <a:rPr lang="ru-RU" i="1" dirty="0" smtClean="0">
                <a:latin typeface="Century Gothic" pitchFamily="34" charset="0"/>
              </a:rPr>
              <a:t>(читательская компетенция, проектная деятельность, умение работать с информацией).</a:t>
            </a:r>
            <a:r>
              <a:rPr lang="ru-RU" sz="4000" i="1" dirty="0" smtClean="0">
                <a:latin typeface="Century Gothic" pitchFamily="34" charset="0"/>
              </a:rPr>
              <a:t> </a:t>
            </a:r>
          </a:p>
          <a:p>
            <a:pPr marL="0" indent="0" algn="ctr">
              <a:buNone/>
            </a:pPr>
            <a:endParaRPr lang="ru-RU" sz="4000" i="1" dirty="0" smtClean="0"/>
          </a:p>
          <a:p>
            <a:pPr marL="0" indent="0" algn="ctr">
              <a:buNone/>
            </a:pPr>
            <a:endParaRPr lang="ru-RU" sz="4000" b="1" dirty="0" smtClean="0">
              <a:solidFill>
                <a:srgbClr val="18AC50"/>
              </a:solidFill>
              <a:latin typeface="Century Gothic" pitchFamily="34" charset="0"/>
            </a:endParaRPr>
          </a:p>
          <a:p>
            <a:pPr marL="0" indent="0" algn="ctr">
              <a:buNone/>
            </a:pPr>
            <a:r>
              <a:rPr lang="ru-RU" sz="4000" b="1" dirty="0" smtClean="0">
                <a:solidFill>
                  <a:srgbClr val="18AC50"/>
                </a:solidFill>
                <a:latin typeface="Century Gothic" pitchFamily="34" charset="0"/>
              </a:rPr>
              <a:t>ФГОС</a:t>
            </a:r>
            <a:r>
              <a:rPr lang="ru-RU" sz="4000" b="1" dirty="0" smtClean="0">
                <a:latin typeface="Century Gothic" pitchFamily="34" charset="0"/>
              </a:rPr>
              <a:t> 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611560" y="155679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611560" y="573325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3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83568" y="1556792"/>
            <a:ext cx="864096" cy="576064"/>
          </a:xfrm>
          <a:prstGeom prst="rect">
            <a:avLst/>
          </a:prstGeom>
          <a:noFill/>
        </p:spPr>
      </p:pic>
      <p:pic>
        <p:nvPicPr>
          <p:cNvPr id="14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740352" y="5085184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223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9967" y="0"/>
            <a:ext cx="4986833" cy="6858000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3573016"/>
            <a:ext cx="3096344" cy="3024336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ними.</a:t>
            </a:r>
          </a:p>
          <a:p>
            <a:pPr algn="ctr"/>
            <a:r>
              <a:rPr lang="ru-RU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Принятие и сохранение целей и задач учебной деятельности (работа с инструкцией и</a:t>
            </a:r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т.д</a:t>
            </a:r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.).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26888"/>
          <a:stretch/>
        </p:blipFill>
        <p:spPr bwMode="auto">
          <a:xfrm>
            <a:off x="3110616" y="908720"/>
            <a:ext cx="5586191" cy="5616624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3933056"/>
            <a:ext cx="2664296" cy="1296144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ними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3464" y="1132"/>
            <a:ext cx="4986011" cy="6856868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74638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11560" y="3933056"/>
            <a:ext cx="2664296" cy="1296144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ними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672"/>
            <a:ext cx="8994175" cy="6179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030" y="0"/>
            <a:ext cx="1376221" cy="1928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47" y="744012"/>
            <a:ext cx="8729742" cy="599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95940"/>
            <a:ext cx="1277547" cy="1789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187624" y="95940"/>
            <a:ext cx="4176464" cy="884788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Заполнение анкет, таблиц, выполнение схем, а также работа с ними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76048"/>
            <a:ext cx="9144000" cy="628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35696" y="116632"/>
            <a:ext cx="6120680" cy="432048"/>
          </a:xfrm>
          <a:prstGeom prst="rect">
            <a:avLst/>
          </a:prstGeom>
          <a:noFill/>
          <a:ln>
            <a:solidFill>
              <a:srgbClr val="18AC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инструкциями и нелинейным текстом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Онлайн-апробация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844824"/>
            <a:ext cx="7715200" cy="4525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Ежегодная исследовательская работа;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Цель: изучить особенности и результаты работы с учебным пособием;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Результаты: выявление опечаток, определение того, что нуждается в доработке для повышения качества и удобства пособия.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Организация апробации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Учителя присылают заявки на участие;</a:t>
            </a:r>
          </a:p>
          <a:p>
            <a:pPr eaLnBrk="1" hangingPunct="1"/>
            <a:r>
              <a:rPr lang="ru-RU" dirty="0" smtClean="0"/>
              <a:t>Издательство подтверждает и дает доступ к онлайн-анкетам.</a:t>
            </a:r>
          </a:p>
          <a:p>
            <a:pPr eaLnBrk="1" hangingPunct="1"/>
            <a:r>
              <a:rPr lang="ru-RU" dirty="0" smtClean="0"/>
              <a:t>По завершении работы над разделом пособия </a:t>
            </a:r>
            <a:r>
              <a:rPr lang="ru-RU" dirty="0" err="1" smtClean="0"/>
              <a:t>апробаторы</a:t>
            </a:r>
            <a:r>
              <a:rPr lang="ru-RU" dirty="0" smtClean="0"/>
              <a:t> заполняют анкеты.</a:t>
            </a:r>
          </a:p>
          <a:p>
            <a:pPr eaLnBrk="1" hangingPunct="1"/>
            <a:r>
              <a:rPr lang="ru-RU" dirty="0" smtClean="0"/>
              <a:t>Издательство в конце учебного года высылает апробаторам сертификаты и изучает заполненные анкеты.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8072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год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792685"/>
            <a:ext cx="8214084" cy="4065315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 err="1" smtClean="0"/>
              <a:t>онлайн-апробации</a:t>
            </a:r>
            <a:r>
              <a:rPr lang="ru-RU" dirty="0" smtClean="0"/>
              <a:t> пособий </a:t>
            </a:r>
            <a:r>
              <a:rPr lang="en-US" dirty="0" smtClean="0"/>
              <a:t>“</a:t>
            </a:r>
            <a:r>
              <a:rPr lang="ru-RU" dirty="0" smtClean="0"/>
              <a:t>Метапредметный портфель</a:t>
            </a:r>
            <a:r>
              <a:rPr lang="en-US" dirty="0" smtClean="0"/>
              <a:t>”</a:t>
            </a:r>
            <a:r>
              <a:rPr lang="ru-RU" dirty="0" smtClean="0"/>
              <a:t> </a:t>
            </a:r>
            <a:r>
              <a:rPr lang="ru-RU" dirty="0" smtClean="0"/>
              <a:t>участвовали </a:t>
            </a:r>
            <a:r>
              <a:rPr lang="ru-RU" b="1" dirty="0" smtClean="0">
                <a:solidFill>
                  <a:srgbClr val="003399"/>
                </a:solidFill>
              </a:rPr>
              <a:t>158</a:t>
            </a:r>
            <a:r>
              <a:rPr lang="ru-RU" dirty="0" smtClean="0"/>
              <a:t> </a:t>
            </a:r>
            <a:r>
              <a:rPr lang="ru-RU" dirty="0" smtClean="0"/>
              <a:t>педагогов (более</a:t>
            </a:r>
            <a:r>
              <a:rPr lang="en-US" dirty="0" smtClean="0"/>
              <a:t> </a:t>
            </a:r>
            <a:r>
              <a:rPr lang="ru-RU" b="1" dirty="0" smtClean="0">
                <a:solidFill>
                  <a:srgbClr val="003399"/>
                </a:solidFill>
              </a:rPr>
              <a:t>220</a:t>
            </a:r>
            <a:r>
              <a:rPr lang="ru-RU" dirty="0" smtClean="0"/>
              <a:t> </a:t>
            </a:r>
            <a:r>
              <a:rPr lang="ru-RU" dirty="0" smtClean="0"/>
              <a:t>ученических групп).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620688"/>
            <a:ext cx="4157078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73" name="Rectangle 177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99898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400" b="1" dirty="0" smtClean="0"/>
              <a:t>Перечень </a:t>
            </a:r>
            <a:r>
              <a:rPr lang="ru-RU" sz="2400" b="1" u="sng" dirty="0" smtClean="0"/>
              <a:t>основных метапредметных действий</a:t>
            </a:r>
            <a:r>
              <a:rPr lang="ru-RU" sz="2400" b="1" dirty="0" smtClean="0"/>
              <a:t>, достигаемых средствами предмета «Иностранный язык»</a:t>
            </a:r>
          </a:p>
        </p:txBody>
      </p:sp>
      <p:sp>
        <p:nvSpPr>
          <p:cNvPr id="29874" name="Rectangle 178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0"/>
            <a:ext cx="8449816" cy="4683125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1) Смысловое чтение.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2) Поисковое чтение.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3) Основные логические операции: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сравнение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анализ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классификация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- синтез.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4) Заполнение анкет, таблиц, выполнение схем, а также работа с ними.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5) Принятие и сохранение целей и задач учебной деятельности (работа с инструкцией и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т.д.).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6) Достижение взаимопонимания в процессе устного общения.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7) Работа в группах сотрудничества, в том числе выполнение проектных работ.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8) Оценочная деятельность: самонаблюдение, самооценка и взаимооценка, самокоррекция.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9) Познавательная и личностная рефлексия.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10) Выполнение заданий с использованием средств ИКТ, в том числе ресурсов сети Интернет.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700808"/>
            <a:ext cx="7694512" cy="5069160"/>
          </a:xfrm>
        </p:spPr>
        <p:txBody>
          <a:bodyPr>
            <a:normAutofit/>
          </a:bodyPr>
          <a:lstStyle/>
          <a:p>
            <a:r>
              <a:rPr lang="ru-RU" dirty="0" smtClean="0"/>
              <a:t>Из </a:t>
            </a:r>
            <a:r>
              <a:rPr lang="ru-RU" dirty="0" smtClean="0"/>
              <a:t>анкет (МП </a:t>
            </a:r>
            <a:r>
              <a:rPr lang="ru-RU" dirty="0" smtClean="0"/>
              <a:t>2 </a:t>
            </a:r>
            <a:r>
              <a:rPr lang="ru-RU" dirty="0" smtClean="0"/>
              <a:t>класс):</a:t>
            </a:r>
          </a:p>
          <a:p>
            <a:endParaRPr lang="ru-RU" b="1" dirty="0" smtClean="0"/>
          </a:p>
          <a:p>
            <a:r>
              <a:rPr lang="ru-RU" sz="2800" b="1" dirty="0" smtClean="0"/>
              <a:t>Задания </a:t>
            </a:r>
            <a:r>
              <a:rPr lang="ru-RU" sz="2800" b="1" dirty="0" err="1" smtClean="0"/>
              <a:t>Метапредметного</a:t>
            </a:r>
            <a:r>
              <a:rPr lang="ru-RU" sz="2800" b="1" dirty="0" smtClean="0"/>
              <a:t> портфеля для учащихся: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интересны: 100%</a:t>
            </a:r>
            <a:br>
              <a:rPr lang="ru-RU" sz="2800" dirty="0" smtClean="0"/>
            </a:br>
            <a:r>
              <a:rPr lang="ru-RU" sz="2800" dirty="0" smtClean="0"/>
              <a:t>недостаточно интересны: 0%</a:t>
            </a:r>
            <a:br>
              <a:rPr lang="ru-RU" sz="2800" dirty="0" smtClean="0"/>
            </a:br>
            <a:r>
              <a:rPr lang="ru-RU" sz="2800" dirty="0" smtClean="0"/>
              <a:t>скучны: 0%</a:t>
            </a:r>
            <a:endParaRPr lang="ru-RU" sz="2800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год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27687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227687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700808"/>
            <a:ext cx="7694512" cy="506916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Из </a:t>
            </a:r>
            <a:r>
              <a:rPr lang="ru-RU" sz="2800" dirty="0" smtClean="0"/>
              <a:t>анкет (МП </a:t>
            </a:r>
            <a:r>
              <a:rPr lang="ru-RU" sz="2800" dirty="0" smtClean="0"/>
              <a:t>2 </a:t>
            </a:r>
            <a:r>
              <a:rPr lang="ru-RU" sz="2800" dirty="0" smtClean="0"/>
              <a:t>класс):</a:t>
            </a:r>
          </a:p>
          <a:p>
            <a:endParaRPr lang="ru-RU" b="1" dirty="0" smtClean="0"/>
          </a:p>
          <a:p>
            <a:r>
              <a:rPr lang="ru-RU" sz="2000" b="1" dirty="0" smtClean="0"/>
              <a:t>Какие задания больше всего понравились учащимся</a:t>
            </a:r>
            <a:r>
              <a:rPr lang="ru-RU" sz="2000" b="1" dirty="0" smtClean="0"/>
              <a:t>?</a:t>
            </a:r>
          </a:p>
          <a:p>
            <a:r>
              <a:rPr lang="ru-RU" sz="2000" dirty="0" smtClean="0"/>
              <a:t>Раздел </a:t>
            </a:r>
            <a:r>
              <a:rPr lang="en-US" sz="2000" dirty="0" smtClean="0"/>
              <a:t>“</a:t>
            </a:r>
            <a:r>
              <a:rPr lang="ru-RU" sz="2000" dirty="0" err="1" smtClean="0"/>
              <a:t>My</a:t>
            </a:r>
            <a:r>
              <a:rPr lang="ru-RU" sz="2000" dirty="0" smtClean="0"/>
              <a:t> </a:t>
            </a:r>
            <a:r>
              <a:rPr lang="ru-RU" sz="2000" dirty="0" err="1" smtClean="0"/>
              <a:t>everyday</a:t>
            </a:r>
            <a:r>
              <a:rPr lang="ru-RU" sz="2000" dirty="0" smtClean="0"/>
              <a:t> </a:t>
            </a:r>
            <a:r>
              <a:rPr lang="ru-RU" sz="2000" dirty="0" err="1" smtClean="0"/>
              <a:t>life</a:t>
            </a:r>
            <a:r>
              <a:rPr lang="en-US" sz="2000" dirty="0" smtClean="0"/>
              <a:t>”</a:t>
            </a:r>
            <a:r>
              <a:rPr lang="ru-RU" sz="2000" dirty="0" smtClean="0"/>
              <a:t> - №2 (головоломка с клавиатурой), №3 (творческое задание о домашнем питомце).</a:t>
            </a:r>
          </a:p>
          <a:p>
            <a:r>
              <a:rPr lang="ru-RU" sz="2000" dirty="0" smtClean="0"/>
              <a:t>Раздел </a:t>
            </a:r>
            <a:r>
              <a:rPr lang="en-US" sz="2000" dirty="0" smtClean="0"/>
              <a:t>“</a:t>
            </a:r>
            <a:r>
              <a:rPr lang="ru-RU" sz="2000" dirty="0" smtClean="0"/>
              <a:t>Time </a:t>
            </a:r>
            <a:r>
              <a:rPr lang="ru-RU" sz="2000" dirty="0" err="1" smtClean="0"/>
              <a:t>for</a:t>
            </a:r>
            <a:r>
              <a:rPr lang="ru-RU" sz="2000" dirty="0" smtClean="0"/>
              <a:t> </a:t>
            </a:r>
            <a:r>
              <a:rPr lang="ru-RU" sz="2000" dirty="0" err="1" smtClean="0"/>
              <a:t>pleasure</a:t>
            </a:r>
            <a:r>
              <a:rPr lang="en-US" sz="2000" dirty="0" smtClean="0"/>
              <a:t>”</a:t>
            </a:r>
            <a:r>
              <a:rPr lang="ru-RU" sz="2000" dirty="0" smtClean="0"/>
              <a:t> - </a:t>
            </a:r>
            <a:r>
              <a:rPr lang="ru-RU" sz="2000" dirty="0" smtClean="0"/>
              <a:t>№</a:t>
            </a:r>
            <a:r>
              <a:rPr lang="en-US" sz="2000" dirty="0" smtClean="0"/>
              <a:t>1</a:t>
            </a:r>
            <a:r>
              <a:rPr lang="ru-RU" sz="2000" dirty="0" smtClean="0"/>
              <a:t> (головоломка с рождественской открыткой)</a:t>
            </a:r>
            <a:r>
              <a:rPr lang="en-US" sz="2000" dirty="0" smtClean="0"/>
              <a:t>, </a:t>
            </a:r>
            <a:r>
              <a:rPr lang="ru-RU" sz="2000" dirty="0" smtClean="0"/>
              <a:t>№</a:t>
            </a:r>
            <a:r>
              <a:rPr lang="en-US" sz="2000" dirty="0" smtClean="0"/>
              <a:t>3</a:t>
            </a:r>
            <a:r>
              <a:rPr lang="ru-RU" sz="2000" dirty="0" smtClean="0"/>
              <a:t> (творческое задание с поздравительной открыткой).</a:t>
            </a:r>
          </a:p>
          <a:p>
            <a:r>
              <a:rPr lang="ru-RU" sz="2000" dirty="0" smtClean="0"/>
              <a:t>Раздел </a:t>
            </a:r>
            <a:r>
              <a:rPr lang="en-US" sz="2000" dirty="0" smtClean="0"/>
              <a:t>“</a:t>
            </a:r>
            <a:r>
              <a:rPr lang="ru-RU" sz="2000" dirty="0" err="1" smtClean="0"/>
              <a:t>My</a:t>
            </a:r>
            <a:r>
              <a:rPr lang="ru-RU" sz="2000" dirty="0" smtClean="0"/>
              <a:t> </a:t>
            </a:r>
            <a:r>
              <a:rPr lang="ru-RU" sz="2000" dirty="0" err="1" smtClean="0"/>
              <a:t>free</a:t>
            </a:r>
            <a:r>
              <a:rPr lang="ru-RU" sz="2000" dirty="0" smtClean="0"/>
              <a:t> </a:t>
            </a:r>
            <a:r>
              <a:rPr lang="ru-RU" sz="2000" dirty="0" smtClean="0"/>
              <a:t>time</a:t>
            </a:r>
            <a:r>
              <a:rPr lang="en-US" sz="2000" dirty="0" smtClean="0"/>
              <a:t>”</a:t>
            </a:r>
            <a:r>
              <a:rPr lang="ru-RU" sz="2000" dirty="0" smtClean="0"/>
              <a:t> - </a:t>
            </a:r>
            <a:r>
              <a:rPr lang="ru-RU" sz="2000" dirty="0" smtClean="0"/>
              <a:t>№</a:t>
            </a:r>
            <a:r>
              <a:rPr lang="en-US" sz="2000" dirty="0" smtClean="0"/>
              <a:t>1</a:t>
            </a:r>
            <a:r>
              <a:rPr lang="ru-RU" sz="2000" dirty="0" smtClean="0"/>
              <a:t> (иллюстрации к рецепту)</a:t>
            </a:r>
            <a:r>
              <a:rPr lang="en-US" sz="2000" dirty="0" smtClean="0"/>
              <a:t>, </a:t>
            </a:r>
            <a:r>
              <a:rPr lang="ru-RU" sz="2000" dirty="0" smtClean="0"/>
              <a:t>№</a:t>
            </a:r>
            <a:r>
              <a:rPr lang="en-US" sz="2000" dirty="0" smtClean="0"/>
              <a:t>3</a:t>
            </a:r>
            <a:r>
              <a:rPr lang="ru-RU" sz="2000" dirty="0" smtClean="0"/>
              <a:t> (</a:t>
            </a:r>
            <a:r>
              <a:rPr lang="ru-RU" sz="2000" dirty="0" smtClean="0"/>
              <a:t>творческое задание </a:t>
            </a:r>
            <a:r>
              <a:rPr lang="ru-RU" sz="2000" dirty="0" smtClean="0"/>
              <a:t>с комиксом).</a:t>
            </a:r>
          </a:p>
          <a:p>
            <a:r>
              <a:rPr lang="ru-RU" sz="2000" dirty="0" smtClean="0"/>
              <a:t>Раздел </a:t>
            </a:r>
            <a:r>
              <a:rPr lang="en-US" sz="2000" dirty="0" smtClean="0"/>
              <a:t>“</a:t>
            </a:r>
            <a:r>
              <a:rPr lang="ru-RU" sz="2000" dirty="0" err="1" smtClean="0"/>
              <a:t>Everything</a:t>
            </a:r>
            <a:r>
              <a:rPr lang="ru-RU" sz="2000" dirty="0" smtClean="0"/>
              <a:t> </a:t>
            </a:r>
            <a:r>
              <a:rPr lang="ru-RU" sz="2000" dirty="0" smtClean="0"/>
              <a:t>I </a:t>
            </a:r>
            <a:r>
              <a:rPr lang="ru-RU" sz="2000" dirty="0" err="1" smtClean="0"/>
              <a:t>like</a:t>
            </a:r>
            <a:r>
              <a:rPr lang="en-US" sz="2000" dirty="0" smtClean="0"/>
              <a:t>”</a:t>
            </a:r>
            <a:r>
              <a:rPr lang="ru-RU" sz="2000" dirty="0" smtClean="0"/>
              <a:t> - №</a:t>
            </a:r>
            <a:r>
              <a:rPr lang="en-US" sz="2000" dirty="0" smtClean="0"/>
              <a:t>1</a:t>
            </a:r>
            <a:r>
              <a:rPr lang="ru-RU" sz="2000" dirty="0" smtClean="0"/>
              <a:t> (адреса на конвертах)</a:t>
            </a:r>
            <a:r>
              <a:rPr lang="en-US" sz="2000" dirty="0" smtClean="0"/>
              <a:t>, </a:t>
            </a:r>
            <a:r>
              <a:rPr lang="ru-RU" sz="2000" dirty="0" smtClean="0"/>
              <a:t>№</a:t>
            </a:r>
            <a:r>
              <a:rPr lang="en-US" sz="2000" dirty="0" smtClean="0"/>
              <a:t>3</a:t>
            </a:r>
            <a:r>
              <a:rPr lang="ru-RU" sz="2000" dirty="0" smtClean="0"/>
              <a:t> (творческое задание с раскрашиванием).</a:t>
            </a:r>
            <a:endParaRPr lang="ru-RU" sz="2000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год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27687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227687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04664"/>
            <a:ext cx="4392488" cy="6126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89985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486126"/>
            <a:ext cx="8003232" cy="43718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Все задания понравились ребятам, с удовольствием заполняли генеалогическое древо семьи Элизабет, в задании 2 понравилось располагать названия хобби в алфавитном порядке. Задание 3 выполняли все с огромным удовольствием, быстро нашли в квадрате слова, которые нужны для вечеринки, дома составляли план вечеринки в честь дня </a:t>
            </a:r>
            <a:r>
              <a:rPr lang="ru-RU" dirty="0" smtClean="0"/>
              <a:t>рождения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714202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год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/>
              <a:t> МП 2 класс, «</a:t>
            </a:r>
            <a:r>
              <a:rPr lang="ru-RU" sz="3200" dirty="0" err="1" smtClean="0"/>
              <a:t>Look</a:t>
            </a:r>
            <a:r>
              <a:rPr lang="ru-RU" sz="3200" dirty="0" smtClean="0"/>
              <a:t> at </a:t>
            </a:r>
            <a:r>
              <a:rPr lang="ru-RU" sz="3200" dirty="0" err="1" smtClean="0"/>
              <a:t>my</a:t>
            </a:r>
            <a:r>
              <a:rPr lang="ru-RU" sz="3200" dirty="0" smtClean="0"/>
              <a:t> </a:t>
            </a:r>
            <a:r>
              <a:rPr lang="ru-RU" sz="3200" dirty="0" err="1" smtClean="0"/>
              <a:t>family</a:t>
            </a:r>
            <a:r>
              <a:rPr lang="ru-RU" sz="3200" dirty="0" smtClean="0"/>
              <a:t>»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95536" y="2060848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59735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2060848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944010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6063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392" y="3140968"/>
            <a:ext cx="7859216" cy="40939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Задание 3 было очень увлекательным и творческим, что способствовало дальнейшей мотивации в изучении иностранного </a:t>
            </a:r>
            <a:r>
              <a:rPr lang="ru-RU" dirty="0" smtClean="0"/>
              <a:t>языка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год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/>
              <a:t> МП 2 класс, </a:t>
            </a:r>
            <a:r>
              <a:rPr lang="ru-RU" sz="3200" dirty="0" smtClean="0"/>
              <a:t>«</a:t>
            </a:r>
            <a:r>
              <a:rPr lang="ru-RU" sz="3200" dirty="0" err="1" smtClean="0"/>
              <a:t>Look</a:t>
            </a:r>
            <a:r>
              <a:rPr lang="ru-RU" sz="3200" dirty="0" smtClean="0"/>
              <a:t> at </a:t>
            </a:r>
            <a:r>
              <a:rPr lang="ru-RU" sz="3200" dirty="0" err="1" smtClean="0"/>
              <a:t>my</a:t>
            </a:r>
            <a:r>
              <a:rPr lang="ru-RU" sz="3200" dirty="0" smtClean="0"/>
              <a:t> </a:t>
            </a:r>
            <a:r>
              <a:rPr lang="ru-RU" sz="3200" dirty="0" err="1" smtClean="0"/>
              <a:t>family</a:t>
            </a:r>
            <a:r>
              <a:rPr lang="ru-RU" sz="3200" dirty="0" smtClean="0"/>
              <a:t>»</a:t>
            </a: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420888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08720" y="6381328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08720" y="2564904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5992" y="5631059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0743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996952"/>
            <a:ext cx="7859216" cy="40939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В задании № 1 дети сами решили создать для себя задание: составили собственное расписание уроков</a:t>
            </a:r>
            <a:r>
              <a:rPr lang="ru-RU" dirty="0" smtClean="0"/>
              <a:t>. Очень </a:t>
            </a:r>
            <a:r>
              <a:rPr lang="ru-RU" dirty="0" smtClean="0"/>
              <a:t>понравилось задание № 3 - Меню, т.к. им встретились новые слова по теме "Продукты питания", которые мы не проходили по </a:t>
            </a:r>
            <a:r>
              <a:rPr lang="ru-RU" dirty="0" smtClean="0"/>
              <a:t>учебнику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год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/>
              <a:t> </a:t>
            </a:r>
            <a:r>
              <a:rPr lang="ru-RU" sz="3200" dirty="0" smtClean="0"/>
              <a:t>МП 2 класс, «School </a:t>
            </a:r>
            <a:r>
              <a:rPr lang="ru-RU" sz="3200" dirty="0" err="1" smtClean="0"/>
              <a:t>is</a:t>
            </a:r>
            <a:r>
              <a:rPr lang="ru-RU" sz="3200" dirty="0" smtClean="0"/>
              <a:t> </a:t>
            </a:r>
            <a:r>
              <a:rPr lang="ru-RU" sz="3200" dirty="0" err="1" smtClean="0"/>
              <a:t>cool</a:t>
            </a:r>
            <a:r>
              <a:rPr lang="ru-RU" sz="3200" dirty="0" smtClean="0"/>
              <a:t>»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420888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08720" y="6381328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492896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5992" y="5631059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0743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212976"/>
            <a:ext cx="7859216" cy="38778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Легко справились ребята с классификацией- правильно распределили слова по 3 группам. И конечно творческое задание " Составить меню для обеда" очень им </a:t>
            </a:r>
            <a:r>
              <a:rPr lang="ru-RU" dirty="0" smtClean="0"/>
              <a:t>понравилось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год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/>
              <a:t> </a:t>
            </a:r>
            <a:r>
              <a:rPr lang="ru-RU" sz="3200" dirty="0" smtClean="0"/>
              <a:t>МП 2 класс, «School </a:t>
            </a:r>
            <a:r>
              <a:rPr lang="ru-RU" sz="3200" dirty="0" err="1" smtClean="0"/>
              <a:t>is</a:t>
            </a:r>
            <a:r>
              <a:rPr lang="ru-RU" sz="3200" dirty="0" smtClean="0"/>
              <a:t> </a:t>
            </a:r>
            <a:r>
              <a:rPr lang="ru-RU" sz="3200" dirty="0" err="1" smtClean="0"/>
              <a:t>cool</a:t>
            </a:r>
            <a:r>
              <a:rPr lang="ru-RU" sz="3200" dirty="0" smtClean="0"/>
              <a:t>»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420888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08720" y="6381328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492896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5992" y="5631059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0743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708920"/>
            <a:ext cx="8136904" cy="4005064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Все задания понравились учащимся. В первом задании учащимся понравилось выполнять задания поискового чтения, выделяя маркером нужное. Логическое второе задание, которое вызвало некоторые затруднения, способствовало мотивации в изучении новых слов по теме: "Животные" Творческое задание №3 было достаточно интересным и вызвало массу положительных эмоций, как при его выполнении, так и при его защите перед </a:t>
            </a:r>
            <a:r>
              <a:rPr lang="ru-RU" dirty="0" smtClean="0"/>
              <a:t>классом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год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/>
              <a:t> </a:t>
            </a:r>
            <a:r>
              <a:rPr lang="ru-RU" sz="3200" dirty="0" smtClean="0"/>
              <a:t>МП 2 класс, «</a:t>
            </a:r>
            <a:r>
              <a:rPr lang="ru-RU" sz="3200" dirty="0" err="1" smtClean="0"/>
              <a:t>We</a:t>
            </a:r>
            <a:r>
              <a:rPr lang="ru-RU" sz="3200" dirty="0" smtClean="0"/>
              <a:t> </a:t>
            </a:r>
            <a:r>
              <a:rPr lang="ru-RU" sz="3200" dirty="0" err="1" smtClean="0"/>
              <a:t>go</a:t>
            </a:r>
            <a:r>
              <a:rPr lang="ru-RU" sz="3200" dirty="0" smtClean="0"/>
              <a:t> </a:t>
            </a:r>
            <a:r>
              <a:rPr lang="ru-RU" sz="3200" dirty="0" err="1" smtClean="0"/>
              <a:t>to</a:t>
            </a:r>
            <a:r>
              <a:rPr lang="ru-RU" sz="3200" dirty="0" smtClean="0"/>
              <a:t> </a:t>
            </a:r>
            <a:r>
              <a:rPr lang="ru-RU" sz="3200" dirty="0" err="1" smtClean="0"/>
              <a:t>the</a:t>
            </a:r>
            <a:r>
              <a:rPr lang="ru-RU" sz="3200" dirty="0" smtClean="0"/>
              <a:t> </a:t>
            </a:r>
            <a:r>
              <a:rPr lang="ru-RU" sz="3200" dirty="0" err="1" smtClean="0"/>
              <a:t>Zoo</a:t>
            </a:r>
            <a:r>
              <a:rPr lang="ru-RU" sz="3200" dirty="0" smtClean="0"/>
              <a:t>»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2204864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39552" y="6525344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2204864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96336" y="5949280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0743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708920"/>
            <a:ext cx="8136904" cy="4005064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В задании № 1 понравилось детям выделять маркером ответы на вопросы перед текстом, тоже с удовольствием выполняли задание № 2- создавали кластер по теме " Рождество", задание № 3 было задано на дом, это задание конечно выполняли с огромным удовольствием. Очень красивые </a:t>
            </a:r>
            <a:r>
              <a:rPr lang="ru-RU" dirty="0" err="1" smtClean="0"/>
              <a:t>постеры</a:t>
            </a:r>
            <a:r>
              <a:rPr lang="ru-RU" dirty="0" smtClean="0"/>
              <a:t> получились у детей!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год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/>
              <a:t> </a:t>
            </a:r>
            <a:r>
              <a:rPr lang="ru-RU" sz="3200" dirty="0" smtClean="0"/>
              <a:t>МП 2 класс, «</a:t>
            </a:r>
            <a:r>
              <a:rPr lang="ru-RU" sz="3200" dirty="0" smtClean="0"/>
              <a:t>Happy </a:t>
            </a:r>
            <a:r>
              <a:rPr lang="ru-RU" sz="3200" dirty="0" err="1" smtClean="0"/>
              <a:t>holidays</a:t>
            </a:r>
            <a:r>
              <a:rPr lang="ru-RU" sz="3200" dirty="0" smtClean="0"/>
              <a:t>»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2204864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39552" y="6525344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6" y="2204864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96336" y="5949280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0743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3284984"/>
            <a:ext cx="8136904" cy="3429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Задание № 3. Ученики не только наклеили свои предложенные в учебнике картинки, но и дополнили своими </a:t>
            </a:r>
            <a:r>
              <a:rPr lang="ru-RU" dirty="0" err="1" smtClean="0"/>
              <a:t>стикерами</a:t>
            </a:r>
            <a:r>
              <a:rPr lang="ru-RU" dirty="0" smtClean="0"/>
              <a:t> и </a:t>
            </a:r>
            <a:r>
              <a:rPr lang="ru-RU" dirty="0" smtClean="0"/>
              <a:t>рисунками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год</a:t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3200" dirty="0" smtClean="0"/>
              <a:t> </a:t>
            </a:r>
            <a:r>
              <a:rPr lang="ru-RU" sz="3200" dirty="0" smtClean="0"/>
              <a:t>МП 2 класс, «</a:t>
            </a:r>
            <a:r>
              <a:rPr lang="ru-RU" sz="3200" dirty="0" smtClean="0"/>
              <a:t>Happy </a:t>
            </a:r>
            <a:r>
              <a:rPr lang="ru-RU" sz="3200" dirty="0" err="1" smtClean="0"/>
              <a:t>holidays</a:t>
            </a:r>
            <a:r>
              <a:rPr lang="ru-RU" sz="3200" dirty="0" smtClean="0"/>
              <a:t>»</a:t>
            </a:r>
            <a:endParaRPr lang="ru-RU" sz="32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2564904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539552" y="623731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708920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24328" y="5589240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30743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56207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Метапредметные результаты изучения иностранного языка в начальной школе и УУД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196752"/>
            <a:ext cx="5148064" cy="5472608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Развитие умения взаимодействовать с окружающими, выполняя разные роли в пределах речевых потребностей и возможностей младшего школьника;</a:t>
            </a:r>
          </a:p>
          <a:p>
            <a:r>
              <a:rPr lang="ru-RU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развитие коммуникативных способностей школьника, умения выбирать адекватные языковые и речевые средства для успешного решения элементарной коммуникативной задачи;</a:t>
            </a:r>
          </a:p>
          <a:p>
            <a:r>
              <a:rPr lang="ru-RU" sz="1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расширение общего лингвистического кругозора младшего школьника;</a:t>
            </a:r>
          </a:p>
          <a:p>
            <a:r>
              <a:rPr lang="ru-RU" sz="18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развитие познавательной, эмоциональной и волевой сфер младшего школьника; формирование мотивации к изучению иностранного языка;</a:t>
            </a:r>
          </a:p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овладение умением координированной работы с разными компонентами учебно-методического комплекта (учебником, аудиодиском и т. д.).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292080" y="1412776"/>
            <a:ext cx="3672408" cy="518457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sz="10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</a:rPr>
              <a:t>Коммуникативные УУД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1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10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Познавательные УУД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Регулятивные УУД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авая фигурная скобка 4"/>
          <p:cNvSpPr/>
          <p:nvPr/>
        </p:nvSpPr>
        <p:spPr>
          <a:xfrm>
            <a:off x="4788024" y="1268760"/>
            <a:ext cx="576064" cy="2448272"/>
          </a:xfrm>
          <a:prstGeom prst="rightBrac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4788024" y="3861048"/>
            <a:ext cx="576064" cy="1656184"/>
          </a:xfrm>
          <a:prstGeom prst="righ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4788024" y="5589240"/>
            <a:ext cx="576064" cy="1080120"/>
          </a:xfrm>
          <a:prstGeom prst="rightBrac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76672"/>
            <a:ext cx="4248472" cy="5850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621521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132856"/>
            <a:ext cx="7838528" cy="4421088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«Все </a:t>
            </a:r>
            <a:r>
              <a:rPr lang="ru-RU" dirty="0"/>
              <a:t>задания выполнялись легко и с большим энтузиазмом. Дети постоянно предлагают на уроке начать поскорее работать с метапредметным портфелем. Особенно нравится выделять ответы маркерами соответствующего цвета. Охотно работают дома. Спасибо за такое интересное учебное </a:t>
            </a:r>
            <a:r>
              <a:rPr lang="ru-RU" dirty="0" smtClean="0"/>
              <a:t>пособие»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58417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/>
              <a:t>Цитаты из анкет (МП 4 класс, «</a:t>
            </a:r>
            <a:r>
              <a:rPr lang="ru-RU" sz="2800" dirty="0" err="1" smtClean="0"/>
              <a:t>Let’s</a:t>
            </a:r>
            <a:r>
              <a:rPr lang="ru-RU" sz="2800" dirty="0" smtClean="0"/>
              <a:t> </a:t>
            </a:r>
            <a:r>
              <a:rPr lang="ru-RU" sz="2800" dirty="0" err="1" smtClean="0"/>
              <a:t>speak</a:t>
            </a:r>
            <a:r>
              <a:rPr lang="ru-RU" sz="2800" dirty="0" smtClean="0"/>
              <a:t> </a:t>
            </a:r>
            <a:r>
              <a:rPr lang="ru-RU" sz="2800" dirty="0" err="1" smtClean="0"/>
              <a:t>about</a:t>
            </a:r>
            <a:r>
              <a:rPr lang="ru-RU" sz="2800" dirty="0" smtClean="0"/>
              <a:t> </a:t>
            </a:r>
            <a:r>
              <a:rPr lang="ru-RU" sz="2800" dirty="0" err="1" smtClean="0"/>
              <a:t>the</a:t>
            </a:r>
            <a:r>
              <a:rPr lang="ru-RU" sz="2800" dirty="0" smtClean="0"/>
              <a:t> </a:t>
            </a:r>
            <a:r>
              <a:rPr lang="ru-RU" sz="2800" dirty="0" err="1" smtClean="0"/>
              <a:t>weather</a:t>
            </a:r>
            <a:r>
              <a:rPr lang="ru-RU" sz="2800" dirty="0" smtClean="0"/>
              <a:t>»)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2132856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67544" y="2204864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85293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«Трудности </a:t>
            </a:r>
            <a:r>
              <a:rPr lang="ru-RU" dirty="0"/>
              <a:t>задания у детей не вызывают, поскольку выполняем данные задания через неделю после того, как эту тему начали изучать в классе</a:t>
            </a:r>
            <a:r>
              <a:rPr lang="ru-RU" dirty="0" smtClean="0"/>
              <a:t>. Таким </a:t>
            </a:r>
            <a:r>
              <a:rPr lang="ru-RU" dirty="0"/>
              <a:t>образом получается, что лексику дети уже освоили, тексты понятны, работа доставляет детям </a:t>
            </a:r>
            <a:r>
              <a:rPr lang="ru-RU" dirty="0" smtClean="0"/>
              <a:t>удовольствие».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57200" y="227687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227687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620688"/>
            <a:ext cx="8229600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Онлайн-апробация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  <a:hlinkClick r:id="rId3"/>
              </a:rPr>
              <a:t>www.englishteachers.ru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2016/17 учебный год</a:t>
            </a: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ru-RU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Цитаты из анкет (МП 4 класс, «Let’s speak about the weather»)</a:t>
            </a: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492896"/>
            <a:ext cx="8352928" cy="388843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задание 1. </a:t>
            </a:r>
            <a:r>
              <a:rPr lang="ru-RU" dirty="0" err="1" smtClean="0"/>
              <a:t>О-о-очень</a:t>
            </a:r>
            <a:r>
              <a:rPr lang="ru-RU" dirty="0" smtClean="0"/>
              <a:t> понравилось работать с маркерами, даже не ожидала такой реакции. На удивление легко справились с заданием, хотя в целом текст для начала 4 класса довольно-таки сложный. Значение некоторых слов ребята сами угадали из контекста (</a:t>
            </a:r>
            <a:r>
              <a:rPr lang="ru-RU" dirty="0" err="1" smtClean="0"/>
              <a:t>bright</a:t>
            </a:r>
            <a:r>
              <a:rPr lang="ru-RU" dirty="0" smtClean="0"/>
              <a:t> </a:t>
            </a:r>
            <a:r>
              <a:rPr lang="ru-RU" dirty="0" err="1" smtClean="0"/>
              <a:t>day</a:t>
            </a:r>
            <a:r>
              <a:rPr lang="ru-RU" dirty="0" smtClean="0"/>
              <a:t>, </a:t>
            </a:r>
            <a:r>
              <a:rPr lang="ru-RU" dirty="0" err="1" smtClean="0"/>
              <a:t>go</a:t>
            </a:r>
            <a:r>
              <a:rPr lang="ru-RU" dirty="0" smtClean="0"/>
              <a:t> </a:t>
            </a:r>
            <a:r>
              <a:rPr lang="ru-RU" dirty="0" err="1" smtClean="0"/>
              <a:t>out</a:t>
            </a:r>
            <a:r>
              <a:rPr lang="ru-RU" dirty="0" smtClean="0"/>
              <a:t>, </a:t>
            </a:r>
            <a:r>
              <a:rPr lang="ru-RU" dirty="0" err="1" smtClean="0"/>
              <a:t>send</a:t>
            </a:r>
            <a:r>
              <a:rPr lang="ru-RU" dirty="0" smtClean="0"/>
              <a:t>), сами обратили внимание на рамочку с переводом (на уроках мы практически никогда не переводим, поэтому такие рамочки для нас вновь). Понравилось, что в задании 2 тут же сами употребили слово </a:t>
            </a:r>
            <a:r>
              <a:rPr lang="ru-RU" dirty="0" err="1" smtClean="0"/>
              <a:t>changeable</a:t>
            </a:r>
            <a:r>
              <a:rPr lang="ru-RU" dirty="0" smtClean="0"/>
              <a:t>, хотя на уроке внимание на нем мы не заостряли</a:t>
            </a:r>
            <a:r>
              <a:rPr lang="ru-RU" dirty="0" smtClean="0"/>
              <a:t>»</a:t>
            </a:r>
            <a:endParaRPr lang="ru-RU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1916832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67544" y="1916832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58417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hlinkClick r:id="rId3"/>
              </a:rPr>
              <a:t>www.englishteachers.ru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/>
              <a:t>Цитаты из анкет (МП 4 класс, «</a:t>
            </a:r>
            <a:r>
              <a:rPr lang="ru-RU" sz="2800" dirty="0" err="1" smtClean="0"/>
              <a:t>Let’s</a:t>
            </a:r>
            <a:r>
              <a:rPr lang="ru-RU" sz="2800" dirty="0" smtClean="0"/>
              <a:t> </a:t>
            </a:r>
            <a:r>
              <a:rPr lang="ru-RU" sz="2800" dirty="0" err="1" smtClean="0"/>
              <a:t>speak</a:t>
            </a:r>
            <a:r>
              <a:rPr lang="ru-RU" sz="2800" dirty="0" smtClean="0"/>
              <a:t> </a:t>
            </a:r>
            <a:r>
              <a:rPr lang="ru-RU" sz="2800" dirty="0" err="1" smtClean="0"/>
              <a:t>about</a:t>
            </a:r>
            <a:r>
              <a:rPr lang="ru-RU" sz="2800" dirty="0" smtClean="0"/>
              <a:t> </a:t>
            </a:r>
            <a:r>
              <a:rPr lang="ru-RU" sz="2800" dirty="0" err="1" smtClean="0"/>
              <a:t>the</a:t>
            </a:r>
            <a:r>
              <a:rPr lang="ru-RU" sz="2800" dirty="0" smtClean="0"/>
              <a:t> </a:t>
            </a:r>
            <a:r>
              <a:rPr lang="ru-RU" sz="2800" dirty="0" err="1" smtClean="0"/>
              <a:t>weather</a:t>
            </a:r>
            <a:r>
              <a:rPr lang="ru-RU" sz="2800" dirty="0" smtClean="0"/>
              <a:t>»)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996952"/>
            <a:ext cx="8352928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Самое интересное- это задание №4 так как дети с удовольствием описывали, что они видят из окна пытаясь с помощью английского языка передать вид за окном и настроение которое в этот момент у них в душе, когда они описывают этот вид</a:t>
            </a:r>
            <a:r>
              <a:rPr lang="ru-RU" dirty="0" smtClean="0"/>
              <a:t>»</a:t>
            </a:r>
            <a:endParaRPr lang="ru-RU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2204864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348880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58417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hlinkClick r:id="rId3"/>
              </a:rPr>
              <a:t>www.englishteachers.ru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/>
              <a:t>Цитаты из анкет (МП 4 класс, «</a:t>
            </a:r>
            <a:r>
              <a:rPr lang="ru-RU" sz="2800" dirty="0" err="1" smtClean="0"/>
              <a:t>Let’s</a:t>
            </a:r>
            <a:r>
              <a:rPr lang="ru-RU" sz="2800" dirty="0" smtClean="0"/>
              <a:t> </a:t>
            </a:r>
            <a:r>
              <a:rPr lang="ru-RU" sz="2800" dirty="0" err="1" smtClean="0"/>
              <a:t>speak</a:t>
            </a:r>
            <a:r>
              <a:rPr lang="ru-RU" sz="2800" dirty="0" smtClean="0"/>
              <a:t> </a:t>
            </a:r>
            <a:r>
              <a:rPr lang="ru-RU" sz="2800" dirty="0" err="1" smtClean="0"/>
              <a:t>about</a:t>
            </a:r>
            <a:r>
              <a:rPr lang="ru-RU" sz="2800" dirty="0" smtClean="0"/>
              <a:t> </a:t>
            </a:r>
            <a:r>
              <a:rPr lang="ru-RU" sz="2800" dirty="0" err="1" smtClean="0"/>
              <a:t>the</a:t>
            </a:r>
            <a:r>
              <a:rPr lang="ru-RU" sz="2800" dirty="0" smtClean="0"/>
              <a:t> </a:t>
            </a:r>
            <a:r>
              <a:rPr lang="ru-RU" sz="2800" dirty="0" err="1" smtClean="0"/>
              <a:t>weather</a:t>
            </a:r>
            <a:r>
              <a:rPr lang="ru-RU" sz="2800" dirty="0" smtClean="0"/>
              <a:t>»)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996952"/>
            <a:ext cx="8352928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Дети отметили все задания. Вообще задания </a:t>
            </a:r>
            <a:r>
              <a:rPr lang="ru-RU" dirty="0" err="1" smtClean="0"/>
              <a:t>метапредметного</a:t>
            </a:r>
            <a:r>
              <a:rPr lang="ru-RU" dirty="0" smtClean="0"/>
              <a:t> портфеля несколько отходят от стандартных и уже привычных заданий учебника, предполагают творческий подход, а потому интересны </a:t>
            </a:r>
            <a:r>
              <a:rPr lang="ru-RU" dirty="0" smtClean="0"/>
              <a:t>детям</a:t>
            </a:r>
            <a:r>
              <a:rPr lang="ru-RU" dirty="0" smtClean="0"/>
              <a:t>»</a:t>
            </a:r>
            <a:endParaRPr lang="ru-RU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2204864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348880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58417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hlinkClick r:id="rId3"/>
              </a:rPr>
              <a:t>www.englishteachers.ru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/>
              <a:t>Цитаты из анкет (МП 4 класс, «</a:t>
            </a:r>
            <a:r>
              <a:rPr lang="ru-RU" sz="2800" dirty="0" err="1" smtClean="0"/>
              <a:t>Let’s</a:t>
            </a:r>
            <a:r>
              <a:rPr lang="ru-RU" sz="2800" dirty="0" smtClean="0"/>
              <a:t> </a:t>
            </a:r>
            <a:r>
              <a:rPr lang="ru-RU" sz="2800" dirty="0" err="1" smtClean="0"/>
              <a:t>speak</a:t>
            </a:r>
            <a:r>
              <a:rPr lang="ru-RU" sz="2800" dirty="0" smtClean="0"/>
              <a:t> </a:t>
            </a:r>
            <a:r>
              <a:rPr lang="ru-RU" sz="2800" dirty="0" err="1" smtClean="0"/>
              <a:t>about</a:t>
            </a:r>
            <a:r>
              <a:rPr lang="ru-RU" sz="2800" dirty="0" smtClean="0"/>
              <a:t> </a:t>
            </a:r>
            <a:r>
              <a:rPr lang="ru-RU" sz="2800" dirty="0" err="1" smtClean="0"/>
              <a:t>the</a:t>
            </a:r>
            <a:r>
              <a:rPr lang="ru-RU" sz="2800" dirty="0" smtClean="0"/>
              <a:t> </a:t>
            </a:r>
            <a:r>
              <a:rPr lang="ru-RU" sz="2800" dirty="0" err="1" smtClean="0"/>
              <a:t>weather</a:t>
            </a:r>
            <a:r>
              <a:rPr lang="ru-RU" sz="2800" dirty="0" smtClean="0"/>
              <a:t>»)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80928"/>
            <a:ext cx="8352928" cy="36004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Задание 4. Несмотря на то, что задание было сложным и вызвало наибольшее количество ошибок, они вызвало и наибольший интерес у учащихся, поскольку учащиеся очень любят творческие задания, где они могут проявить не только свои знания по предмету, но и свои способности и таланты. При этом даже слабо успевающие учащиеся проявили любопытство и </a:t>
            </a:r>
            <a:r>
              <a:rPr lang="ru-RU" dirty="0" smtClean="0"/>
              <a:t>способности</a:t>
            </a:r>
            <a:r>
              <a:rPr lang="ru-RU" dirty="0" smtClean="0"/>
              <a:t>»</a:t>
            </a:r>
            <a:endParaRPr lang="ru-RU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2060848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132856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58417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hlinkClick r:id="rId3"/>
              </a:rPr>
              <a:t>www.englishteachers.ru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/>
              <a:t>Цитаты из анкет (МП 4 класс, </a:t>
            </a:r>
            <a:r>
              <a:rPr lang="ru-RU" sz="2800" dirty="0" smtClean="0"/>
              <a:t>«</a:t>
            </a:r>
            <a:r>
              <a:rPr lang="ru-RU" sz="2800" dirty="0" err="1" smtClean="0"/>
              <a:t>We</a:t>
            </a:r>
            <a:r>
              <a:rPr lang="ru-RU" sz="2800" dirty="0" smtClean="0"/>
              <a:t> </a:t>
            </a:r>
            <a:r>
              <a:rPr lang="ru-RU" sz="2800" dirty="0" err="1" smtClean="0"/>
              <a:t>speak</a:t>
            </a:r>
            <a:r>
              <a:rPr lang="ru-RU" sz="2800" dirty="0" smtClean="0"/>
              <a:t> </a:t>
            </a:r>
            <a:r>
              <a:rPr lang="ru-RU" sz="2800" dirty="0" err="1" smtClean="0"/>
              <a:t>about</a:t>
            </a:r>
            <a:r>
              <a:rPr lang="ru-RU" sz="2800" dirty="0" smtClean="0"/>
              <a:t> </a:t>
            </a:r>
            <a:r>
              <a:rPr lang="ru-RU" sz="2800" dirty="0" err="1" smtClean="0"/>
              <a:t>our</a:t>
            </a:r>
            <a:r>
              <a:rPr lang="ru-RU" sz="2800" dirty="0" smtClean="0"/>
              <a:t> </a:t>
            </a:r>
            <a:r>
              <a:rPr lang="ru-RU" sz="2800" dirty="0" err="1" smtClean="0"/>
              <a:t>houses</a:t>
            </a:r>
            <a:r>
              <a:rPr lang="ru-RU" sz="2800" dirty="0" smtClean="0"/>
              <a:t>»)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80928"/>
            <a:ext cx="8352928" cy="36004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Задание № 2 и задание № 4 вызвали наибольший интерес у обучающихся. Ребята очень любят задания на группировку слов по темам (делаю для них пятиминутки почти на каждом уроке, чтоб тренировать развитие словарного запаса), творческие задания (пусть дети и допускают неточности и грамматические ошибки, но они учатся высказывать свое мнение, доказывать свою точку зрения, когда "презентуют" свои поделки. Им это очень нравится</a:t>
            </a:r>
            <a:r>
              <a:rPr lang="ru-RU" dirty="0" smtClean="0"/>
              <a:t>)</a:t>
            </a:r>
            <a:r>
              <a:rPr lang="ru-RU" dirty="0" smtClean="0"/>
              <a:t>»</a:t>
            </a:r>
            <a:endParaRPr lang="ru-RU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2060848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132856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58417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hlinkClick r:id="rId3"/>
              </a:rPr>
              <a:t>www.englishteachers.ru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/>
              <a:t>Цитаты из анкет (МП 4 класс, </a:t>
            </a:r>
            <a:r>
              <a:rPr lang="ru-RU" sz="2800" dirty="0" smtClean="0"/>
              <a:t>«</a:t>
            </a:r>
            <a:r>
              <a:rPr lang="ru-RU" sz="2800" dirty="0" err="1" smtClean="0"/>
              <a:t>We</a:t>
            </a:r>
            <a:r>
              <a:rPr lang="ru-RU" sz="2800" dirty="0" smtClean="0"/>
              <a:t> </a:t>
            </a:r>
            <a:r>
              <a:rPr lang="ru-RU" sz="2800" dirty="0" err="1" smtClean="0"/>
              <a:t>speak</a:t>
            </a:r>
            <a:r>
              <a:rPr lang="ru-RU" sz="2800" dirty="0" smtClean="0"/>
              <a:t> </a:t>
            </a:r>
            <a:r>
              <a:rPr lang="ru-RU" sz="2800" dirty="0" err="1" smtClean="0"/>
              <a:t>about</a:t>
            </a:r>
            <a:r>
              <a:rPr lang="ru-RU" sz="2800" dirty="0" smtClean="0"/>
              <a:t> </a:t>
            </a:r>
            <a:r>
              <a:rPr lang="ru-RU" sz="2800" dirty="0" err="1" smtClean="0"/>
              <a:t>our</a:t>
            </a:r>
            <a:r>
              <a:rPr lang="ru-RU" sz="2800" dirty="0" smtClean="0"/>
              <a:t> </a:t>
            </a:r>
            <a:r>
              <a:rPr lang="ru-RU" sz="2800" dirty="0" err="1" smtClean="0"/>
              <a:t>houses</a:t>
            </a:r>
            <a:r>
              <a:rPr lang="ru-RU" sz="2800" dirty="0" smtClean="0"/>
              <a:t>»)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80928"/>
            <a:ext cx="8352928" cy="3600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Конечно, составление своей истории! Недюжинную фантазию проявили, задания придумали необычные, не все по шаблону, свои идеи тоже применили. Два мальчика придумали очень сложные задания, сидели дома по несколько часов со словарем</a:t>
            </a:r>
            <a:r>
              <a:rPr lang="ru-RU" dirty="0" smtClean="0"/>
              <a:t>»</a:t>
            </a:r>
            <a:endParaRPr lang="ru-RU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2060848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132856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58417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hlinkClick r:id="rId3"/>
              </a:rPr>
              <a:t>www.englishteachers.ru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/>
              <a:t>Цитаты из анкет (МП 4 класс, </a:t>
            </a:r>
            <a:r>
              <a:rPr lang="ru-RU" sz="2800" dirty="0" smtClean="0"/>
              <a:t>«</a:t>
            </a:r>
            <a:r>
              <a:rPr lang="ru-RU" sz="2800" dirty="0" err="1" smtClean="0"/>
              <a:t>An</a:t>
            </a:r>
            <a:r>
              <a:rPr lang="ru-RU" sz="2800" dirty="0" smtClean="0"/>
              <a:t> </a:t>
            </a:r>
            <a:r>
              <a:rPr lang="ru-RU" sz="2800" dirty="0" err="1" smtClean="0"/>
              <a:t>unusual</a:t>
            </a:r>
            <a:r>
              <a:rPr lang="ru-RU" sz="2800" dirty="0" smtClean="0"/>
              <a:t> </a:t>
            </a:r>
            <a:r>
              <a:rPr lang="ru-RU" sz="2800" dirty="0" err="1" smtClean="0"/>
              <a:t>story</a:t>
            </a:r>
            <a:r>
              <a:rPr lang="ru-RU" sz="2800" dirty="0" smtClean="0"/>
              <a:t>»)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780928"/>
            <a:ext cx="8352928" cy="3600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Самыми интересными заданиями из раздела "School </a:t>
            </a:r>
            <a:r>
              <a:rPr lang="ru-RU" dirty="0" err="1" smtClean="0"/>
              <a:t>in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magic</a:t>
            </a:r>
            <a:r>
              <a:rPr lang="ru-RU" dirty="0" smtClean="0"/>
              <a:t> </a:t>
            </a:r>
            <a:r>
              <a:rPr lang="ru-RU" dirty="0" err="1" smtClean="0"/>
              <a:t>mirror</a:t>
            </a:r>
            <a:r>
              <a:rPr lang="ru-RU" dirty="0" smtClean="0"/>
              <a:t>" для обучающихся моей группы оказались задания № 1 и № 4. Первое задание мы выполняли как лингвистический </a:t>
            </a:r>
            <a:r>
              <a:rPr lang="ru-RU" dirty="0" err="1" smtClean="0"/>
              <a:t>квест</a:t>
            </a:r>
            <a:r>
              <a:rPr lang="ru-RU" dirty="0" smtClean="0"/>
              <a:t> в парах. После нашего занятия ребята уже начали делать задание № 4, не дожидаясь, пока мы с группой приступим к его выполнению. Ребят настолько увлекла идея "волшебного зеркала", что они предложили использовать такое задание в лингвистической игре на нашем заключительном </a:t>
            </a:r>
            <a:r>
              <a:rPr lang="ru-RU" dirty="0" smtClean="0"/>
              <a:t>занятии</a:t>
            </a:r>
            <a:r>
              <a:rPr lang="ru-RU" dirty="0" smtClean="0"/>
              <a:t>»</a:t>
            </a:r>
            <a:endParaRPr lang="ru-RU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2060848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453336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39552" y="2132856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86849" y="5805905"/>
            <a:ext cx="864096" cy="576064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58417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hlinkClick r:id="rId3"/>
              </a:rPr>
              <a:t>www.englishteachers.ru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/>
              <a:t>Цитаты из анкет (МП 4 класс, </a:t>
            </a:r>
            <a:r>
              <a:rPr lang="ru-RU" sz="2800" dirty="0" smtClean="0"/>
              <a:t>«</a:t>
            </a:r>
            <a:r>
              <a:rPr lang="ru-RU" sz="2800" dirty="0" smtClean="0"/>
              <a:t>School </a:t>
            </a:r>
            <a:r>
              <a:rPr lang="ru-RU" sz="2800" dirty="0" err="1" smtClean="0"/>
              <a:t>in</a:t>
            </a:r>
            <a:r>
              <a:rPr lang="ru-RU" sz="2800" dirty="0" smtClean="0"/>
              <a:t> </a:t>
            </a:r>
            <a:r>
              <a:rPr lang="ru-RU" sz="2800" dirty="0" err="1" smtClean="0"/>
              <a:t>the</a:t>
            </a:r>
            <a:r>
              <a:rPr lang="ru-RU" sz="2800" dirty="0" smtClean="0"/>
              <a:t> </a:t>
            </a:r>
            <a:r>
              <a:rPr lang="ru-RU" sz="2800" dirty="0" err="1" smtClean="0"/>
              <a:t>magic</a:t>
            </a:r>
            <a:r>
              <a:rPr lang="ru-RU" sz="2800" dirty="0" smtClean="0"/>
              <a:t> </a:t>
            </a:r>
            <a:r>
              <a:rPr lang="ru-RU" sz="2800" dirty="0" err="1" smtClean="0"/>
              <a:t>mirror</a:t>
            </a:r>
            <a:r>
              <a:rPr lang="ru-RU" sz="2800" dirty="0" smtClean="0"/>
              <a:t>»)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037" y="-92766"/>
            <a:ext cx="8352928" cy="100811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Национальное исследования качества основного общего образования (НИКО), 5 классы 2016 г.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2571" y="883050"/>
            <a:ext cx="9071429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КИМ были направлены на выявление следующих </a:t>
            </a:r>
            <a:r>
              <a:rPr lang="ru-RU" sz="1600" u="sng" dirty="0" smtClean="0">
                <a:latin typeface="Arial" pitchFamily="34" charset="0"/>
                <a:cs typeface="Arial" pitchFamily="34" charset="0"/>
              </a:rPr>
              <a:t>личностных, метапредметных и предметных результатов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освоения основной образовательной программы: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формирование умения планировать, контролировать и оценивать учебные действия в соответствии с поставленной задачей и условиями ее реализации, определять наиболее эффективные способы достижения результата;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освоение способов решения проблем творческого и поискового характера;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активное использование речевых средств и средств ИКТ для решения коммуникативных и познавательных задач;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овладение умениями смыслового чтения текстов различных стилей и жанров в соответствии с целями и задачами;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умение осознанно строить речевое высказывание в соответствии с задачами коммуникации и создавать устные высказывания;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овладение логическими действиями сравнения, анализа, синтеза, обобщения, классификации по родовидовым признакам, установления аналогий и причинно- следственных связей, построения рассуждений, отнесения к известным понятиям;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приобретение начальных умений общения в устной форме с носителями иностранного языка на основе своих речевых возможностей и потребностей, освоение правил речевого и неречевого поведения;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освоение начальных лингвистических представлений, необходимых для овладения на элементарном уровне устной и письменной речью на иностранном языке; расширение лингвистического кругозора; </a:t>
            </a:r>
          </a:p>
          <a:p>
            <a:pPr>
              <a:buNone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– сформированность дружелюбного отношения и толерантности к носителям другого языка.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32856"/>
            <a:ext cx="8352928" cy="44644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dirty="0" smtClean="0"/>
              <a:t>«</a:t>
            </a:r>
            <a:r>
              <a:rPr lang="ru-RU" sz="2300" dirty="0" smtClean="0"/>
              <a:t>задание № 1 на </a:t>
            </a:r>
            <a:r>
              <a:rPr lang="ru-RU" sz="2300" dirty="0" err="1" smtClean="0"/>
              <a:t>стр</a:t>
            </a:r>
            <a:r>
              <a:rPr lang="ru-RU" sz="2300" dirty="0" smtClean="0"/>
              <a:t> 31-32 и составление своего </a:t>
            </a:r>
            <a:r>
              <a:rPr lang="ru-RU" sz="2300" dirty="0" err="1" smtClean="0"/>
              <a:t>пазла</a:t>
            </a:r>
            <a:r>
              <a:rPr lang="ru-RU" sz="2300" dirty="0" smtClean="0"/>
              <a:t> были самыми интересными. Ученики подошли с фантазией. В заключении хочу сказать, что благодаря </a:t>
            </a:r>
            <a:r>
              <a:rPr lang="ru-RU" sz="2300" dirty="0" err="1" smtClean="0"/>
              <a:t>метапредметному</a:t>
            </a:r>
            <a:r>
              <a:rPr lang="ru-RU" sz="2300" dirty="0" smtClean="0"/>
              <a:t> портфелю занятия языком стали более привлекательны многим учащимся. ребята сами спрашивали когда снова будем работать в тетрадках. Что еще будет нового. На собрании родители согласились, что работа в таком формате полезна учащимся. помимо изучения языка развивает их логическое мышление, умение работать с инструкциями, учит искать нужную информацию в тексте. Заказали "Метапредметный портфель" теперь не на одну группу, а на весь класс. Спасибо авторам, что помогаете делать уроки интересными и </a:t>
            </a:r>
            <a:r>
              <a:rPr lang="ru-RU" sz="2300" dirty="0" smtClean="0"/>
              <a:t>развивающими</a:t>
            </a:r>
            <a:r>
              <a:rPr lang="ru-RU" sz="2300" dirty="0" smtClean="0"/>
              <a:t>»</a:t>
            </a:r>
            <a:endParaRPr lang="ru-RU" sz="2300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1772816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67544" y="659735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3528" y="1772816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668344" y="6021288"/>
            <a:ext cx="864096" cy="576064"/>
          </a:xfrm>
          <a:prstGeom prst="rect">
            <a:avLst/>
          </a:prstGeom>
          <a:noFill/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584176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hlinkClick r:id="rId3"/>
              </a:rPr>
              <a:t>www.englishteachers.ru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/>
              <a:t>Цитаты из анкет (МП 4 класс, </a:t>
            </a:r>
            <a:r>
              <a:rPr lang="ru-RU" sz="2800" dirty="0" smtClean="0"/>
              <a:t>«</a:t>
            </a:r>
            <a:r>
              <a:rPr lang="ru-RU" sz="2800" dirty="0" smtClean="0"/>
              <a:t>School </a:t>
            </a:r>
            <a:r>
              <a:rPr lang="ru-RU" sz="2800" dirty="0" err="1" smtClean="0"/>
              <a:t>in</a:t>
            </a:r>
            <a:r>
              <a:rPr lang="ru-RU" sz="2800" dirty="0" smtClean="0"/>
              <a:t> </a:t>
            </a:r>
            <a:r>
              <a:rPr lang="ru-RU" sz="2800" dirty="0" err="1" smtClean="0"/>
              <a:t>the</a:t>
            </a:r>
            <a:r>
              <a:rPr lang="ru-RU" sz="2800" dirty="0" smtClean="0"/>
              <a:t> </a:t>
            </a:r>
            <a:r>
              <a:rPr lang="ru-RU" sz="2800" dirty="0" err="1" smtClean="0"/>
              <a:t>magic</a:t>
            </a:r>
            <a:r>
              <a:rPr lang="ru-RU" sz="2800" dirty="0" smtClean="0"/>
              <a:t> </a:t>
            </a:r>
            <a:r>
              <a:rPr lang="ru-RU" sz="2800" dirty="0" err="1" smtClean="0"/>
              <a:t>mirror</a:t>
            </a:r>
            <a:r>
              <a:rPr lang="ru-RU" sz="2800" dirty="0" smtClean="0"/>
              <a:t>»)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404664"/>
            <a:ext cx="4104456" cy="5963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4132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420888"/>
            <a:ext cx="7859216" cy="39604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Все задания интересны, потому что мы открыли для себя секреты Британского образования, юным Сибиряком было очень интересно оправиться в путешествие в Англию, ведь не зря же мы учим английский язык. Вот такие впечатления и новые страноведческие знания получили мои </a:t>
            </a:r>
            <a:r>
              <a:rPr lang="ru-RU" dirty="0" smtClean="0"/>
              <a:t>пятиклашки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МП 5 класс, «</a:t>
            </a:r>
            <a:r>
              <a:rPr lang="ru-RU" sz="2800" dirty="0" err="1" smtClean="0"/>
              <a:t>What</a:t>
            </a:r>
            <a:r>
              <a:rPr lang="ru-RU" sz="2800" dirty="0" smtClean="0"/>
              <a:t> </a:t>
            </a:r>
            <a:r>
              <a:rPr lang="ru-RU" sz="2800" dirty="0" err="1" smtClean="0"/>
              <a:t>is</a:t>
            </a:r>
            <a:r>
              <a:rPr lang="ru-RU" sz="2800" dirty="0" smtClean="0"/>
              <a:t> </a:t>
            </a:r>
            <a:r>
              <a:rPr lang="ru-RU" sz="2800" dirty="0" err="1" smtClean="0"/>
              <a:t>it</a:t>
            </a:r>
            <a:r>
              <a:rPr lang="ru-RU" sz="2800" dirty="0" smtClean="0"/>
              <a:t> </a:t>
            </a:r>
            <a:r>
              <a:rPr lang="ru-RU" sz="2800" dirty="0" err="1" smtClean="0"/>
              <a:t>like</a:t>
            </a:r>
            <a:r>
              <a:rPr lang="ru-RU" sz="2800" dirty="0" smtClean="0"/>
              <a:t> </a:t>
            </a:r>
            <a:r>
              <a:rPr lang="ru-RU" sz="2800" dirty="0" err="1" smtClean="0"/>
              <a:t>abroad</a:t>
            </a:r>
            <a:r>
              <a:rPr lang="ru-RU" sz="2800" dirty="0" smtClean="0"/>
              <a:t>?»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1844824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23204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1940017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655978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11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420888"/>
            <a:ext cx="7859216" cy="39604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Пятиклассники (дети ФГОС) любят рассуждать, предлагать разные варианты решения и поэтому, им было интересно и увлекательно выполнять задание 1.много неожиданных вариантов было записано. например, </a:t>
            </a:r>
            <a:r>
              <a:rPr lang="ru-RU" dirty="0" err="1" smtClean="0"/>
              <a:t>laziness</a:t>
            </a:r>
            <a:r>
              <a:rPr lang="ru-RU" dirty="0" smtClean="0"/>
              <a:t>, </a:t>
            </a:r>
            <a:r>
              <a:rPr lang="ru-RU" dirty="0" err="1" smtClean="0"/>
              <a:t>gluttony</a:t>
            </a:r>
            <a:r>
              <a:rPr lang="ru-RU" dirty="0" smtClean="0"/>
              <a:t>, </a:t>
            </a:r>
            <a:r>
              <a:rPr lang="ru-RU" dirty="0" err="1" smtClean="0"/>
              <a:t>madness</a:t>
            </a:r>
            <a:r>
              <a:rPr lang="ru-RU" dirty="0" smtClean="0"/>
              <a:t>. это лишний раз доказывает то, что дети одну ситуацию видят </a:t>
            </a:r>
            <a:r>
              <a:rPr lang="ru-RU" dirty="0" err="1" smtClean="0"/>
              <a:t>по-своему.кто-то</a:t>
            </a:r>
            <a:r>
              <a:rPr lang="ru-RU" dirty="0" smtClean="0"/>
              <a:t> видит блеск и пользу знаменитости, а некоторые "обратную сторону медали</a:t>
            </a:r>
            <a:r>
              <a:rPr lang="ru-RU" dirty="0" smtClean="0"/>
              <a:t>"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МП 5 класс, «</a:t>
            </a:r>
            <a:r>
              <a:rPr lang="en-US" sz="2800" dirty="0" smtClean="0"/>
              <a:t>The story of a famous </a:t>
            </a:r>
            <a:r>
              <a:rPr lang="en-US" sz="2800" dirty="0" smtClean="0"/>
              <a:t>person</a:t>
            </a:r>
            <a:r>
              <a:rPr lang="ru-RU" sz="2800" dirty="0" smtClean="0"/>
              <a:t>»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1844824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23204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1940017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655978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11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420888"/>
            <a:ext cx="7859216" cy="396044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 smtClean="0"/>
              <a:t>Очень понравилось задание про музей, очень внимательно и тщательно (на этом и потеряли время) разбирали семейное древо Королевы Елизаветы II. Вообще - всё понравилось. Детям нравится работать с этим изданием, все заняты делом! Очень рады были, что свои семейные деревья нарисовали, некоторые впервые узнали о своих родственниках в 3-4 и далее </a:t>
            </a:r>
            <a:r>
              <a:rPr lang="ru-RU" dirty="0" smtClean="0"/>
              <a:t>поколениях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Онлайн-апробация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hlinkClick r:id="rId2"/>
              </a:rPr>
              <a:t>www.englishteachers.ru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2016/17 учебный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год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МП 5 класс, «</a:t>
            </a:r>
            <a:r>
              <a:rPr lang="en-US" sz="2800" dirty="0" smtClean="0"/>
              <a:t>The story of a famous </a:t>
            </a:r>
            <a:r>
              <a:rPr lang="en-US" sz="2800" dirty="0" smtClean="0"/>
              <a:t>person</a:t>
            </a:r>
            <a:r>
              <a:rPr lang="ru-RU" sz="2800" dirty="0" smtClean="0"/>
              <a:t>»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1844824"/>
            <a:ext cx="7992888" cy="0"/>
          </a:xfrm>
          <a:prstGeom prst="line">
            <a:avLst/>
          </a:prstGeom>
          <a:ln w="50800" cmpd="thickThin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457200" y="6232042"/>
            <a:ext cx="7992888" cy="0"/>
          </a:xfrm>
          <a:prstGeom prst="line">
            <a:avLst/>
          </a:prstGeom>
          <a:ln w="50800" cmpd="thinThick">
            <a:solidFill>
              <a:srgbClr val="18AC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41265" y="1940017"/>
            <a:ext cx="864096" cy="576064"/>
          </a:xfrm>
          <a:prstGeom prst="rect">
            <a:avLst/>
          </a:prstGeom>
          <a:noFill/>
        </p:spPr>
      </p:pic>
      <p:pic>
        <p:nvPicPr>
          <p:cNvPr id="8" name="Picture 3" descr="C:\Documents and Settings\bae\Рабочий стол\Cquote2_sh2.sv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570057" y="5655978"/>
            <a:ext cx="864096" cy="5760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110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Затруднения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1) Часто используется перевод для понимания </a:t>
            </a:r>
            <a:r>
              <a:rPr lang="ru-RU" dirty="0" smtClean="0"/>
              <a:t>текстов (некоторые педагоги усложняли </a:t>
            </a:r>
            <a:r>
              <a:rPr lang="ru-RU" dirty="0" smtClean="0"/>
              <a:t>упражнение, письменным переводом на дом</a:t>
            </a:r>
            <a:r>
              <a:rPr lang="ru-RU" dirty="0" smtClean="0"/>
              <a:t>). </a:t>
            </a:r>
            <a:r>
              <a:rPr lang="ru-RU" dirty="0" smtClean="0"/>
              <a:t>Перевод для выполнения заданий не нужен, тексты направлены на чтение с общим пониманием или поисковое чтение. </a:t>
            </a:r>
          </a:p>
          <a:p>
            <a:pPr marL="0" indent="0">
              <a:buNone/>
            </a:pPr>
            <a:r>
              <a:rPr lang="ru-RU" dirty="0" smtClean="0"/>
              <a:t>2) К сожалению, не все </a:t>
            </a:r>
            <a:r>
              <a:rPr lang="ru-RU" dirty="0" err="1" smtClean="0"/>
              <a:t>апробаторы</a:t>
            </a:r>
            <a:r>
              <a:rPr lang="ru-RU" dirty="0" smtClean="0"/>
              <a:t> поняли, что раздел из Портфеля выбирается относительно пройденной тематики. Многие брали разделы подряд, что вызывало трудности у </a:t>
            </a:r>
            <a:r>
              <a:rPr lang="ru-RU" dirty="0" smtClean="0"/>
              <a:t>учащихся, т.к. они еще не изучали лексику по теме.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0599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bae\Рабочий стол\скан 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41124" y="616004"/>
            <a:ext cx="4579374" cy="5863312"/>
          </a:xfrm>
          <a:prstGeom prst="rect">
            <a:avLst/>
          </a:prstGeom>
          <a:noFill/>
        </p:spPr>
      </p:pic>
      <p:pic>
        <p:nvPicPr>
          <p:cNvPr id="1027" name="Picture 3" descr="C:\Documents and Settings\bae\Рабочий стол\скан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4536504" cy="61746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11960" y="4221088"/>
            <a:ext cx="4680520" cy="2448272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Начало уч.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года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(после 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</a:rPr>
              <a:t>Lessons 1, 2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r>
              <a:rPr lang="en-US" i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Вступительное письмо (стр.2 - 3)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“What is it like abroad?”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“The story of a famous person”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III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“What an adventure that would be!”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IV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“The incredible city “L”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“Happy English.ru” </a:t>
            </a:r>
            <a:r>
              <a:rPr lang="ru-RU" dirty="0" smtClean="0"/>
              <a:t>(5 класс)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79512" y="1556792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79512" y="5661248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483768" y="3645024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788024" y="2348880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948264" y="2492896"/>
            <a:ext cx="1368152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2987824" cy="257829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“New Millennium English”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ru-RU" dirty="0" smtClean="0"/>
              <a:t>5 класс</a:t>
            </a:r>
            <a:r>
              <a:rPr lang="en-US" dirty="0" smtClean="0"/>
              <a:t>)</a:t>
            </a:r>
            <a:endParaRPr lang="ru-RU" dirty="0"/>
          </a:p>
        </p:txBody>
      </p:sp>
      <p:pic>
        <p:nvPicPr>
          <p:cNvPr id="2050" name="Picture 2" descr="C:\Documents and Settings\bae\Рабочий стол\скан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60000">
            <a:off x="3472343" y="115548"/>
            <a:ext cx="5616623" cy="674285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2636912"/>
            <a:ext cx="3384376" cy="4009301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Начало уч.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года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(после 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</a:rPr>
              <a:t>Lesson 1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Вступительное письмо (стр.2 - 3)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“What is it like abroad?”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“The story of a famous person”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III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>
                <a:solidFill>
                  <a:srgbClr val="FF0000"/>
                </a:solidFill>
              </a:rPr>
              <a:t>“The incredible city “</a:t>
            </a:r>
            <a:r>
              <a:rPr lang="en-US" dirty="0" smtClean="0">
                <a:solidFill>
                  <a:srgbClr val="FF0000"/>
                </a:solidFill>
              </a:rPr>
              <a:t>L”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Конец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IV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четверти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en-US" dirty="0">
                <a:solidFill>
                  <a:srgbClr val="FF0000"/>
                </a:solidFill>
              </a:rPr>
              <a:t>“What an adventure that would be!”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635896" y="1268760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635896" y="4221088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707904" y="6381328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372200" y="3789040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372200" y="5949280"/>
            <a:ext cx="1296144" cy="0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Затруднения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3) Неверное выполнение задания с вступительным </a:t>
            </a:r>
            <a:r>
              <a:rPr lang="ru-RU" dirty="0" smtClean="0"/>
              <a:t>письмом (МП4, МП5). </a:t>
            </a:r>
            <a:r>
              <a:rPr lang="ru-RU" dirty="0" smtClean="0"/>
              <a:t>Выполняется не завершение уже данного письма, а написание нового письма, в котором не даются ответы на вопросы, поставленные в письме от Джима.</a:t>
            </a:r>
          </a:p>
          <a:p>
            <a:pPr marL="0" indent="0">
              <a:buNone/>
            </a:pPr>
            <a:r>
              <a:rPr lang="ru-RU" dirty="0" smtClean="0"/>
              <a:t>4) Жалобы на объем текстов связаны со слишком глубоким изучением текстов, которые предназначены </a:t>
            </a:r>
            <a:r>
              <a:rPr lang="ru-RU" u="sng" dirty="0" smtClean="0"/>
              <a:t>для поискового чтения </a:t>
            </a:r>
            <a:r>
              <a:rPr lang="ru-RU" dirty="0" smtClean="0"/>
              <a:t>и даны с избыточной информацией. Учащимся не рассказывается как работать с такими заданиями в поставленных условиях.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1242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Затруднения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53285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5) Переосмысление задания, данного в упражнении, педагогом. Например, раздел о жизни в городе и деревне в МП4 класс. Задание 3. </a:t>
            </a:r>
            <a:r>
              <a:rPr lang="ru-RU" dirty="0" smtClean="0"/>
              <a:t>«…. Под календарем дай ответы на три поставленных вопроса». Педагоги не принимали за верно выполненное задание краткие ответы, тогда как в задании не указано, что ответы нужно давать полные. В МП5 (раздел о знаменитостях, задание 3) некоторые педагоги проверяли технику чтения.</a:t>
            </a:r>
          </a:p>
          <a:p>
            <a:pPr marL="0" indent="0">
              <a:buNone/>
            </a:pPr>
            <a:r>
              <a:rPr lang="ru-RU" dirty="0" smtClean="0"/>
              <a:t>6) Переживания педагогов по поводу затрат времени на выполнение заданий не всегда логичны, т.к. </a:t>
            </a:r>
            <a:r>
              <a:rPr lang="ru-RU" dirty="0" smtClean="0"/>
              <a:t>формат многих заданий для учащихся новый и, соответственно, требует большего времени для осмысления и выполнения.</a:t>
            </a:r>
          </a:p>
          <a:p>
            <a:pPr marL="0" indent="0">
              <a:buNone/>
            </a:pPr>
            <a:r>
              <a:rPr lang="ru-RU" dirty="0" smtClean="0"/>
              <a:t>7) Буквальное восприятие задания. Например, в творческом задании на составление генеалогического древа, </a:t>
            </a:r>
            <a:r>
              <a:rPr lang="ru-RU" dirty="0" err="1" smtClean="0"/>
              <a:t>апробаторы</a:t>
            </a:r>
            <a:r>
              <a:rPr lang="ru-RU" dirty="0" smtClean="0"/>
              <a:t> просили составить такое же древо как в упр.1 (это </a:t>
            </a:r>
            <a:r>
              <a:rPr lang="ru-RU" dirty="0" err="1" smtClean="0"/>
              <a:t>сложновыполнимо</a:t>
            </a:r>
            <a:r>
              <a:rPr lang="ru-RU" dirty="0" smtClean="0"/>
              <a:t>, т.к. в примере древо Елизаветы </a:t>
            </a:r>
            <a:r>
              <a:rPr lang="en-US" dirty="0" smtClean="0"/>
              <a:t>II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1242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исследовании по английскому языку приняли участие 16 874 обучающихся 5 классов. </a:t>
            </a:r>
          </a:p>
          <a:p>
            <a:r>
              <a:rPr lang="ru-RU" dirty="0" smtClean="0"/>
              <a:t>Поскольку исследование проводилось в начале учебного года, в основу кодификатора проверяемых умений и навыков были положены требования ФГОС начальной школы.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6632"/>
            <a:ext cx="835292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Национальное исследования качества основного общего образования (НИКО), 5 классы 2016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Наименьшие затруднения</a:t>
            </a:r>
            <a:r>
              <a:rPr lang="en-US" sz="4000" b="1" dirty="0" smtClean="0"/>
              <a:t> </a:t>
            </a:r>
            <a:r>
              <a:rPr lang="ru-RU" sz="4000" b="1" dirty="0"/>
              <a:t>(</a:t>
            </a:r>
            <a:r>
              <a:rPr lang="en-US" sz="4000" b="1" dirty="0"/>
              <a:t>&gt; </a:t>
            </a:r>
            <a:r>
              <a:rPr lang="en-US" sz="4000" b="1" dirty="0" smtClean="0"/>
              <a:t>15</a:t>
            </a:r>
            <a:r>
              <a:rPr lang="en-US" sz="4000" b="1" dirty="0"/>
              <a:t>%</a:t>
            </a:r>
            <a:r>
              <a:rPr lang="ru-RU" sz="4000" b="1" dirty="0" smtClean="0"/>
              <a:t>)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1) Задания на работу с текстовыделителями.</a:t>
            </a:r>
          </a:p>
          <a:p>
            <a:r>
              <a:rPr lang="ru-RU" dirty="0" smtClean="0"/>
              <a:t>2) Задания на сравнения.</a:t>
            </a:r>
          </a:p>
          <a:p>
            <a:r>
              <a:rPr lang="ru-RU" dirty="0" smtClean="0"/>
              <a:t>3) Задания на заполнения схем, работа с нелинейными текстами.</a:t>
            </a:r>
          </a:p>
          <a:p>
            <a:pPr marL="0" indent="0" algn="ctr">
              <a:buNone/>
            </a:pPr>
            <a:r>
              <a:rPr lang="ru-RU" sz="4000" b="1" dirty="0" smtClean="0"/>
              <a:t>Не вызвали затруднения (</a:t>
            </a:r>
            <a:r>
              <a:rPr lang="en-US" sz="4000" b="1" dirty="0" smtClean="0"/>
              <a:t>&gt; 5%</a:t>
            </a:r>
            <a:r>
              <a:rPr lang="ru-RU" sz="4000" b="1" dirty="0" smtClean="0"/>
              <a:t>)</a:t>
            </a:r>
          </a:p>
          <a:p>
            <a:pPr marL="514350" indent="-514350">
              <a:buAutoNum type="arabicParenR"/>
            </a:pPr>
            <a:r>
              <a:rPr lang="ru-RU" dirty="0" smtClean="0"/>
              <a:t>Творческие задания.</a:t>
            </a:r>
          </a:p>
          <a:p>
            <a:pPr marL="514350" indent="-514350">
              <a:buAutoNum type="arabicParenR"/>
            </a:pPr>
            <a:r>
              <a:rPr lang="ru-RU" dirty="0" smtClean="0"/>
              <a:t>Мозговой штурм.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3523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Интерес учащихся к заданиям Портфелей 3, 4, 5 классы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r>
              <a:rPr lang="ru-RU" dirty="0"/>
              <a:t>интересны: </a:t>
            </a:r>
            <a:r>
              <a:rPr lang="ru-RU" dirty="0" smtClean="0"/>
              <a:t>90% - 100%</a:t>
            </a:r>
          </a:p>
          <a:p>
            <a:r>
              <a:rPr lang="ru-RU" dirty="0" smtClean="0"/>
              <a:t>недостаточно </a:t>
            </a:r>
            <a:r>
              <a:rPr lang="ru-RU" dirty="0"/>
              <a:t>интересны: </a:t>
            </a:r>
            <a:r>
              <a:rPr lang="ru-RU" dirty="0" smtClean="0"/>
              <a:t>0 - 10%</a:t>
            </a:r>
          </a:p>
          <a:p>
            <a:r>
              <a:rPr lang="ru-RU" dirty="0" smtClean="0"/>
              <a:t>скучны</a:t>
            </a:r>
            <a:r>
              <a:rPr lang="ru-RU" dirty="0"/>
              <a:t>: 0%</a:t>
            </a:r>
          </a:p>
        </p:txBody>
      </p:sp>
    </p:spTree>
    <p:extLst>
      <p:ext uri="{BB962C8B-B14F-4D97-AF65-F5344CB8AC3E}">
        <p14:creationId xmlns="" xmlns:p14="http://schemas.microsoft.com/office/powerpoint/2010/main" val="240969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Онлайн-дневники учителей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www.englishteachers.ru/forum/index.php?showtopic=3587</a:t>
            </a:r>
            <a:r>
              <a:rPr lang="ru-RU" dirty="0" smtClean="0"/>
              <a:t> </a:t>
            </a:r>
            <a:r>
              <a:rPr lang="ru-RU" dirty="0"/>
              <a:t>Онлайн-дневник </a:t>
            </a:r>
            <a:r>
              <a:rPr lang="ru-RU" dirty="0" err="1"/>
              <a:t>апробатора</a:t>
            </a:r>
            <a:r>
              <a:rPr lang="ru-RU" dirty="0"/>
              <a:t> "Метапредметного портфеля ученика 3 класса" </a:t>
            </a:r>
            <a:r>
              <a:rPr lang="ru-RU" dirty="0" err="1"/>
              <a:t>Метёлкиной</a:t>
            </a:r>
            <a:r>
              <a:rPr lang="ru-RU" dirty="0"/>
              <a:t> Л. В.</a:t>
            </a: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www.englishteachers.ru/forum/index.php?showtopic=3583</a:t>
            </a:r>
            <a:r>
              <a:rPr lang="ru-RU" dirty="0" smtClean="0"/>
              <a:t> Онлайн-дневник </a:t>
            </a:r>
            <a:r>
              <a:rPr lang="ru-RU" dirty="0" err="1"/>
              <a:t>апробатора</a:t>
            </a:r>
            <a:r>
              <a:rPr lang="ru-RU" dirty="0"/>
              <a:t> "Метапредметного портфеля ученика 4 класса" Быкова В.Ю</a:t>
            </a:r>
            <a:r>
              <a:rPr lang="ru-RU" dirty="0" smtClean="0"/>
              <a:t>.</a:t>
            </a:r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www.englishteachers.ru/forum/index.php?showtopic=3556</a:t>
            </a:r>
            <a:r>
              <a:rPr lang="ru-RU" dirty="0" smtClean="0"/>
              <a:t> Онлайн-дневник </a:t>
            </a:r>
            <a:r>
              <a:rPr lang="ru-RU" dirty="0" err="1"/>
              <a:t>апробатора</a:t>
            </a:r>
            <a:r>
              <a:rPr lang="ru-RU" dirty="0"/>
              <a:t> "Метапредметного портфеля ученика 5 класса" Михайловой Н. В.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981" y="871788"/>
            <a:ext cx="4477026" cy="596936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301" r="1865"/>
          <a:stretch/>
        </p:blipFill>
        <p:spPr bwMode="auto">
          <a:xfrm>
            <a:off x="4631478" y="854943"/>
            <a:ext cx="4512522" cy="60030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4207" y="116632"/>
            <a:ext cx="8229600" cy="56207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Фотографии из архива апробаторов </a:t>
            </a:r>
            <a:b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Метелкиной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Л.В., Быкова В.Ю.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0171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en-US" sz="3200" dirty="0">
                <a:hlinkClick r:id="rId2"/>
              </a:rPr>
              <a:t>https://</a:t>
            </a:r>
            <a:r>
              <a:rPr lang="en-US" sz="3200" dirty="0" smtClean="0">
                <a:hlinkClick r:id="rId2"/>
              </a:rPr>
              <a:t>www.englishteachers.ru/forum/index.php?showtopic=3586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209" y="1417638"/>
            <a:ext cx="8627582" cy="27363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350" y="3140968"/>
            <a:ext cx="9010650" cy="33623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9923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hlinkClick r:id="rId2"/>
              </a:rPr>
              <a:t>https://</a:t>
            </a:r>
            <a:r>
              <a:rPr lang="en-US" sz="3200" dirty="0" smtClean="0">
                <a:hlinkClick r:id="rId2"/>
              </a:rPr>
              <a:t>www.englishteachers.ru/forum/index.php?showtopic=3586&amp;page=2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5078" y="1387865"/>
            <a:ext cx="8908922" cy="541431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9416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hlinkClick r:id="rId2"/>
              </a:rPr>
              <a:t>https://</a:t>
            </a:r>
            <a:r>
              <a:rPr lang="en-US" sz="3200" dirty="0" smtClean="0">
                <a:hlinkClick r:id="rId2"/>
              </a:rPr>
              <a:t>www.englishteachers.ru/forum/index.php?showtopic=3586&amp;p=123635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3" cstate="print"/>
          <a:srcRect l="19425" t="15960" r="8392" b="17681"/>
          <a:stretch>
            <a:fillRect/>
          </a:stretch>
        </p:blipFill>
        <p:spPr bwMode="auto">
          <a:xfrm>
            <a:off x="0" y="1628800"/>
            <a:ext cx="9100989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9416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mULzn3aDnr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956041" cy="3717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tez1evCrQ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610" y="3050958"/>
            <a:ext cx="5076056" cy="38070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wynh7SjwQA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677" y="0"/>
            <a:ext cx="4475989" cy="33569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955"/>
          <a:stretch/>
        </p:blipFill>
        <p:spPr>
          <a:xfrm>
            <a:off x="0" y="3722169"/>
            <a:ext cx="4392487" cy="31358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9335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JXBDAzZ6K3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AutoShape 2" descr="5iS-EFjk3P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44" name="AutoShape 4" descr="5iS-EFjk3P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46" name="AutoShape 6" descr="5iS-EFjk3P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47" name="Picture 7"/>
          <p:cNvPicPr>
            <a:picLocks noChangeAspect="1" noChangeArrowheads="1"/>
          </p:cNvPicPr>
          <p:nvPr/>
        </p:nvPicPr>
        <p:blipFill>
          <a:blip r:embed="rId2" cstate="print"/>
          <a:srcRect l="19950" t="13440" r="9176" b="3401"/>
          <a:stretch>
            <a:fillRect/>
          </a:stretch>
        </p:blipFill>
        <p:spPr bwMode="auto">
          <a:xfrm>
            <a:off x="0" y="152400"/>
            <a:ext cx="9144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67544" y="116632"/>
            <a:ext cx="8352928" cy="1008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Национальное исследования качества основного общего образования (НИКО), 5 классы 2016 г.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186" t="18133" r="18180" b="10272"/>
          <a:stretch>
            <a:fillRect/>
          </a:stretch>
        </p:blipFill>
        <p:spPr bwMode="auto">
          <a:xfrm>
            <a:off x="467544" y="1124744"/>
            <a:ext cx="8073347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AutoShape 2" descr="annlg7feJT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7524" name="AutoShape 4" descr="annlg7feJT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7525" name="Picture 5"/>
          <p:cNvPicPr>
            <a:picLocks noChangeAspect="1" noChangeArrowheads="1"/>
          </p:cNvPicPr>
          <p:nvPr/>
        </p:nvPicPr>
        <p:blipFill>
          <a:blip r:embed="rId2" cstate="print"/>
          <a:srcRect l="19950" t="10920" r="9176" b="6761"/>
          <a:stretch>
            <a:fillRect/>
          </a:stretch>
        </p:blipFill>
        <p:spPr bwMode="auto">
          <a:xfrm>
            <a:off x="-1" y="188640"/>
            <a:ext cx="9187383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/>
          <a:srcRect l="19950" t="12600" r="9176" b="3401"/>
          <a:stretch>
            <a:fillRect/>
          </a:stretch>
        </p:blipFill>
        <p:spPr bwMode="auto">
          <a:xfrm>
            <a:off x="0" y="84667"/>
            <a:ext cx="9144000" cy="677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m--hUebjO9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nRH9_BNtsS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4572000" cy="6096000"/>
          </a:xfrm>
          <a:prstGeom prst="rect">
            <a:avLst/>
          </a:prstGeom>
          <a:noFill/>
        </p:spPr>
      </p:pic>
      <p:pic>
        <p:nvPicPr>
          <p:cNvPr id="110596" name="Picture 4" descr="z_LHYEfGF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4028" y="548680"/>
            <a:ext cx="4569972" cy="6093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Y:\Delo-New\ОГР\Казеичева (Бурова)\СОЦСЕТИ!!!\необходимые иллюстрации включая мои личные фотографии\Plakat24hour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310" y="116632"/>
            <a:ext cx="3313098" cy="66247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840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Где ещё можно купить книги?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2706" y="1700808"/>
            <a:ext cx="8136904" cy="4525963"/>
          </a:xfrm>
        </p:spPr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http://www.ozon.ru/context/detail/id/137688423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- 5 класс</a:t>
            </a:r>
          </a:p>
          <a:p>
            <a:r>
              <a:rPr lang="en-US" dirty="0">
                <a:hlinkClick r:id="rId3"/>
              </a:rPr>
              <a:t>http://www.ozon.ru/context/detail/id/135962192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- 4 класс</a:t>
            </a:r>
          </a:p>
          <a:p>
            <a:r>
              <a:rPr lang="en-US" dirty="0">
                <a:hlinkClick r:id="rId4"/>
              </a:rPr>
              <a:t>http://www.labirint.ru/books/533052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- 4 класс </a:t>
            </a:r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my-shop.ru/shop/books/2320818.html</a:t>
            </a:r>
            <a:r>
              <a:rPr lang="ru-RU" dirty="0" smtClean="0"/>
              <a:t>- 4 класс</a:t>
            </a:r>
          </a:p>
          <a:p>
            <a:r>
              <a:rPr lang="ru-RU" dirty="0" smtClean="0"/>
              <a:t>И другие магазины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9975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055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945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презентации использованы фотографии апробаторов 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532440" cy="352839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err="1" smtClean="0"/>
              <a:t>Метёлкиной</a:t>
            </a:r>
            <a:r>
              <a:rPr lang="ru-RU" dirty="0" smtClean="0"/>
              <a:t> Л.В., Быкова В.Ю., Седовой Е.Н., Сутягиной Н.Г., Зайцевой </a:t>
            </a:r>
            <a:r>
              <a:rPr lang="ru-RU" dirty="0" smtClean="0"/>
              <a:t>А.В., Кузнецовой Л.П.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b="1" dirty="0" smtClean="0"/>
              <a:t>Огромное Вам спасибо, уважаемые коллеги, </a:t>
            </a:r>
          </a:p>
          <a:p>
            <a:pPr marL="0" indent="0" algn="ctr">
              <a:buNone/>
            </a:pPr>
            <a:r>
              <a:rPr lang="ru-RU" b="1" dirty="0" smtClean="0"/>
              <a:t>за отзывы и фотографии! </a:t>
            </a:r>
          </a:p>
          <a:p>
            <a:pPr marL="0" indent="0" algn="ctr">
              <a:buNone/>
            </a:pPr>
            <a:r>
              <a:rPr lang="ru-RU" b="1" dirty="0" smtClean="0"/>
              <a:t>Они помогают сделать книги лучше!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65946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611560" y="908720"/>
            <a:ext cx="7971614" cy="50906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5400" b="1" dirty="0" smtClean="0"/>
              <a:t>Спасибо за внимание!</a:t>
            </a:r>
          </a:p>
          <a:p>
            <a:pPr marL="0" indent="0" algn="ctr">
              <a:buNone/>
            </a:pPr>
            <a:endParaRPr lang="ru-RU" sz="3100" b="1" dirty="0"/>
          </a:p>
          <a:p>
            <a:pPr marL="0" indent="0" algn="ctr">
              <a:buNone/>
            </a:pPr>
            <a:r>
              <a:rPr lang="ru-RU" sz="2400" b="1" dirty="0" smtClean="0"/>
              <a:t>Казеичева Алёна Евгеньевна,</a:t>
            </a:r>
          </a:p>
          <a:p>
            <a:pPr marL="0" indent="0" algn="ctr">
              <a:buNone/>
            </a:pPr>
            <a:r>
              <a:rPr lang="ru-RU" sz="2400" dirty="0" smtClean="0"/>
              <a:t>заместитель руководителя Центра образовательных программ</a:t>
            </a:r>
          </a:p>
          <a:p>
            <a:pPr marL="0" indent="0" algn="ctr">
              <a:buNone/>
            </a:pPr>
            <a:r>
              <a:rPr lang="ru-RU" sz="2400" dirty="0" smtClean="0"/>
              <a:t>издательства </a:t>
            </a:r>
            <a:r>
              <a:rPr lang="en-US" sz="2400" dirty="0" smtClean="0"/>
              <a:t>“</a:t>
            </a:r>
            <a:r>
              <a:rPr lang="ru-RU" sz="2400" dirty="0" smtClean="0"/>
              <a:t>ТИТУЛ</a:t>
            </a:r>
            <a:r>
              <a:rPr lang="en-US" sz="2400" dirty="0" smtClean="0"/>
              <a:t>”</a:t>
            </a:r>
            <a:r>
              <a:rPr lang="ru-RU" sz="2400" dirty="0" smtClean="0"/>
              <a:t>, </a:t>
            </a:r>
          </a:p>
          <a:p>
            <a:pPr marL="0" indent="0" algn="ctr">
              <a:buNone/>
            </a:pPr>
            <a:r>
              <a:rPr lang="ru-RU" sz="2400" dirty="0" smtClean="0"/>
              <a:t>автор серии пособий </a:t>
            </a:r>
          </a:p>
          <a:p>
            <a:pPr marL="0" indent="0" algn="ctr">
              <a:buNone/>
            </a:pPr>
            <a:r>
              <a:rPr lang="en-US" sz="2400" dirty="0" smtClean="0"/>
              <a:t>“</a:t>
            </a:r>
            <a:r>
              <a:rPr lang="ru-RU" sz="2400" dirty="0" smtClean="0"/>
              <a:t>Метапредметный портфель</a:t>
            </a:r>
            <a:r>
              <a:rPr lang="en-US" sz="2400" dirty="0" smtClean="0"/>
              <a:t>”</a:t>
            </a:r>
            <a:r>
              <a:rPr lang="ru-RU" sz="2400" dirty="0" smtClean="0"/>
              <a:t> </a:t>
            </a:r>
          </a:p>
          <a:p>
            <a:pPr marL="0" indent="0" algn="ctr">
              <a:buNone/>
            </a:pPr>
            <a:endParaRPr lang="ru-RU" sz="2900" dirty="0"/>
          </a:p>
          <a:p>
            <a:pPr marL="0" indent="0" algn="ctr">
              <a:buNone/>
            </a:pPr>
            <a:r>
              <a:rPr lang="en-US" sz="3200" b="1" dirty="0" smtClean="0"/>
              <a:t>alyonaek@titul.ru</a:t>
            </a:r>
            <a:endParaRPr lang="ru-RU" sz="3200" b="1" dirty="0"/>
          </a:p>
        </p:txBody>
      </p:sp>
    </p:spTree>
    <p:extLst>
      <p:ext uri="{BB962C8B-B14F-4D97-AF65-F5344CB8AC3E}">
        <p14:creationId xmlns="" xmlns:p14="http://schemas.microsoft.com/office/powerpoint/2010/main" val="170532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619" y="176494"/>
            <a:ext cx="8348276" cy="147002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пособий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</a:p>
        </p:txBody>
      </p:sp>
      <p:pic>
        <p:nvPicPr>
          <p:cNvPr id="17412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0759" y="2063869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1931" y="2362555"/>
            <a:ext cx="1944357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39587" y="2362555"/>
            <a:ext cx="2025372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058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060848"/>
            <a:ext cx="2038381" cy="278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6178880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5746"/>
    </mc:Choice>
    <mc:Fallback>
      <p:transition spd="slow" advTm="5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950</TotalTime>
  <Words>2903</Words>
  <Application>Microsoft Office PowerPoint</Application>
  <PresentationFormat>Экран (4:3)</PresentationFormat>
  <Paragraphs>226</Paragraphs>
  <Slides>88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88</vt:i4>
      </vt:variant>
    </vt:vector>
  </HeadingPairs>
  <TitlesOfParts>
    <vt:vector size="89" baseType="lpstr">
      <vt:lpstr>Тема Office</vt:lpstr>
      <vt:lpstr>Итоги апробации пособий серии «Метапредметный портфель»  в 2016/17 учебном году</vt:lpstr>
      <vt:lpstr>Слайд 2</vt:lpstr>
      <vt:lpstr>Метапредметные результаты ФГОС</vt:lpstr>
      <vt:lpstr>Перечень основных метапредметных действий, достигаемых средствами предмета «Иностранный язык»</vt:lpstr>
      <vt:lpstr>Метапредметные результаты изучения иностранного языка в начальной школе и УУД</vt:lpstr>
      <vt:lpstr>Национальное исследования качества основного общего образования (НИКО), 5 классы 2016 г.</vt:lpstr>
      <vt:lpstr>Слайд 7</vt:lpstr>
      <vt:lpstr>Слайд 8</vt:lpstr>
      <vt:lpstr>Серия пособий “Метапредметный портфель”  (А.Е. Казеичева)</vt:lpstr>
      <vt:lpstr>Метапредметный портфель</vt:lpstr>
      <vt:lpstr>“Метапредметный портфель”</vt:lpstr>
      <vt:lpstr>Слайд 12</vt:lpstr>
      <vt:lpstr>Слайд 13</vt:lpstr>
      <vt:lpstr>Слайд 14</vt:lpstr>
      <vt:lpstr>Слайд 15</vt:lpstr>
      <vt:lpstr>Подробные методические рекомендации</vt:lpstr>
      <vt:lpstr>Слайд 17</vt:lpstr>
      <vt:lpstr>Слайд 18</vt:lpstr>
      <vt:lpstr>Разрезной материал</vt:lpstr>
      <vt:lpstr>Слайд 20</vt:lpstr>
      <vt:lpstr>Подробная карта книги</vt:lpstr>
      <vt:lpstr>Подробные методические рекомендации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Онлайн-апробация</vt:lpstr>
      <vt:lpstr>Организация апробации</vt:lpstr>
      <vt:lpstr>Онлайн-апробация www.englishteachers.ru  2016/17 учебный год</vt:lpstr>
      <vt:lpstr>Слайд 39</vt:lpstr>
      <vt:lpstr>Онлайн-апробация www.englishteachers.ru  2016/17 учебный год</vt:lpstr>
      <vt:lpstr>Онлайн-апробация www.englishteachers.ru  2016/17 учебный год</vt:lpstr>
      <vt:lpstr>Слайд 42</vt:lpstr>
      <vt:lpstr>Онлайн-апробация www.englishteachers.ru  2016/17 учебный год  МП 2 класс, «Look at my family»</vt:lpstr>
      <vt:lpstr>Онлайн-апробация www.englishteachers.ru  2016/17 учебный год  МП 2 класс, «Look at my family»</vt:lpstr>
      <vt:lpstr>Онлайн-апробация www.englishteachers.ru  2016/17 учебный год  МП 2 класс, «School is cool»</vt:lpstr>
      <vt:lpstr>Онлайн-апробация www.englishteachers.ru  2016/17 учебный год  МП 2 класс, «School is cool»</vt:lpstr>
      <vt:lpstr>Онлайн-апробация www.englishteachers.ru  2016/17 учебный год  МП 2 класс, «We go to the Zoo»</vt:lpstr>
      <vt:lpstr>Онлайн-апробация www.englishteachers.ru  2016/17 учебный год  МП 2 класс, «Happy holidays»</vt:lpstr>
      <vt:lpstr>Онлайн-апробация www.englishteachers.ru  2016/17 учебный год  МП 2 класс, «Happy holidays»</vt:lpstr>
      <vt:lpstr>Слайд 50</vt:lpstr>
      <vt:lpstr>Онлайн-апробация www.englishteachers.ru  2016/17 учебный год Цитаты из анкет (МП 4 класс, «Let’s speak about the weather») </vt:lpstr>
      <vt:lpstr>Слайд 52</vt:lpstr>
      <vt:lpstr>Онлайн-апробация www.englishteachers.ru  2016/17 учебный год Цитаты из анкет (МП 4 класс, «Let’s speak about the weather») </vt:lpstr>
      <vt:lpstr>Онлайн-апробация www.englishteachers.ru  2016/17 учебный год Цитаты из анкет (МП 4 класс, «Let’s speak about the weather») </vt:lpstr>
      <vt:lpstr>Онлайн-апробация www.englishteachers.ru  2016/17 учебный год Цитаты из анкет (МП 4 класс, «Let’s speak about the weather») </vt:lpstr>
      <vt:lpstr>Онлайн-апробация www.englishteachers.ru  2016/17 учебный год Цитаты из анкет (МП 4 класс, «We speak about our houses») </vt:lpstr>
      <vt:lpstr>Онлайн-апробация www.englishteachers.ru  2016/17 учебный год Цитаты из анкет (МП 4 класс, «We speak about our houses») </vt:lpstr>
      <vt:lpstr>Онлайн-апробация www.englishteachers.ru  2016/17 учебный год Цитаты из анкет (МП 4 класс, «An unusual story») </vt:lpstr>
      <vt:lpstr>Онлайн-апробация www.englishteachers.ru  2016/17 учебный год Цитаты из анкет (МП 4 класс, «School in the magic mirror») </vt:lpstr>
      <vt:lpstr>Онлайн-апробация www.englishteachers.ru  2016/17 учебный год Цитаты из анкет (МП 4 класс, «School in the magic mirror») </vt:lpstr>
      <vt:lpstr>Слайд 61</vt:lpstr>
      <vt:lpstr>Онлайн-апробация www.englishteachers.ru  2016/17 учебный год МП 5 класс, «What is it like abroad?»</vt:lpstr>
      <vt:lpstr>Онлайн-апробация www.englishteachers.ru  2016/17 учебный год МП 5 класс, «The story of a famous person»</vt:lpstr>
      <vt:lpstr>Онлайн-апробация www.englishteachers.ru  2016/17 учебный год МП 5 класс, «The story of a famous person»</vt:lpstr>
      <vt:lpstr>Затруднения</vt:lpstr>
      <vt:lpstr>“Happy English.ru” (5 класс)</vt:lpstr>
      <vt:lpstr>“New Millennium English” (5 класс)</vt:lpstr>
      <vt:lpstr>Затруднения</vt:lpstr>
      <vt:lpstr>Затруднения</vt:lpstr>
      <vt:lpstr>Наименьшие затруднения (&gt; 15%)</vt:lpstr>
      <vt:lpstr>Интерес учащихся к заданиям Портфелей 3, 4, 5 классы</vt:lpstr>
      <vt:lpstr>Онлайн-дневники учителей</vt:lpstr>
      <vt:lpstr>Фотографии из архива апробаторов  Метелкиной Л.В., Быкова В.Ю.</vt:lpstr>
      <vt:lpstr>https://www.englishteachers.ru/forum/index.php?showtopic=3586 </vt:lpstr>
      <vt:lpstr>https://www.englishteachers.ru/forum/index.php?showtopic=3586&amp;page=2 </vt:lpstr>
      <vt:lpstr>https://www.englishteachers.ru/forum/index.php?showtopic=3586&amp;p=123635 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Где ещё можно купить книги?</vt:lpstr>
      <vt:lpstr>Слайд 86</vt:lpstr>
      <vt:lpstr>В презентации использованы фотографии апробаторов :</vt:lpstr>
      <vt:lpstr>Слайд 88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bae</cp:lastModifiedBy>
  <cp:revision>141</cp:revision>
  <dcterms:modified xsi:type="dcterms:W3CDTF">2017-06-27T15:10:22Z</dcterms:modified>
</cp:coreProperties>
</file>