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79" r:id="rId3"/>
    <p:sldId id="368" r:id="rId4"/>
    <p:sldId id="367" r:id="rId5"/>
    <p:sldId id="281" r:id="rId6"/>
    <p:sldId id="283" r:id="rId7"/>
    <p:sldId id="286" r:id="rId8"/>
    <p:sldId id="287" r:id="rId9"/>
    <p:sldId id="288" r:id="rId10"/>
    <p:sldId id="290" r:id="rId11"/>
    <p:sldId id="289" r:id="rId12"/>
    <p:sldId id="284" r:id="rId13"/>
    <p:sldId id="285" r:id="rId14"/>
    <p:sldId id="282" r:id="rId15"/>
    <p:sldId id="365" r:id="rId16"/>
    <p:sldId id="291" r:id="rId17"/>
    <p:sldId id="294" r:id="rId18"/>
    <p:sldId id="293" r:id="rId19"/>
    <p:sldId id="295" r:id="rId20"/>
    <p:sldId id="302" r:id="rId21"/>
    <p:sldId id="369" r:id="rId22"/>
    <p:sldId id="370" r:id="rId23"/>
    <p:sldId id="371" r:id="rId24"/>
    <p:sldId id="366" r:id="rId25"/>
    <p:sldId id="379" r:id="rId26"/>
    <p:sldId id="374" r:id="rId27"/>
    <p:sldId id="336" r:id="rId28"/>
    <p:sldId id="339" r:id="rId29"/>
    <p:sldId id="340" r:id="rId30"/>
    <p:sldId id="362" r:id="rId31"/>
    <p:sldId id="344" r:id="rId32"/>
    <p:sldId id="351" r:id="rId33"/>
    <p:sldId id="352" r:id="rId34"/>
    <p:sldId id="372" r:id="rId35"/>
    <p:sldId id="373" r:id="rId36"/>
    <p:sldId id="375" r:id="rId37"/>
    <p:sldId id="376" r:id="rId38"/>
    <p:sldId id="305" r:id="rId39"/>
    <p:sldId id="364" r:id="rId40"/>
    <p:sldId id="378" r:id="rId41"/>
    <p:sldId id="304" r:id="rId4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78ADCD"/>
    <a:srgbClr val="000099"/>
    <a:srgbClr val="3399FF"/>
    <a:srgbClr val="35759D"/>
    <a:srgbClr val="35B19D"/>
    <a:srgbClr val="000000"/>
    <a:srgbClr val="FFFF00"/>
    <a:srgbClr val="B3D3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51" autoAdjust="0"/>
    <p:restoredTop sz="95626" autoAdjust="0"/>
  </p:normalViewPr>
  <p:slideViewPr>
    <p:cSldViewPr>
      <p:cViewPr>
        <p:scale>
          <a:sx n="100" d="100"/>
          <a:sy n="100" d="100"/>
        </p:scale>
        <p:origin x="-396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7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8F47FB7-E1FF-4809-AC89-E52DF0A4B80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8892207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C8F29E-98DF-4AC9-B248-6B8808262588}" type="slidenum">
              <a:rPr lang="en-US" altLang="ru-RU"/>
              <a:pPr/>
              <a:t>1</a:t>
            </a:fld>
            <a:endParaRPr lang="en-US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10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11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12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13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14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15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16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17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18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19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2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20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21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22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23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24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25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27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28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29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30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3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31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32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33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38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40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C8F29E-98DF-4AC9-B248-6B8808262588}" type="slidenum">
              <a:rPr lang="en-US" altLang="ru-RU"/>
              <a:pPr/>
              <a:t>41</a:t>
            </a:fld>
            <a:endParaRPr lang="en-US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4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5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6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7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8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A9A57-B62F-4655-BDB2-612F6B4464DB}" type="slidenum">
              <a:rPr lang="en-US" altLang="ru-RU"/>
              <a:pPr/>
              <a:t>9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724400"/>
            <a:ext cx="7772400" cy="70485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5410200"/>
            <a:ext cx="7772400" cy="68580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772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77000" y="1752600"/>
            <a:ext cx="182880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1752600"/>
            <a:ext cx="53340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4838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382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699847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0600" y="25146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25146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721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734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9959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0068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938937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930170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52600"/>
            <a:ext cx="7315200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514600"/>
            <a:ext cx="73152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476672"/>
            <a:ext cx="8784976" cy="956320"/>
          </a:xfrm>
        </p:spPr>
        <p:txBody>
          <a:bodyPr/>
          <a:lstStyle/>
          <a:p>
            <a:pPr algn="ctr"/>
            <a:r>
              <a:rPr lang="ru-RU" altLang="ru-RU" sz="3200" b="1" dirty="0" smtClean="0">
                <a:solidFill>
                  <a:srgbClr val="000099"/>
                </a:solidFill>
                <a:latin typeface="Garamond" panose="02020404030301010803" pitchFamily="18" charset="0"/>
              </a:rPr>
              <a:t>Методический анализ урока в условиях </a:t>
            </a:r>
            <a:r>
              <a:rPr lang="ru-RU" altLang="ru-RU" sz="3200" b="1" dirty="0" smtClean="0">
                <a:solidFill>
                  <a:srgbClr val="000099"/>
                </a:solidFill>
                <a:latin typeface="Garamond" panose="02020404030301010803" pitchFamily="18" charset="0"/>
              </a:rPr>
              <a:t>ФГОС</a:t>
            </a:r>
            <a:endParaRPr lang="en-US" altLang="ru-RU" sz="3200" b="1" dirty="0">
              <a:solidFill>
                <a:srgbClr val="000099"/>
              </a:solidFill>
              <a:latin typeface="Garamond" panose="02020404030301010803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1880" y="5517232"/>
            <a:ext cx="5652120" cy="685800"/>
          </a:xfrm>
        </p:spPr>
        <p:txBody>
          <a:bodyPr/>
          <a:lstStyle/>
          <a:p>
            <a:pPr>
              <a:defRPr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Буров Илья Михайлович</a:t>
            </a:r>
          </a:p>
          <a:p>
            <a:pPr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Ведущий методист издательства «Титул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Calibri" pitchFamily="34" charset="0"/>
              </a:rPr>
              <a:t>Основные виды анализа современного урока:</a:t>
            </a:r>
            <a:endParaRPr lang="en-US" altLang="ru-RU" sz="3600" b="1" dirty="0"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Полный анализ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- это система аспектных анализов. Полный анализ может быть осуществлен одновременно несколькими анализирующими или является суммой обобщенных выводов по всем аспектам урока.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Calibri" pitchFamily="34" charset="0"/>
              </a:rPr>
              <a:t>Основные виды анализа современного урока:</a:t>
            </a:r>
            <a:endParaRPr lang="en-US" altLang="ru-RU" sz="3600" b="1" dirty="0"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Системный анализ (по Ю.А.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Конаржевскому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совокупность взаимосвязанных приемов и процедур, используемых для изучения урока, представляющего собой сложную целостную систему. Это методика проектирования, конструирования и управления уроком. 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Calibri" pitchFamily="34" charset="0"/>
              </a:rPr>
              <a:t>Основные типы уроков</a:t>
            </a:r>
            <a:br>
              <a:rPr lang="ru-RU" sz="3200" b="1" dirty="0" smtClean="0">
                <a:latin typeface="Calibri" pitchFamily="34" charset="0"/>
              </a:rPr>
            </a:br>
            <a:r>
              <a:rPr lang="ru-RU" sz="3200" b="1" dirty="0" smtClean="0">
                <a:latin typeface="Calibri" pitchFamily="34" charset="0"/>
              </a:rPr>
              <a:t>(традиционные)</a:t>
            </a:r>
            <a:r>
              <a:rPr lang="ru-RU" sz="2400" b="1" dirty="0" smtClean="0">
                <a:latin typeface="Calibri" pitchFamily="34" charset="0"/>
              </a:rPr>
              <a:t>:</a:t>
            </a:r>
            <a:endParaRPr lang="en-US" altLang="ru-RU" sz="2400" b="1" dirty="0"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усвоения новых знаний учащимися;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закрепления изучаемого материала;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повторения;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систематизации и обобщения нового материала;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проверки и оценки знаний;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Комбинированный урок.</a:t>
            </a:r>
          </a:p>
          <a:p>
            <a:pPr>
              <a:lnSpc>
                <a:spcPct val="80000"/>
              </a:lnSpc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Calibri" pitchFamily="34" charset="0"/>
              </a:rPr>
              <a:t>Основные типы уроков</a:t>
            </a:r>
            <a:br>
              <a:rPr lang="ru-RU" sz="3200" b="1" dirty="0" smtClean="0">
                <a:latin typeface="Calibri" pitchFamily="34" charset="0"/>
              </a:rPr>
            </a:br>
            <a:r>
              <a:rPr lang="ru-RU" sz="3200" b="1" dirty="0" smtClean="0">
                <a:latin typeface="Calibri" pitchFamily="34" charset="0"/>
              </a:rPr>
              <a:t>по ФГОС</a:t>
            </a:r>
            <a:r>
              <a:rPr lang="ru-RU" sz="2400" b="1" dirty="0" smtClean="0">
                <a:latin typeface="Calibri" pitchFamily="34" charset="0"/>
              </a:rPr>
              <a:t>:</a:t>
            </a:r>
            <a:endParaRPr lang="en-US" altLang="ru-RU" sz="2400" b="1" dirty="0"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r>
              <a:rPr lang="ru-RU" dirty="0" smtClean="0"/>
              <a:t>•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уроки «открытия» нового знания;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уроки рефлексии; 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уроки общеметодологической направленности;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уроки развивающего контроля…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r>
              <a:rPr lang="ru-RU" altLang="ru-RU" sz="2400" b="1" dirty="0" smtClean="0"/>
              <a:t>Общий план анализа урока (Щукин А.Н.)</a:t>
            </a:r>
            <a:endParaRPr lang="en-US" altLang="ru-RU" sz="24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26278" t="21867" r="22929" b="4306"/>
          <a:stretch>
            <a:fillRect/>
          </a:stretch>
        </p:blipFill>
        <p:spPr bwMode="auto">
          <a:xfrm>
            <a:off x="2915816" y="1124744"/>
            <a:ext cx="4752528" cy="5526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04664"/>
            <a:ext cx="8374360" cy="792088"/>
          </a:xfrm>
        </p:spPr>
        <p:txBody>
          <a:bodyPr/>
          <a:lstStyle/>
          <a:p>
            <a:pPr algn="ctr"/>
            <a:r>
              <a:rPr lang="ru-RU" altLang="ru-RU" sz="3200" b="1" dirty="0" smtClean="0"/>
              <a:t>Общий план анализа урока</a:t>
            </a:r>
            <a:endParaRPr lang="en-US" altLang="ru-RU" sz="32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1484784"/>
            <a:ext cx="8087816" cy="5112568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ru-RU" sz="2000" b="1" dirty="0" smtClean="0"/>
              <a:t>карточка активности учащихся</a:t>
            </a:r>
            <a:endParaRPr lang="ru-RU" sz="2000" dirty="0" smtClean="0"/>
          </a:p>
          <a:p>
            <a:pPr>
              <a:lnSpc>
                <a:spcPct val="80000"/>
              </a:lnSpc>
            </a:pPr>
            <a:endParaRPr lang="ru-RU" altLang="ru-RU" sz="1200" dirty="0" smtClean="0"/>
          </a:p>
          <a:p>
            <a:pPr>
              <a:lnSpc>
                <a:spcPct val="80000"/>
              </a:lnSpc>
              <a:buNone/>
            </a:pPr>
            <a:endParaRPr lang="ru-RU" sz="2000" b="1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2348879"/>
            <a:ext cx="9144000" cy="3591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1794356" cy="2348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r>
              <a:rPr lang="ru-RU" altLang="ru-RU" sz="2400" b="1" dirty="0" smtClean="0"/>
              <a:t>План анализа урока по ФГОС (</a:t>
            </a:r>
            <a:r>
              <a:rPr lang="ru-RU" altLang="ru-RU" sz="2400" b="1" dirty="0" err="1" smtClean="0"/>
              <a:t>Мильруд</a:t>
            </a:r>
            <a:r>
              <a:rPr lang="ru-RU" altLang="ru-RU" sz="2400" b="1" dirty="0" smtClean="0"/>
              <a:t> Р.П.)</a:t>
            </a:r>
            <a:endParaRPr lang="en-US" altLang="ru-RU" sz="24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 b="1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 l="28641" t="18013" r="27459" b="13164"/>
          <a:stretch>
            <a:fillRect/>
          </a:stretch>
        </p:blipFill>
        <p:spPr bwMode="auto">
          <a:xfrm>
            <a:off x="3024974" y="1124744"/>
            <a:ext cx="4571362" cy="5733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r>
              <a:rPr lang="ru-RU" altLang="ru-RU" sz="2400" b="1" dirty="0" smtClean="0"/>
              <a:t>План анализа урока по ФГОС (</a:t>
            </a:r>
            <a:r>
              <a:rPr lang="ru-RU" altLang="ru-RU" sz="2400" b="1" dirty="0" err="1" smtClean="0"/>
              <a:t>Мильруд</a:t>
            </a:r>
            <a:r>
              <a:rPr lang="ru-RU" altLang="ru-RU" sz="2400" b="1" dirty="0" smtClean="0"/>
              <a:t> Р.П.)</a:t>
            </a:r>
            <a:endParaRPr lang="en-US" altLang="ru-RU" sz="24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4506" t="34418" r="21748" b="22482"/>
          <a:stretch>
            <a:fillRect/>
          </a:stretch>
        </p:blipFill>
        <p:spPr bwMode="auto">
          <a:xfrm>
            <a:off x="323528" y="1314464"/>
            <a:ext cx="8640960" cy="55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r>
              <a:rPr lang="ru-RU" altLang="ru-RU" sz="2400" b="1" dirty="0" smtClean="0"/>
              <a:t>План анализа урока по ФГОС (</a:t>
            </a:r>
            <a:r>
              <a:rPr lang="ru-RU" altLang="ru-RU" sz="2400" b="1" dirty="0" err="1" smtClean="0"/>
              <a:t>Мильруд</a:t>
            </a:r>
            <a:r>
              <a:rPr lang="ru-RU" altLang="ru-RU" sz="2400" b="1" dirty="0" smtClean="0"/>
              <a:t> Р.П.)</a:t>
            </a:r>
            <a:endParaRPr lang="en-US" altLang="ru-RU" sz="24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16238" t="17438" r="9935" b="22024"/>
          <a:stretch>
            <a:fillRect/>
          </a:stretch>
        </p:blipFill>
        <p:spPr bwMode="auto">
          <a:xfrm>
            <a:off x="0" y="953344"/>
            <a:ext cx="900100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116632"/>
            <a:ext cx="7222232" cy="648072"/>
          </a:xfrm>
        </p:spPr>
        <p:txBody>
          <a:bodyPr/>
          <a:lstStyle/>
          <a:p>
            <a:pPr algn="ctr"/>
            <a:r>
              <a:rPr lang="ru-RU" altLang="ru-RU" sz="2000" b="1" dirty="0" smtClean="0"/>
              <a:t>Из опыта работы зарубежных специалистов</a:t>
            </a:r>
            <a:endParaRPr lang="en-US" altLang="ru-RU" sz="20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endParaRPr lang="ru-RU" sz="5400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4725" t="14765" r="6227" b="10669"/>
          <a:stretch>
            <a:fillRect/>
          </a:stretch>
        </p:blipFill>
        <p:spPr bwMode="auto">
          <a:xfrm>
            <a:off x="113587" y="764704"/>
            <a:ext cx="8814389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pPr algn="ctr"/>
            <a:r>
              <a:rPr lang="ru-RU" altLang="ru-RU" sz="4000" dirty="0" smtClean="0">
                <a:latin typeface="Calibri" pitchFamily="34" charset="0"/>
              </a:rPr>
              <a:t>Цель и задачи нашего вебинара:</a:t>
            </a:r>
            <a:endParaRPr lang="en-US" altLang="ru-RU" sz="4000" dirty="0"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Рассмотреть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существующие популярные подходы к анализу урока;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Уточнить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что в вашем уроке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могут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обратить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внимание проверяющие;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Показать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как документально отстоять свое построение и видение урока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Дать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рекомендации по построению открытого урока;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altLang="ko-KR" sz="2400" dirty="0">
              <a:latin typeface="Times New Roman" pitchFamily="18" charset="0"/>
              <a:ea typeface="굴림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0"/>
            <a:ext cx="6934200" cy="692696"/>
          </a:xfrm>
        </p:spPr>
        <p:txBody>
          <a:bodyPr/>
          <a:lstStyle/>
          <a:p>
            <a:pPr algn="ctr"/>
            <a:r>
              <a:rPr lang="ru-RU" altLang="ru-RU" sz="1800" b="1" dirty="0" smtClean="0"/>
              <a:t>Из опыта работы зарубежных специалистов</a:t>
            </a:r>
            <a:endParaRPr lang="en-US" altLang="ru-RU" sz="18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 l="8854" t="42619" r="11662" b="12824"/>
          <a:stretch>
            <a:fillRect/>
          </a:stretch>
        </p:blipFill>
        <p:spPr bwMode="auto">
          <a:xfrm>
            <a:off x="0" y="476672"/>
            <a:ext cx="915235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0"/>
            <a:ext cx="6934200" cy="692696"/>
          </a:xfrm>
        </p:spPr>
        <p:txBody>
          <a:bodyPr/>
          <a:lstStyle/>
          <a:p>
            <a:pPr algn="ctr"/>
            <a:r>
              <a:rPr lang="ru-RU" altLang="ru-RU" sz="1800" b="1" dirty="0" smtClean="0"/>
              <a:t>Из опыта работы зарубежных специалистов</a:t>
            </a:r>
            <a:endParaRPr lang="en-US" altLang="ru-RU" sz="18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l="5631" t="14078" r="8024" b="38995"/>
          <a:stretch>
            <a:fillRect/>
          </a:stretch>
        </p:blipFill>
        <p:spPr bwMode="auto">
          <a:xfrm>
            <a:off x="-130630" y="1124744"/>
            <a:ext cx="927463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0"/>
            <a:ext cx="6934200" cy="692696"/>
          </a:xfrm>
        </p:spPr>
        <p:txBody>
          <a:bodyPr/>
          <a:lstStyle/>
          <a:p>
            <a:pPr algn="ctr"/>
            <a:r>
              <a:rPr lang="ru-RU" altLang="ru-RU" sz="1800" b="1" dirty="0" smtClean="0"/>
              <a:t>Из опыта работы зарубежных специалистов</a:t>
            </a:r>
            <a:endParaRPr lang="en-US" altLang="ru-RU" sz="18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7902" t="17780" r="8336" b="9126"/>
          <a:stretch>
            <a:fillRect/>
          </a:stretch>
        </p:blipFill>
        <p:spPr bwMode="auto">
          <a:xfrm>
            <a:off x="179512" y="548679"/>
            <a:ext cx="8964488" cy="625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0"/>
            <a:ext cx="6934200" cy="692696"/>
          </a:xfrm>
        </p:spPr>
        <p:txBody>
          <a:bodyPr/>
          <a:lstStyle/>
          <a:p>
            <a:pPr algn="ctr"/>
            <a:r>
              <a:rPr lang="ru-RU" altLang="ru-RU" sz="1800" b="1" dirty="0" smtClean="0"/>
              <a:t>Из опыта работы зарубежных специалистов</a:t>
            </a:r>
            <a:endParaRPr lang="en-US" altLang="ru-RU" sz="18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 l="8061" t="14925" r="9713" b="47602"/>
          <a:stretch>
            <a:fillRect/>
          </a:stretch>
        </p:blipFill>
        <p:spPr bwMode="auto">
          <a:xfrm>
            <a:off x="92344" y="1124744"/>
            <a:ext cx="9051656" cy="330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0"/>
            <a:ext cx="6934200" cy="692696"/>
          </a:xfrm>
        </p:spPr>
        <p:txBody>
          <a:bodyPr/>
          <a:lstStyle/>
          <a:p>
            <a:pPr algn="ctr"/>
            <a:r>
              <a:rPr lang="ru-RU" altLang="ru-RU" sz="1800" b="1" dirty="0" smtClean="0"/>
              <a:t>Из опыта работы зарубежных специалистов</a:t>
            </a:r>
            <a:endParaRPr lang="en-US" altLang="ru-RU" sz="18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18174" t="16586" r="29442" b="6457"/>
          <a:stretch>
            <a:fillRect/>
          </a:stretch>
        </p:blipFill>
        <p:spPr bwMode="auto">
          <a:xfrm>
            <a:off x="2699792" y="764704"/>
            <a:ext cx="5184576" cy="6093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188640"/>
            <a:ext cx="6934200" cy="692696"/>
          </a:xfrm>
        </p:spPr>
        <p:txBody>
          <a:bodyPr/>
          <a:lstStyle/>
          <a:p>
            <a:pPr algn="ctr"/>
            <a:r>
              <a:rPr lang="ru-RU" altLang="ru-RU" sz="2400" b="1" dirty="0" smtClean="0"/>
              <a:t>Рассмотрим видеозаписи некоторых этапов урока:</a:t>
            </a:r>
            <a:endParaRPr lang="en-US" altLang="ru-RU" sz="24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r>
              <a:rPr lang="ru-RU" sz="2400" b="1" dirty="0" smtClean="0"/>
              <a:t>Выделим следующие критерии:</a:t>
            </a:r>
            <a:endParaRPr lang="ru-RU" sz="2400" dirty="0" smtClean="0"/>
          </a:p>
          <a:p>
            <a:r>
              <a:rPr lang="ru-RU" sz="2400" dirty="0" smtClean="0"/>
              <a:t>эффективны ли выбранные приемы?</a:t>
            </a:r>
          </a:p>
          <a:p>
            <a:r>
              <a:rPr lang="ru-RU" sz="2400" dirty="0" smtClean="0"/>
              <a:t>можно ли предположить, что поставленные учителем цели достигнуты?</a:t>
            </a:r>
          </a:p>
          <a:p>
            <a:r>
              <a:rPr lang="ru-RU" sz="2400" dirty="0" smtClean="0"/>
              <a:t>вовлечены ли учащиеся в урок, есть ли ученики не участвующие активно в учебной деятельности?</a:t>
            </a:r>
          </a:p>
          <a:p>
            <a:r>
              <a:rPr lang="ru-RU" sz="2400" dirty="0" smtClean="0"/>
              <a:t>что можно порекомендовать?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492896"/>
            <a:ext cx="8640960" cy="1148011"/>
          </a:xfrm>
        </p:spPr>
        <p:txBody>
          <a:bodyPr/>
          <a:lstStyle/>
          <a:p>
            <a:r>
              <a:rPr lang="ru-RU" dirty="0" smtClean="0"/>
              <a:t>Что может помочь при подготовке и проверке урока?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0"/>
            <a:ext cx="6934200" cy="692696"/>
          </a:xfrm>
        </p:spPr>
        <p:txBody>
          <a:bodyPr/>
          <a:lstStyle/>
          <a:p>
            <a:pPr algn="ctr"/>
            <a:r>
              <a:rPr lang="ru-RU" altLang="ru-RU" sz="2000" b="1" dirty="0" smtClean="0"/>
              <a:t>Книга для учителя «</a:t>
            </a:r>
            <a:r>
              <a:rPr lang="en-US" altLang="ru-RU" sz="2000" b="1" dirty="0" smtClean="0"/>
              <a:t>Happy English.ru</a:t>
            </a:r>
            <a:r>
              <a:rPr lang="ru-RU" altLang="ru-RU" sz="2000" b="1" dirty="0" smtClean="0"/>
              <a:t>»</a:t>
            </a:r>
            <a:r>
              <a:rPr lang="en-US" altLang="ru-RU" sz="2000" b="1" dirty="0" smtClean="0"/>
              <a:t> </a:t>
            </a:r>
            <a:r>
              <a:rPr lang="ru-RU" altLang="ru-RU" sz="2000" b="1" dirty="0" smtClean="0"/>
              <a:t>для 6 класса</a:t>
            </a:r>
            <a:endParaRPr lang="en-US" altLang="ru-RU" sz="20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684852"/>
            <a:ext cx="4320480" cy="6173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764704"/>
            <a:ext cx="4401208" cy="5173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4" name="Picture 2" descr="http://www.titul.ru/central/pickup.php?s=www_titul_ru&amp;i=r6dhhfsi0hu0fjdxbbrrr2thehvi9stv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0"/>
            <a:ext cx="1798446" cy="2492896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 bwMode="auto">
          <a:xfrm>
            <a:off x="2843808" y="1628800"/>
            <a:ext cx="864096" cy="288032"/>
          </a:xfrm>
          <a:prstGeom prst="roundRect">
            <a:avLst/>
          </a:prstGeom>
          <a:noFill/>
          <a:ln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0"/>
            <a:ext cx="6934200" cy="692696"/>
          </a:xfrm>
        </p:spPr>
        <p:txBody>
          <a:bodyPr/>
          <a:lstStyle/>
          <a:p>
            <a:pPr algn="ctr"/>
            <a:r>
              <a:rPr lang="ru-RU" altLang="ru-RU" sz="2000" b="1" dirty="0" smtClean="0"/>
              <a:t>Книга для учителя «</a:t>
            </a:r>
            <a:r>
              <a:rPr lang="en-US" altLang="ru-RU" sz="2000" b="1" dirty="0" smtClean="0"/>
              <a:t>Happy English.ru</a:t>
            </a:r>
            <a:r>
              <a:rPr lang="ru-RU" altLang="ru-RU" sz="2000" b="1" dirty="0" smtClean="0"/>
              <a:t>»</a:t>
            </a:r>
            <a:r>
              <a:rPr lang="en-US" altLang="ru-RU" sz="2000" b="1" dirty="0" smtClean="0"/>
              <a:t> </a:t>
            </a:r>
            <a:r>
              <a:rPr lang="ru-RU" altLang="ru-RU" sz="2000" b="1" dirty="0" smtClean="0"/>
              <a:t>для 6 класса</a:t>
            </a:r>
            <a:endParaRPr lang="en-US" altLang="ru-RU" sz="20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600075"/>
            <a:ext cx="5734050" cy="625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 descr="http://www.titul.ru/central/pickup.php?s=www_titul_ru&amp;i=r6dhhfsi0hu0fjdxbbrrr2thehvi9stv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850395" cy="256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0"/>
            <a:ext cx="6934200" cy="692696"/>
          </a:xfrm>
        </p:spPr>
        <p:txBody>
          <a:bodyPr/>
          <a:lstStyle/>
          <a:p>
            <a:pPr algn="ctr"/>
            <a:r>
              <a:rPr lang="ru-RU" altLang="ru-RU" sz="2400" b="1" dirty="0" smtClean="0"/>
              <a:t>Рабочая программа курса английского «</a:t>
            </a:r>
            <a:r>
              <a:rPr lang="en-US" altLang="ru-RU" sz="2400" b="1" dirty="0" smtClean="0"/>
              <a:t>Happy English.ru</a:t>
            </a:r>
            <a:r>
              <a:rPr lang="ru-RU" altLang="ru-RU" sz="2400" b="1" dirty="0" smtClean="0"/>
              <a:t>» языка для 5-9 классов</a:t>
            </a:r>
            <a:endParaRPr lang="en-US" altLang="ru-RU" sz="24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764704"/>
            <a:ext cx="4475671" cy="6093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780928"/>
            <a:ext cx="4320480" cy="3786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 descr="https://www.englishteachers.ru/uploadedfiles/waresimgs/4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1"/>
            <a:ext cx="1763688" cy="23778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2132856"/>
            <a:ext cx="6934200" cy="2016224"/>
          </a:xfrm>
        </p:spPr>
        <p:txBody>
          <a:bodyPr/>
          <a:lstStyle/>
          <a:p>
            <a:pPr algn="ctr"/>
            <a:r>
              <a:rPr lang="ru-RU" altLang="ru-RU" sz="3200" dirty="0" smtClean="0">
                <a:latin typeface="Calibri" pitchFamily="34" charset="0"/>
              </a:rPr>
              <a:t>«Уровень анализа всегда определяет теоретическую и практическую компетентность учителя».</a:t>
            </a:r>
            <a:br>
              <a:rPr lang="ru-RU" altLang="ru-RU" sz="3200" dirty="0" smtClean="0">
                <a:latin typeface="Calibri" pitchFamily="34" charset="0"/>
              </a:rPr>
            </a:br>
            <a:r>
              <a:rPr lang="ru-RU" altLang="ru-RU" sz="3200" dirty="0" smtClean="0">
                <a:latin typeface="Calibri" pitchFamily="34" charset="0"/>
              </a:rPr>
              <a:t/>
            </a:r>
            <a:br>
              <a:rPr lang="ru-RU" altLang="ru-RU" sz="3200" dirty="0" smtClean="0">
                <a:latin typeface="Calibri" pitchFamily="34" charset="0"/>
              </a:rPr>
            </a:br>
            <a:r>
              <a:rPr lang="ru-RU" altLang="ru-RU" sz="3200" dirty="0" smtClean="0">
                <a:latin typeface="Calibri" pitchFamily="34" charset="0"/>
              </a:rPr>
              <a:t/>
            </a:r>
            <a:br>
              <a:rPr lang="ru-RU" altLang="ru-RU" sz="3200" dirty="0" smtClean="0">
                <a:latin typeface="Calibri" pitchFamily="34" charset="0"/>
              </a:rPr>
            </a:br>
            <a:r>
              <a:rPr lang="ru-RU" altLang="ru-RU" sz="3200" dirty="0" smtClean="0">
                <a:latin typeface="Calibri" pitchFamily="34" charset="0"/>
              </a:rPr>
              <a:t> </a:t>
            </a:r>
            <a:br>
              <a:rPr lang="ru-RU" altLang="ru-RU" sz="3200" dirty="0" smtClean="0">
                <a:latin typeface="Calibri" pitchFamily="34" charset="0"/>
              </a:rPr>
            </a:br>
            <a:endParaRPr lang="en-US" altLang="ru-RU" sz="3200" dirty="0"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44216" y="3068960"/>
            <a:ext cx="17298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Calibri" pitchFamily="34" charset="0"/>
              </a:rPr>
              <a:t>Е. И. Пассов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0"/>
            <a:ext cx="6934200" cy="692696"/>
          </a:xfrm>
        </p:spPr>
        <p:txBody>
          <a:bodyPr/>
          <a:lstStyle/>
          <a:p>
            <a:pPr algn="ctr"/>
            <a:r>
              <a:rPr lang="ru-RU" altLang="ru-RU" sz="2400" b="1" dirty="0" smtClean="0"/>
              <a:t>Рабочая программа курса английского «</a:t>
            </a:r>
            <a:r>
              <a:rPr lang="en-US" altLang="ru-RU" sz="2400" b="1" dirty="0" smtClean="0"/>
              <a:t>Happy English.ru</a:t>
            </a:r>
            <a:r>
              <a:rPr lang="ru-RU" altLang="ru-RU" sz="2400" b="1" dirty="0" smtClean="0"/>
              <a:t>» языка для 5-9 классов</a:t>
            </a:r>
            <a:endParaRPr lang="en-US" altLang="ru-RU" sz="24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764704"/>
            <a:ext cx="4475671" cy="6093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2348880"/>
            <a:ext cx="3410208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https://www.englishteachers.ru/uploadedfiles/waresimgs/4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763687" cy="2377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0"/>
            <a:ext cx="6934200" cy="908720"/>
          </a:xfrm>
        </p:spPr>
        <p:txBody>
          <a:bodyPr/>
          <a:lstStyle/>
          <a:p>
            <a:pPr algn="ctr"/>
            <a:r>
              <a:rPr lang="ru-RU" altLang="ru-RU" sz="2400" b="1" dirty="0" smtClean="0"/>
              <a:t>Рабочая программа курса английского «</a:t>
            </a:r>
            <a:r>
              <a:rPr lang="en-US" altLang="ru-RU" sz="2400" b="1" dirty="0" smtClean="0"/>
              <a:t>Happy English.ru</a:t>
            </a:r>
            <a:r>
              <a:rPr lang="ru-RU" altLang="ru-RU" sz="2400" b="1" dirty="0" smtClean="0"/>
              <a:t>» языка для 5-9 классов</a:t>
            </a:r>
            <a:endParaRPr lang="en-US" altLang="ru-RU" sz="24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980728"/>
            <a:ext cx="4320480" cy="5877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2924944"/>
            <a:ext cx="7758456" cy="3933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s://www.englishteachers.ru/uploadedfiles/waresimgs/4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763687" cy="2377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0"/>
            <a:ext cx="6934200" cy="692696"/>
          </a:xfrm>
        </p:spPr>
        <p:txBody>
          <a:bodyPr/>
          <a:lstStyle/>
          <a:p>
            <a:pPr algn="ctr"/>
            <a:r>
              <a:rPr lang="ru-RU" altLang="ru-RU" sz="2000" b="1" dirty="0" smtClean="0"/>
              <a:t>Книга для учителя к </a:t>
            </a:r>
            <a:r>
              <a:rPr lang="ru-RU" altLang="ru-RU" sz="1800" b="1" dirty="0" smtClean="0"/>
              <a:t>УМК«</a:t>
            </a:r>
            <a:r>
              <a:rPr lang="en-US" altLang="ru-RU" sz="2000" b="1" dirty="0" smtClean="0"/>
              <a:t>New Millennium English</a:t>
            </a:r>
            <a:r>
              <a:rPr lang="ru-RU" altLang="ru-RU" sz="2000" b="1" dirty="0" smtClean="0"/>
              <a:t>» </a:t>
            </a:r>
            <a:br>
              <a:rPr lang="ru-RU" altLang="ru-RU" sz="2000" b="1" dirty="0" smtClean="0"/>
            </a:br>
            <a:r>
              <a:rPr lang="en-US" altLang="ru-RU" sz="2000" b="1" dirty="0" smtClean="0"/>
              <a:t>5 </a:t>
            </a:r>
            <a:r>
              <a:rPr lang="ru-RU" altLang="ru-RU" sz="2000" b="1" dirty="0" smtClean="0"/>
              <a:t>класс</a:t>
            </a:r>
            <a:endParaRPr lang="en-US" altLang="ru-RU" sz="20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873212"/>
            <a:ext cx="4104456" cy="5984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0177" y="3212976"/>
            <a:ext cx="8303823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4" name="Picture 2" descr="https://www.englishteachers.ru/uploadedfiles/waresimgs/32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835696" cy="2577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0"/>
            <a:ext cx="6934200" cy="692696"/>
          </a:xfrm>
        </p:spPr>
        <p:txBody>
          <a:bodyPr/>
          <a:lstStyle/>
          <a:p>
            <a:pPr algn="ctr"/>
            <a:r>
              <a:rPr lang="ru-RU" altLang="ru-RU" sz="2000" b="1" dirty="0" smtClean="0"/>
              <a:t>Книга для учителя к УМК «</a:t>
            </a:r>
            <a:r>
              <a:rPr lang="en-US" altLang="ru-RU" sz="2000" b="1" dirty="0" smtClean="0"/>
              <a:t>New Millennium English</a:t>
            </a:r>
            <a:r>
              <a:rPr lang="ru-RU" altLang="ru-RU" sz="2000" b="1" dirty="0" smtClean="0"/>
              <a:t>» </a:t>
            </a:r>
            <a:br>
              <a:rPr lang="ru-RU" altLang="ru-RU" sz="2000" b="1" dirty="0" smtClean="0"/>
            </a:br>
            <a:r>
              <a:rPr lang="en-US" altLang="ru-RU" sz="2000" b="1" dirty="0" smtClean="0"/>
              <a:t>5 </a:t>
            </a:r>
            <a:r>
              <a:rPr lang="ru-RU" altLang="ru-RU" sz="2000" b="1" dirty="0" smtClean="0"/>
              <a:t>класс</a:t>
            </a:r>
            <a:endParaRPr lang="en-US" altLang="ru-RU" sz="20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 lvl="0">
              <a:buNone/>
            </a:pPr>
            <a:endParaRPr lang="ru-RU" sz="5400" b="1" dirty="0" smtClean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953344"/>
            <a:ext cx="4290627" cy="5904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1772816"/>
            <a:ext cx="3733294" cy="474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https://www.englishteachers.ru/uploadedfiles/waresimgs/32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1"/>
            <a:ext cx="1331640" cy="1790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 cstate="print"/>
          <a:srcRect l="3244" r="1602"/>
          <a:stretch>
            <a:fillRect/>
          </a:stretch>
        </p:blipFill>
        <p:spPr bwMode="auto">
          <a:xfrm>
            <a:off x="129211" y="278296"/>
            <a:ext cx="4450619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27" name="Picture 3"/>
          <p:cNvPicPr>
            <a:picLocks noChangeAspect="1" noChangeArrowheads="1"/>
          </p:cNvPicPr>
          <p:nvPr/>
        </p:nvPicPr>
        <p:blipFill>
          <a:blip r:embed="rId3" cstate="print"/>
          <a:srcRect l="2483"/>
          <a:stretch>
            <a:fillRect/>
          </a:stretch>
        </p:blipFill>
        <p:spPr bwMode="auto">
          <a:xfrm>
            <a:off x="4589769" y="481429"/>
            <a:ext cx="4432853" cy="591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68760"/>
            <a:ext cx="3887745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1547664" cy="2132856"/>
          </a:xfrm>
          <a:prstGeom prst="rect">
            <a:avLst/>
          </a:prstGeom>
          <a:noFill/>
        </p:spPr>
      </p:pic>
      <p:pic>
        <p:nvPicPr>
          <p:cNvPr id="130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7510" y="1196752"/>
            <a:ext cx="3766490" cy="550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19256" cy="83671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Подробные методические рекомендации</a:t>
            </a:r>
            <a:endParaRPr lang="ru-RU" sz="3200" b="1" dirty="0">
              <a:solidFill>
                <a:srgbClr val="0000FF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4014" t="3892" r="2323" b="31954"/>
          <a:stretch>
            <a:fillRect/>
          </a:stretch>
        </p:blipFill>
        <p:spPr bwMode="auto">
          <a:xfrm>
            <a:off x="1331640" y="821312"/>
            <a:ext cx="6408712" cy="60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467600" cy="63408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Подробная карта книги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8543"/>
            <a:ext cx="4427984" cy="608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768543"/>
            <a:ext cx="4427984" cy="608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260648"/>
            <a:ext cx="6934200" cy="432048"/>
          </a:xfrm>
        </p:spPr>
        <p:txBody>
          <a:bodyPr/>
          <a:lstStyle/>
          <a:p>
            <a:pPr algn="ctr"/>
            <a:r>
              <a:rPr lang="ru-RU" sz="3600" b="1" dirty="0" smtClean="0"/>
              <a:t>Залог успеха открытого урока:</a:t>
            </a:r>
            <a:r>
              <a:rPr lang="ru-RU" sz="3600" dirty="0" smtClean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720" y="836712"/>
            <a:ext cx="6863680" cy="5760640"/>
          </a:xfrm>
        </p:spPr>
        <p:txBody>
          <a:bodyPr/>
          <a:lstStyle/>
          <a:p>
            <a:pPr marL="457200" indent="-457200"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Подготовить 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ачественный и подробный конспект урока (примеры можно посмотреть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журнале АЯШ);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Продумать каждый этап урока, заложить в них интересные элементы:</a:t>
            </a:r>
          </a:p>
          <a:p>
            <a:pPr marL="457200" indent="-4572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песни;</a:t>
            </a:r>
          </a:p>
          <a:p>
            <a:pPr marL="457200" indent="-4572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загадки;</a:t>
            </a:r>
          </a:p>
          <a:p>
            <a:pPr marL="457200" indent="-4572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игровые задания;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Обязательно выяснить заранее, по каким аспектам и какой системе будет оцениваться урок, вам должны ответить на такой вопрос.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Морально подготовить учащихся, пообещать и не ставить плохих оценок.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Не входить в состояние стресса самим.</a:t>
            </a:r>
          </a:p>
          <a:p>
            <a:pPr marL="457200" indent="-457200">
              <a:buFontTx/>
              <a:buAutoNum type="arabicPeriod"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7315200" cy="715963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Подводя </a:t>
            </a:r>
            <a:r>
              <a:rPr lang="ru-RU" dirty="0" smtClean="0">
                <a:solidFill>
                  <a:schemeClr val="bg1"/>
                </a:solidFill>
              </a:rPr>
              <a:t>итоги: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44824"/>
            <a:ext cx="8352928" cy="4267200"/>
          </a:xfrm>
        </p:spPr>
        <p:txBody>
          <a:bodyPr/>
          <a:lstStyle/>
          <a:p>
            <a:r>
              <a:rPr lang="ru-RU" dirty="0" smtClean="0"/>
              <a:t>Узнали ли вы о популярных подходах к анализу урока?</a:t>
            </a:r>
          </a:p>
          <a:p>
            <a:r>
              <a:rPr lang="ru-RU" dirty="0" smtClean="0"/>
              <a:t>Лучше ли вы понимаете на чем основывается оценка урока?</a:t>
            </a:r>
          </a:p>
          <a:p>
            <a:r>
              <a:rPr lang="ru-RU" dirty="0" smtClean="0"/>
              <a:t>Узнали ли вы где взять документальное обоснование вашего урока?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r>
              <a:rPr lang="ru-RU" altLang="ru-RU" sz="4000" b="1" dirty="0" smtClean="0">
                <a:latin typeface="Calibri" pitchFamily="34" charset="0"/>
              </a:rPr>
              <a:t>Что такое анализ урока иностранного языка?</a:t>
            </a:r>
            <a:endParaRPr lang="en-US" altLang="ru-RU" sz="4000" b="1" dirty="0"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Анализ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логический прием познания, представляющий собою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мысленное разложение предмета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(явления, процесса) 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части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элементы или признаки, их сопоставление и последовательное изучение с целью выявления существенных, т.е. необходимых и определенных качеств и свойств.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8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(С. В.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Кульневич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Педагогический анализ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урока есть процесс его распознавания, направленный на раскрытие сущности и механизма осуществления урока, выяснения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путей и причин формирования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именно такого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конечного результата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урока и соответствия последнего его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80000"/>
              </a:lnSpc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Ю.А.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Конаржевский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altLang="ko-KR" sz="2400" dirty="0">
              <a:latin typeface="Times New Roman" pitchFamily="18" charset="0"/>
              <a:ea typeface="굴림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836712"/>
            <a:ext cx="6934200" cy="432048"/>
          </a:xfrm>
        </p:spPr>
        <p:txBody>
          <a:bodyPr/>
          <a:lstStyle/>
          <a:p>
            <a:pPr algn="ctr"/>
            <a:r>
              <a:rPr lang="ru-RU" sz="3600" b="1" dirty="0" smtClean="0"/>
              <a:t>Список литературы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720" y="836712"/>
            <a:ext cx="6863680" cy="5760640"/>
          </a:xfrm>
        </p:spPr>
        <p:txBody>
          <a:bodyPr/>
          <a:lstStyle/>
          <a:p>
            <a:pPr marL="457200" indent="-457200"/>
            <a:r>
              <a:rPr lang="ru-RU" sz="2400" dirty="0" smtClean="0"/>
              <a:t>Миролюбов А.А. Методика обучения иностранным языкам: традиции и современность. – Обнинск, 2012 г.</a:t>
            </a:r>
          </a:p>
          <a:p>
            <a:pPr marL="457200" indent="-457200"/>
            <a:r>
              <a:rPr lang="ru-RU" sz="2400" dirty="0" err="1" smtClean="0"/>
              <a:t>Конаржевский</a:t>
            </a:r>
            <a:r>
              <a:rPr lang="ru-RU" sz="2400" dirty="0" smtClean="0"/>
              <a:t> Ю.А. Анализ урока/   Москва, 2000 г.</a:t>
            </a:r>
            <a:endParaRPr lang="en-US" sz="2400" dirty="0" smtClean="0"/>
          </a:p>
          <a:p>
            <a:pPr lvl="0"/>
            <a:r>
              <a:rPr lang="ru-RU" sz="2400" dirty="0" smtClean="0"/>
              <a:t>Е.И. Пассов «Аналитика как условие развития методической науки» книга 4. Елец, 2011 г.</a:t>
            </a:r>
          </a:p>
          <a:p>
            <a:pPr lvl="0"/>
            <a:r>
              <a:rPr lang="ru-RU" sz="2400" dirty="0" smtClean="0"/>
              <a:t>А. Н. Щукин «Обучение иностранным языкам Теория и практика: учебное пособие для преподавателей и студентов» Москва, 2010 год</a:t>
            </a:r>
          </a:p>
          <a:p>
            <a:pPr marL="457200" indent="-457200"/>
            <a:r>
              <a:rPr lang="ru-RU" sz="2400" dirty="0" smtClean="0"/>
              <a:t>Буров И.М. АЯШ 3(47) 2014 г. «Проблема анализа уроков в школе, как методически «защитить» свой урок?»</a:t>
            </a:r>
          </a:p>
          <a:p>
            <a:pPr marL="457200" indent="-457200">
              <a:buFontTx/>
              <a:buAutoNum type="arabicPeriod"/>
            </a:pPr>
            <a:endParaRPr lang="ru-RU" sz="2400" dirty="0" smtClean="0"/>
          </a:p>
          <a:p>
            <a:pPr marL="457200" indent="-457200">
              <a:buFontTx/>
              <a:buAutoNum type="arabicPeriod"/>
            </a:pPr>
            <a:endParaRPr lang="ru-RU" sz="2400" dirty="0" smtClean="0"/>
          </a:p>
        </p:txBody>
      </p:sp>
      <p:pic>
        <p:nvPicPr>
          <p:cNvPr id="4098" name="Picture 2" descr="http://www.titul.ru/central/pickup.php?s=www_titul_ru&amp;i=8pcl355684em89kmz5csr3xazp6kkm5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648"/>
            <a:ext cx="1724391" cy="2420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45024"/>
            <a:ext cx="1760266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476672"/>
            <a:ext cx="8784976" cy="956320"/>
          </a:xfrm>
        </p:spPr>
        <p:txBody>
          <a:bodyPr/>
          <a:lstStyle/>
          <a:p>
            <a:pPr algn="ctr"/>
            <a:r>
              <a:rPr lang="ru-RU" altLang="ru-RU" sz="5400" b="1" dirty="0" smtClean="0">
                <a:solidFill>
                  <a:srgbClr val="000099"/>
                </a:solidFill>
                <a:latin typeface="Garamond" panose="02020404030301010803" pitchFamily="18" charset="0"/>
              </a:rPr>
              <a:t>Спасибо за внимание!</a:t>
            </a:r>
            <a:endParaRPr lang="en-US" altLang="ru-RU" sz="5400" b="1" dirty="0">
              <a:solidFill>
                <a:srgbClr val="000099"/>
              </a:solidFill>
              <a:latin typeface="Garamond" panose="02020404030301010803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47864" y="5661248"/>
            <a:ext cx="5652120" cy="685800"/>
          </a:xfrm>
        </p:spPr>
        <p:txBody>
          <a:bodyPr/>
          <a:lstStyle/>
          <a:p>
            <a:pPr>
              <a:defRPr/>
            </a:pPr>
            <a:endParaRPr lang="en-US" alt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0"/>
            <a:ext cx="6934200" cy="715963"/>
          </a:xfrm>
        </p:spPr>
        <p:txBody>
          <a:bodyPr/>
          <a:lstStyle/>
          <a:p>
            <a:r>
              <a:rPr lang="ru-RU" altLang="ru-RU" sz="4000" b="1" dirty="0" smtClean="0">
                <a:latin typeface="Calibri" pitchFamily="34" charset="0"/>
              </a:rPr>
              <a:t>Общий план анализа урока</a:t>
            </a:r>
            <a:endParaRPr lang="en-US" altLang="ru-RU" sz="4000" b="1" dirty="0"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5696" y="692696"/>
            <a:ext cx="7200800" cy="5904656"/>
          </a:xfrm>
        </p:spPr>
        <p:txBody>
          <a:bodyPr/>
          <a:lstStyle/>
          <a:p>
            <a:pPr>
              <a:spcAft>
                <a:spcPts val="48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установить, насколько достигнуты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цели и задачи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урока;</a:t>
            </a:r>
          </a:p>
          <a:p>
            <a:pPr>
              <a:spcAft>
                <a:spcPts val="48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установить, соответствует ли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последовательность выполнения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упражнений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стадиям формирования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навыков 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стадиям развития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умений;</a:t>
            </a:r>
          </a:p>
          <a:p>
            <a:pPr>
              <a:spcAft>
                <a:spcPts val="48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подсчитать, как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распределено время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уроке и отвести графу учета времени, насколько обосновано расходование времени во время урока на те или иные этапы;</a:t>
            </a:r>
          </a:p>
          <a:p>
            <a:pPr>
              <a:spcAft>
                <a:spcPts val="48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общую логику урока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содержательность и воспитательную ценность;</a:t>
            </a:r>
          </a:p>
          <a:p>
            <a:pPr>
              <a:spcAft>
                <a:spcPts val="48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определить учитывал ли учитель и насколько личностные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свойства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учащихся;</a:t>
            </a:r>
          </a:p>
          <a:p>
            <a:pPr>
              <a:spcAft>
                <a:spcPts val="48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проанализировать, как владеет учитель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технологиями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проведения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урока;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8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оценить учителя как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речевого партнера;</a:t>
            </a:r>
          </a:p>
          <a:p>
            <a:pPr>
              <a:spcAft>
                <a:spcPts val="48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отметить подвел ли учитель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итог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урока, была ли рефлексия.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pPr algn="ctr"/>
            <a:r>
              <a:rPr lang="ru-RU" sz="3200" dirty="0" smtClean="0">
                <a:latin typeface="Calibri" pitchFamily="34" charset="0"/>
              </a:rPr>
              <a:t>Основные виды анализа современного урока:</a:t>
            </a:r>
            <a:endParaRPr lang="en-US" altLang="ru-RU" sz="3200" b="1" dirty="0"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Краткий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(цели, задачи, успешность)</a:t>
            </a:r>
          </a:p>
          <a:p>
            <a:pPr>
              <a:lnSpc>
                <a:spcPct val="80000"/>
              </a:lnSpc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Структурный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(упор на структуру урока, ее логичность)</a:t>
            </a:r>
          </a:p>
          <a:p>
            <a:pPr>
              <a:lnSpc>
                <a:spcPct val="80000"/>
              </a:lnSpc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Аспектный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(один из аспектов урока)</a:t>
            </a:r>
          </a:p>
          <a:p>
            <a:pPr>
              <a:lnSpc>
                <a:spcPct val="80000"/>
              </a:lnSpc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Полный </a:t>
            </a:r>
          </a:p>
          <a:p>
            <a:pPr>
              <a:lnSpc>
                <a:spcPct val="80000"/>
              </a:lnSpc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Системный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(по Ю.А. Конаржевскому)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Calibri" pitchFamily="34" charset="0"/>
              </a:rPr>
              <a:t>Основные виды анализа современного урока:</a:t>
            </a:r>
            <a:endParaRPr lang="en-US" altLang="ru-RU" sz="3600" b="1" dirty="0"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Краткий анализ: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проводится сразу после урока и не является окончательным. Он дает начало другому анализу. Наблюдая урок, анализирующий оценивает выполнение поставленной цели или урока и сопоставляет задачи и полученный результат с прогнозируемым.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Calibri" pitchFamily="34" charset="0"/>
              </a:rPr>
              <a:t>Основные виды анализа современного урока:</a:t>
            </a:r>
            <a:endParaRPr lang="en-US" altLang="ru-RU" sz="3200" b="1" dirty="0"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Структурный анализ: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является основой для всех анализов и проводится вслед за кратким. Он определяет логическую последовательность и взаимосвязь структурных элементов урока и выделяет доминирующие этапы урока.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04664"/>
            <a:ext cx="6934200" cy="715963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Calibri" pitchFamily="34" charset="0"/>
              </a:rPr>
              <a:t>Основные виды анализа современного урока:</a:t>
            </a:r>
            <a:endParaRPr lang="en-US" altLang="ru-RU" sz="3600" b="1" dirty="0"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47800"/>
            <a:ext cx="6934200" cy="5149552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Аспектный анализ: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осуществляется на основе структурного. Главное внимание уделяется анализу одного из аспектов урока: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цель урока;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структура и организация урока;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содержание урока;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деятельность учителя на уроке;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деятельность учащихся на уроке;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домашнее задание;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санитарно-гигиенические условия урока;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психологический аспект урока.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-24 1">
      <a:dk1>
        <a:srgbClr val="4D4D4D"/>
      </a:dk1>
      <a:lt1>
        <a:srgbClr val="FFFFFF"/>
      </a:lt1>
      <a:dk2>
        <a:srgbClr val="4D4D4D"/>
      </a:dk2>
      <a:lt2>
        <a:srgbClr val="CC0000"/>
      </a:lt2>
      <a:accent1>
        <a:srgbClr val="FF9933"/>
      </a:accent1>
      <a:accent2>
        <a:srgbClr val="009900"/>
      </a:accent2>
      <a:accent3>
        <a:srgbClr val="FFFFFF"/>
      </a:accent3>
      <a:accent4>
        <a:srgbClr val="404040"/>
      </a:accent4>
      <a:accent5>
        <a:srgbClr val="FFCAAD"/>
      </a:accent5>
      <a:accent6>
        <a:srgbClr val="008A00"/>
      </a:accent6>
      <a:hlink>
        <a:srgbClr val="3366FF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2583C0"/>
        </a:lt2>
        <a:accent1>
          <a:srgbClr val="35AEE3"/>
        </a:accent1>
        <a:accent2>
          <a:srgbClr val="FCB13C"/>
        </a:accent2>
        <a:accent3>
          <a:srgbClr val="FFFFFF"/>
        </a:accent3>
        <a:accent4>
          <a:srgbClr val="404040"/>
        </a:accent4>
        <a:accent5>
          <a:srgbClr val="AED3EF"/>
        </a:accent5>
        <a:accent6>
          <a:srgbClr val="E4A035"/>
        </a:accent6>
        <a:hlink>
          <a:srgbClr val="F15F2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2583C0"/>
        </a:lt2>
        <a:accent1>
          <a:srgbClr val="2994CC"/>
        </a:accent1>
        <a:accent2>
          <a:srgbClr val="2E9FD7"/>
        </a:accent2>
        <a:accent3>
          <a:srgbClr val="FFFFFF"/>
        </a:accent3>
        <a:accent4>
          <a:srgbClr val="404040"/>
        </a:accent4>
        <a:accent5>
          <a:srgbClr val="ACC8E2"/>
        </a:accent5>
        <a:accent6>
          <a:srgbClr val="2990C3"/>
        </a:accent6>
        <a:hlink>
          <a:srgbClr val="35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F15F23"/>
        </a:lt2>
        <a:accent1>
          <a:srgbClr val="F47D2B"/>
        </a:accent1>
        <a:accent2>
          <a:srgbClr val="F69230"/>
        </a:accent2>
        <a:accent3>
          <a:srgbClr val="FFFFFF"/>
        </a:accent3>
        <a:accent4>
          <a:srgbClr val="404040"/>
        </a:accent4>
        <a:accent5>
          <a:srgbClr val="F8BFAC"/>
        </a:accent5>
        <a:accent6>
          <a:srgbClr val="DF842A"/>
        </a:accent6>
        <a:hlink>
          <a:srgbClr val="FCB13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4161</TotalTime>
  <Words>885</Words>
  <Application>Microsoft Office PowerPoint</Application>
  <PresentationFormat>Экран (4:3)</PresentationFormat>
  <Paragraphs>139</Paragraphs>
  <Slides>41</Slides>
  <Notes>35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powerpoint-template</vt:lpstr>
      <vt:lpstr>Методический анализ урока в условиях ФГОС</vt:lpstr>
      <vt:lpstr>Цель и задачи нашего вебинара:</vt:lpstr>
      <vt:lpstr>«Уровень анализа всегда определяет теоретическую и практическую компетентность учителя».     </vt:lpstr>
      <vt:lpstr>Что такое анализ урока иностранного языка?</vt:lpstr>
      <vt:lpstr>Общий план анализа урока</vt:lpstr>
      <vt:lpstr>Основные виды анализа современного урока:</vt:lpstr>
      <vt:lpstr>Основные виды анализа современного урока:</vt:lpstr>
      <vt:lpstr>Основные виды анализа современного урока:</vt:lpstr>
      <vt:lpstr>Основные виды анализа современного урока:</vt:lpstr>
      <vt:lpstr>Основные виды анализа современного урока:</vt:lpstr>
      <vt:lpstr>Основные виды анализа современного урока:</vt:lpstr>
      <vt:lpstr>Основные типы уроков (традиционные):</vt:lpstr>
      <vt:lpstr>Основные типы уроков по ФГОС:</vt:lpstr>
      <vt:lpstr>Общий план анализа урока (Щукин А.Н.)</vt:lpstr>
      <vt:lpstr>Общий план анализа урока</vt:lpstr>
      <vt:lpstr>План анализа урока по ФГОС (Мильруд Р.П.)</vt:lpstr>
      <vt:lpstr>План анализа урока по ФГОС (Мильруд Р.П.)</vt:lpstr>
      <vt:lpstr>План анализа урока по ФГОС (Мильруд Р.П.)</vt:lpstr>
      <vt:lpstr>Из опыта работы зарубежных специалистов</vt:lpstr>
      <vt:lpstr>Из опыта работы зарубежных специалистов</vt:lpstr>
      <vt:lpstr>Из опыта работы зарубежных специалистов</vt:lpstr>
      <vt:lpstr>Из опыта работы зарубежных специалистов</vt:lpstr>
      <vt:lpstr>Из опыта работы зарубежных специалистов</vt:lpstr>
      <vt:lpstr>Из опыта работы зарубежных специалистов</vt:lpstr>
      <vt:lpstr>Рассмотрим видеозаписи некоторых этапов урока:</vt:lpstr>
      <vt:lpstr>Что может помочь при подготовке и проверке урока?</vt:lpstr>
      <vt:lpstr>Книга для учителя «Happy English.ru» для 6 класса</vt:lpstr>
      <vt:lpstr>Книга для учителя «Happy English.ru» для 6 класса</vt:lpstr>
      <vt:lpstr>Рабочая программа курса английского «Happy English.ru» языка для 5-9 классов</vt:lpstr>
      <vt:lpstr>Рабочая программа курса английского «Happy English.ru» языка для 5-9 классов</vt:lpstr>
      <vt:lpstr>Рабочая программа курса английского «Happy English.ru» языка для 5-9 классов</vt:lpstr>
      <vt:lpstr>Книга для учителя к УМК«New Millennium English»  5 класс</vt:lpstr>
      <vt:lpstr>Книга для учителя к УМК «New Millennium English»  5 класс</vt:lpstr>
      <vt:lpstr>Слайд 34</vt:lpstr>
      <vt:lpstr>Слайд 35</vt:lpstr>
      <vt:lpstr>Подробные методические рекомендации</vt:lpstr>
      <vt:lpstr>Подробная карта книги</vt:lpstr>
      <vt:lpstr>Залог успеха открытого урока:  </vt:lpstr>
      <vt:lpstr>Подводя итоги:</vt:lpstr>
      <vt:lpstr>Список литературы   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Илья</dc:creator>
  <cp:lastModifiedBy>bim</cp:lastModifiedBy>
  <cp:revision>171</cp:revision>
  <dcterms:created xsi:type="dcterms:W3CDTF">2014-08-21T12:17:21Z</dcterms:created>
  <dcterms:modified xsi:type="dcterms:W3CDTF">2017-10-23T06:35:56Z</dcterms:modified>
</cp:coreProperties>
</file>