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3" r:id="rId4"/>
    <p:sldId id="278" r:id="rId5"/>
    <p:sldId id="258" r:id="rId6"/>
    <p:sldId id="259" r:id="rId7"/>
    <p:sldId id="260" r:id="rId8"/>
    <p:sldId id="261" r:id="rId9"/>
    <p:sldId id="279" r:id="rId10"/>
    <p:sldId id="285" r:id="rId11"/>
    <p:sldId id="272" r:id="rId12"/>
    <p:sldId id="262" r:id="rId13"/>
    <p:sldId id="286" r:id="rId14"/>
    <p:sldId id="287" r:id="rId15"/>
    <p:sldId id="288" r:id="rId16"/>
    <p:sldId id="289" r:id="rId17"/>
    <p:sldId id="263" r:id="rId18"/>
    <p:sldId id="282" r:id="rId19"/>
    <p:sldId id="280" r:id="rId20"/>
    <p:sldId id="269" r:id="rId21"/>
    <p:sldId id="281" r:id="rId22"/>
    <p:sldId id="290" r:id="rId23"/>
    <p:sldId id="264" r:id="rId24"/>
    <p:sldId id="265" r:id="rId25"/>
    <p:sldId id="266" r:id="rId26"/>
    <p:sldId id="270" r:id="rId27"/>
    <p:sldId id="283" r:id="rId28"/>
    <p:sldId id="268" r:id="rId29"/>
    <p:sldId id="271" r:id="rId30"/>
    <p:sldId id="274" r:id="rId31"/>
    <p:sldId id="275" r:id="rId32"/>
    <p:sldId id="276" r:id="rId33"/>
    <p:sldId id="284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19EEC-7358-4C89-B3BF-494CA8E416DF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D7EFD-378D-4BDB-838C-F9CC0313F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F1CB9-A53C-4105-8090-22F48813E3B0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EB037-C737-4E57-A750-A47392E164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5C709-01EE-4809-B6B2-C14CC4342819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72515-0F28-4DB3-9A03-1EA549787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9ECE2-05B6-4A69-9516-D8FA56536435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35744-306C-4755-8BC8-FD00BF47B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97ACA-17DD-456E-98D8-6F5160D955FD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1F3CC-E9E1-4C40-989B-BBAE1AA6D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88931-279A-455E-AFD7-E16B95A8E05A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CD7C-D2F2-49D2-9A2A-489003987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77987-14C3-4FE2-BF00-53A99CFFE70A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919C4-16CA-42DD-B11F-26F96C06A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14473-FAAD-427D-B3C6-C1DFADA6FF21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1DEFB-FACE-4F1D-8803-A4005595F7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4F3F3-49D3-448A-A930-79355EA0FD84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DACA8-96F8-42BD-90E3-8A0F34CC4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2C92E-404A-4B31-B000-35AC2285C694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D8E6B-C67A-4C68-BB31-0A978286D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9CD9-6725-4271-8983-F3034327D83B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9F696-6563-4AC3-A9DA-4F914135A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DB6212-F358-4C10-9287-AC8D9057DCFF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AAA229-A497-4C52-8E4B-695167676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Микропроекты на уроках английского языка и во внеурочной деятельности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229200"/>
            <a:ext cx="5580112" cy="139256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Буров Илья Михайлович</a:t>
            </a:r>
            <a:br>
              <a:rPr lang="ru-RU" dirty="0" smtClean="0"/>
            </a:br>
            <a:r>
              <a:rPr lang="ru-RU" dirty="0" smtClean="0"/>
              <a:t>ведущий методист издательства «Титул»</a:t>
            </a:r>
            <a:endParaRPr lang="ru-RU" dirty="0"/>
          </a:p>
        </p:txBody>
      </p:sp>
      <p:pic>
        <p:nvPicPr>
          <p:cNvPr id="2052" name="Рисунок 3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19475" y="188913"/>
            <a:ext cx="22590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Известному педагогу Василию Александровичу Сухомлинскому принадлежит высказывание </a:t>
            </a:r>
            <a:endParaRPr lang="ru-RU" dirty="0" smtClean="0"/>
          </a:p>
          <a:p>
            <a:pPr>
              <a:buNone/>
            </a:pPr>
            <a:r>
              <a:rPr lang="ru-RU" sz="3600" dirty="0" smtClean="0"/>
              <a:t>« </a:t>
            </a:r>
            <a:r>
              <a:rPr lang="ru-RU" sz="3600" dirty="0" smtClean="0"/>
              <a:t>Ум ребенка – на кончиках его пальцев». </a:t>
            </a:r>
            <a:endParaRPr lang="ru-RU" sz="36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22625" y="38100"/>
            <a:ext cx="5021263" cy="6819900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7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1862137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Презентация результата</a:t>
            </a:r>
            <a:endParaRPr lang="ru-RU" dirty="0"/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954088"/>
            <a:ext cx="4294187" cy="5903912"/>
          </a:xfrm>
        </p:spPr>
      </p:pic>
      <p:pic>
        <p:nvPicPr>
          <p:cNvPr id="1229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54588" y="908050"/>
            <a:ext cx="4189412" cy="5761038"/>
          </a:xfrm>
        </p:spPr>
      </p:pic>
      <p:pic>
        <p:nvPicPr>
          <p:cNvPr id="12293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40335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Учёные пришли к выводу, что приблизительно треть всей поверхности двигательной проекции головного мозга занимает именно проекция кисти рук, которая располагается рядом с речевой зоной. Из этого следует следующий вывод: развитие речи ребёнка и развитие мелкой моторики – два взаимосвязанных неразрывных процесса.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 детей с проблемами в речевом развитии очень часто наблюдается недостаточность двигательной активности, в том числе и плохая координация мелкой моторики пальцев рук. 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0"/>
            <a:ext cx="8589640" cy="57606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Занятия аппликацией, оригами, конструированием являются развивают мелкую моторику пальцев рук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Именно </a:t>
            </a:r>
            <a:r>
              <a:rPr lang="ru-RU" dirty="0" smtClean="0"/>
              <a:t>поэтому складывание – это полезное занятие, способствующее активности как левого, так и правого полушария головного мозга, поскольку в работу включены две руки сразу.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Занятия </a:t>
            </a:r>
            <a:r>
              <a:rPr lang="ru-RU" dirty="0" smtClean="0"/>
              <a:t>развивают внимание, память, в</a:t>
            </a:r>
            <a:r>
              <a:rPr lang="ru-RU" dirty="0" smtClean="0"/>
              <a:t>оображение</a:t>
            </a:r>
            <a:r>
              <a:rPr lang="ru-RU" dirty="0" smtClean="0"/>
              <a:t>, </a:t>
            </a:r>
            <a:r>
              <a:rPr lang="ru-RU" dirty="0" smtClean="0"/>
              <a:t>сообразительность.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левого и правого полушарий мозга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Функция правого полушария головного мозга связано с воображением, музыкальными и художественными способностями. </a:t>
            </a:r>
          </a:p>
          <a:p>
            <a:pPr>
              <a:buNone/>
            </a:pPr>
            <a:r>
              <a:rPr lang="ru-RU" dirty="0" smtClean="0"/>
              <a:t>Левое полушарие связано с логическим мышлением, речью, счётом, научными способностями.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93750" y="836613"/>
            <a:ext cx="4246563" cy="5838825"/>
          </a:xfrm>
        </p:spPr>
      </p:pic>
      <p:pic>
        <p:nvPicPr>
          <p:cNvPr id="1331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99025" y="836613"/>
            <a:ext cx="4244975" cy="5838825"/>
          </a:xfrm>
        </p:spPr>
      </p:pic>
      <p:pic>
        <p:nvPicPr>
          <p:cNvPr id="13317" name="Объект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92275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611188" y="3429000"/>
            <a:ext cx="4248150" cy="26638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2363" y="908050"/>
            <a:ext cx="4103687" cy="331311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4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3575" y="38100"/>
            <a:ext cx="5021263" cy="6819900"/>
          </a:xfrm>
        </p:spPr>
      </p:pic>
      <p:pic>
        <p:nvPicPr>
          <p:cNvPr id="14341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0225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916238" y="2708275"/>
            <a:ext cx="5400675" cy="34575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Микропроект</a:t>
            </a:r>
            <a:r>
              <a:rPr lang="ru-RU" dirty="0" smtClean="0"/>
              <a:t> как завершение темы</a:t>
            </a:r>
            <a:endParaRPr lang="ru-RU" dirty="0"/>
          </a:p>
        </p:txBody>
      </p:sp>
      <p:sp>
        <p:nvSpPr>
          <p:cNvPr id="15363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Как и крупные проекты, минипроекты могут использоваться для завершения работы над темой, использования изученного материала для создания личного, значимого для ребенка, практико-ориентированного продукта.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«Исследователь формируется не на третьем десятке лет собственной жизни, когда поступает в аспирантуру, а значительно раньше того времени, как родители впервые приведут его в детский сад».</a:t>
            </a:r>
          </a:p>
          <a:p>
            <a:pPr algn="r">
              <a:buFont typeface="Wingdings 2" pitchFamily="18" charset="2"/>
              <a:buNone/>
            </a:pPr>
            <a:r>
              <a:rPr lang="ru-RU" i="1" smtClean="0"/>
              <a:t>Александр Ильич Савенков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8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8" y="0"/>
            <a:ext cx="8888412" cy="610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00600"/>
            <a:ext cx="1476375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Микропроекты</a:t>
            </a:r>
            <a:r>
              <a:rPr lang="ru-RU" dirty="0" smtClean="0"/>
              <a:t> в достижении предметных результатов</a:t>
            </a:r>
            <a:endParaRPr lang="ru-RU" dirty="0"/>
          </a:p>
        </p:txBody>
      </p:sp>
      <p:sp>
        <p:nvSpPr>
          <p:cNvPr id="17411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Отработка новой лексики,</a:t>
            </a:r>
          </a:p>
          <a:p>
            <a:r>
              <a:rPr lang="ru-RU" smtClean="0"/>
              <a:t>Отработка нового грамматического материала,</a:t>
            </a:r>
          </a:p>
          <a:p>
            <a:r>
              <a:rPr lang="ru-RU" smtClean="0"/>
              <a:t>Переход от контролируемого к свободному использованию языка.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Создание условий для эффективной самостоятельной работы: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25963"/>
          </a:xfrm>
        </p:spPr>
        <p:txBody>
          <a:bodyPr/>
          <a:lstStyle/>
          <a:p>
            <a:r>
              <a:rPr lang="ru-RU" sz="2400" dirty="0" smtClean="0"/>
              <a:t>наличие </a:t>
            </a:r>
            <a:r>
              <a:rPr lang="ru-RU" sz="2400" dirty="0" smtClean="0"/>
              <a:t>у учащегося положительной мотивации;</a:t>
            </a:r>
          </a:p>
          <a:p>
            <a:r>
              <a:rPr lang="ru-RU" sz="2400" dirty="0" smtClean="0"/>
              <a:t>четкая </a:t>
            </a:r>
            <a:r>
              <a:rPr lang="ru-RU" sz="2400" dirty="0" smtClean="0"/>
              <a:t>постановка познавательных задач и пояснение способа их выполнения;</a:t>
            </a:r>
          </a:p>
          <a:p>
            <a:r>
              <a:rPr lang="ru-RU" sz="2400" dirty="0" smtClean="0"/>
              <a:t>определение </a:t>
            </a:r>
            <a:r>
              <a:rPr lang="ru-RU" sz="2400" dirty="0" smtClean="0"/>
              <a:t>преподавателем форм отчетности, объема работы, срока сдачи;</a:t>
            </a:r>
          </a:p>
          <a:p>
            <a:r>
              <a:rPr lang="ru-RU" sz="2400" dirty="0" smtClean="0"/>
              <a:t>определение </a:t>
            </a:r>
            <a:r>
              <a:rPr lang="ru-RU" sz="2400" dirty="0" smtClean="0"/>
              <a:t>видов консультационной помощи и критерия оценок;</a:t>
            </a:r>
          </a:p>
          <a:p>
            <a:r>
              <a:rPr lang="ru-RU" sz="2400" dirty="0" smtClean="0"/>
              <a:t>осознание </a:t>
            </a:r>
            <a:r>
              <a:rPr lang="ru-RU" sz="2400" dirty="0" smtClean="0"/>
              <a:t>учащимся полученного нового знания как личностной ценности.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5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93988" y="0"/>
            <a:ext cx="5051425" cy="6858000"/>
          </a:xfrm>
        </p:spPr>
      </p:pic>
      <p:pic>
        <p:nvPicPr>
          <p:cNvPr id="6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63713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9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32138" y="39688"/>
            <a:ext cx="5021262" cy="6818312"/>
          </a:xfrm>
        </p:spPr>
      </p:pic>
      <p:pic>
        <p:nvPicPr>
          <p:cNvPr id="19461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70063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4117" t="3659" r="4530" b="3659"/>
          <a:stretch>
            <a:fillRect/>
          </a:stretch>
        </p:blipFill>
        <p:spPr>
          <a:xfrm>
            <a:off x="2484438" y="0"/>
            <a:ext cx="5143500" cy="6858000"/>
          </a:xfrm>
        </p:spPr>
      </p:pic>
      <p:pic>
        <p:nvPicPr>
          <p:cNvPr id="2048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70063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lexeyvk\Рабочий стол\Проектная деятельность\M3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109"/>
          <a:stretch>
            <a:fillRect/>
          </a:stretch>
        </p:blipFill>
        <p:spPr>
          <a:xfrm>
            <a:off x="3132138" y="0"/>
            <a:ext cx="5040312" cy="6827838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507" name="Picture 2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87513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Разнообразие форм </a:t>
            </a:r>
            <a:r>
              <a:rPr lang="ru-RU" dirty="0" err="1" smtClean="0"/>
              <a:t>микропроектов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Поделки;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Конкурсы;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Игры;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Закладки…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Конечный продукт позволяет демонстрировать коммуникативные умения и языковые знания учащихся и является результатом творчества учеников.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188913"/>
            <a:ext cx="4248150" cy="5842000"/>
          </a:xfrm>
        </p:spPr>
      </p:pic>
      <p:pic>
        <p:nvPicPr>
          <p:cNvPr id="23556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188913"/>
            <a:ext cx="4264025" cy="5862637"/>
          </a:xfrm>
        </p:spPr>
      </p:pic>
      <p:sp>
        <p:nvSpPr>
          <p:cNvPr id="7" name="Скругленный прямоугольник 6"/>
          <p:cNvSpPr/>
          <p:nvPr/>
        </p:nvSpPr>
        <p:spPr>
          <a:xfrm>
            <a:off x="4572000" y="4221163"/>
            <a:ext cx="4248150" cy="79216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8" name="Picture 14" descr="HEru2SB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7625" y="5126038"/>
            <a:ext cx="1260475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34925"/>
            <a:ext cx="5380037" cy="682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5105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7662862" cy="1066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Проекты в начальной школе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700213"/>
            <a:ext cx="7848600" cy="4625975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Подготовка к проектной деятельности проходит в начальной школе. Прообразом проекта в начальной школе являются </a:t>
            </a:r>
            <a:r>
              <a:rPr lang="ru-RU" b="1" dirty="0" smtClean="0"/>
              <a:t>проектные задачи</a:t>
            </a:r>
            <a:r>
              <a:rPr lang="ru-RU" dirty="0" smtClean="0"/>
              <a:t>, вокруг которых разворачивается работа.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Проектная деятельность в начальной школе – это </a:t>
            </a:r>
            <a:r>
              <a:rPr lang="ru-RU" b="1" dirty="0" smtClean="0"/>
              <a:t>ЗБР</a:t>
            </a:r>
            <a:r>
              <a:rPr lang="ru-RU" dirty="0" smtClean="0"/>
              <a:t> (Л.С. Выготский).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341438"/>
            <a:ext cx="3740150" cy="5372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2563" y="1341438"/>
            <a:ext cx="3740150" cy="5372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606" name="Picture 5" descr="https://www.englishteachers.ru/uploadedfiles/waresimgs/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89138"/>
            <a:ext cx="1368425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5" descr="Heru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0025"/>
            <a:ext cx="1744663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13" y="-23813"/>
            <a:ext cx="5100637" cy="6881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627" name="Picture 16" descr="Heru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18161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4" cstate="print"/>
          <a:srcRect t="2137"/>
          <a:stretch>
            <a:fillRect/>
          </a:stretch>
        </p:blipFill>
        <p:spPr bwMode="auto">
          <a:xfrm>
            <a:off x="2187575" y="900113"/>
            <a:ext cx="6272213" cy="5632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6868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Проект – поиск решения новых задач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45259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Расширению когнитивного развития ученика в наибольшей мере способствует предоставление ему </a:t>
            </a:r>
            <a:r>
              <a:rPr lang="ru-RU" b="1" dirty="0" smtClean="0"/>
              <a:t>возможности исследовать </a:t>
            </a:r>
            <a:r>
              <a:rPr lang="ru-RU" dirty="0" smtClean="0"/>
              <a:t>окружающую среду и воздействовать на неё.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Обучая детей конкретным навыкам, мы лишаем их шанса сделать собственное открытие. </a:t>
            </a:r>
          </a:p>
          <a:p>
            <a:pPr algn="r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i="1" dirty="0" smtClean="0"/>
              <a:t>Ж.Пиаже</a:t>
            </a:r>
            <a:r>
              <a:rPr lang="ru-RU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Результаты использования </a:t>
            </a:r>
            <a:r>
              <a:rPr lang="ru-RU" dirty="0" err="1" smtClean="0"/>
              <a:t>микропроектов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7132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Развитие творческих способностей учащихся;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Дополнительные возможности достижения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Возможности «естественного» использования языка в понятной и близкой детям коммуникативной ситуации;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Возможность разнообразить виды деятельности на уроке, сохраняя учебную ценность урока;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Возможность расширения и активизации пассивного словарного </a:t>
            </a:r>
            <a:r>
              <a:rPr lang="ru-RU" smtClean="0"/>
              <a:t>запаса учащихся.</a:t>
            </a:r>
            <a:endParaRPr lang="ru-RU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Микропроекты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Проводятся в рамках одного занятия;</a:t>
            </a:r>
          </a:p>
          <a:p>
            <a:r>
              <a:rPr lang="ru-RU" smtClean="0"/>
              <a:t>Позволяют разнообразить виды деятельности, сохраняя учебную цель;</a:t>
            </a:r>
          </a:p>
          <a:p>
            <a:r>
              <a:rPr lang="ru-RU" smtClean="0"/>
              <a:t>Создают условия для использования изучаемого языка в повседневной деятельности;</a:t>
            </a:r>
          </a:p>
          <a:p>
            <a:r>
              <a:rPr lang="ru-RU" smtClean="0"/>
              <a:t>Результат микропроекта может стать опорой для дальнейшей работы.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mtClean="0"/>
              <a:t>Закрепляем новое слово</a:t>
            </a:r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63600" y="1169988"/>
            <a:ext cx="8280400" cy="5688012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4716463" y="1196975"/>
            <a:ext cx="4248150" cy="25193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92275" cy="2328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413" y="188913"/>
            <a:ext cx="4849812" cy="6669087"/>
          </a:xfrm>
        </p:spPr>
      </p:pic>
      <p:pic>
        <p:nvPicPr>
          <p:cNvPr id="5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92275" cy="2328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Вводим </a:t>
            </a:r>
            <a:br>
              <a:rPr lang="ru-RU" dirty="0" smtClean="0"/>
            </a:br>
            <a:r>
              <a:rPr lang="ru-RU" dirty="0" smtClean="0"/>
              <a:t>дополнительную лексику</a:t>
            </a:r>
            <a:endParaRPr lang="ru-RU" dirty="0"/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1357313"/>
            <a:ext cx="3998912" cy="5500687"/>
          </a:xfrm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775" y="1357313"/>
            <a:ext cx="4013200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476375" cy="2030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Отрабатываем названия цветов</a:t>
            </a:r>
            <a:endParaRPr lang="ru-RU" dirty="0"/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4050" y="1025525"/>
            <a:ext cx="8489950" cy="583247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Микропроекты и умения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Умение принимать и сохранять цель;</a:t>
            </a:r>
          </a:p>
          <a:p>
            <a:r>
              <a:rPr lang="ru-RU" smtClean="0"/>
              <a:t>Умение следовать инструкциям;</a:t>
            </a:r>
          </a:p>
          <a:p>
            <a:r>
              <a:rPr lang="ru-RU" smtClean="0"/>
              <a:t>Умение представить результат.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502</Words>
  <Application>Microsoft Office PowerPoint</Application>
  <PresentationFormat>Экран (4:3)</PresentationFormat>
  <Paragraphs>59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Calibri</vt:lpstr>
      <vt:lpstr>Arial</vt:lpstr>
      <vt:lpstr>Wingdings 2</vt:lpstr>
      <vt:lpstr>Georgia</vt:lpstr>
      <vt:lpstr>Тема Office</vt:lpstr>
      <vt:lpstr>Микропроекты на уроках английского языка и во внеурочной деятельности</vt:lpstr>
      <vt:lpstr>Слайд 2</vt:lpstr>
      <vt:lpstr>Проекты в начальной школе</vt:lpstr>
      <vt:lpstr>Микропроекты</vt:lpstr>
      <vt:lpstr>Закрепляем новое слово</vt:lpstr>
      <vt:lpstr>Слайд 6</vt:lpstr>
      <vt:lpstr>Вводим  дополнительную лексику</vt:lpstr>
      <vt:lpstr>Отрабатываем названия цветов</vt:lpstr>
      <vt:lpstr>Микропроекты и умения</vt:lpstr>
      <vt:lpstr>Слайд 10</vt:lpstr>
      <vt:lpstr>Слайд 11</vt:lpstr>
      <vt:lpstr>Презентация результата</vt:lpstr>
      <vt:lpstr>Слайд 13</vt:lpstr>
      <vt:lpstr>Слайд 14</vt:lpstr>
      <vt:lpstr>Слайд 15</vt:lpstr>
      <vt:lpstr>Функции левого и правого полушарий мозга</vt:lpstr>
      <vt:lpstr>Слайд 17</vt:lpstr>
      <vt:lpstr>Слайд 18</vt:lpstr>
      <vt:lpstr>Микропроект как завершение темы</vt:lpstr>
      <vt:lpstr>Слайд 20</vt:lpstr>
      <vt:lpstr>Микропроекты в достижении предметных результатов</vt:lpstr>
      <vt:lpstr>Создание условий для эффективной самостоятельной работы:</vt:lpstr>
      <vt:lpstr>Слайд 23</vt:lpstr>
      <vt:lpstr>Слайд 24</vt:lpstr>
      <vt:lpstr>Слайд 25</vt:lpstr>
      <vt:lpstr>Слайд 26</vt:lpstr>
      <vt:lpstr>Разнообразие форм микропроектов</vt:lpstr>
      <vt:lpstr>Слайд 28</vt:lpstr>
      <vt:lpstr>Слайд 29</vt:lpstr>
      <vt:lpstr>Слайд 30</vt:lpstr>
      <vt:lpstr>Слайд 31</vt:lpstr>
      <vt:lpstr>Проект – поиск решения новых задач</vt:lpstr>
      <vt:lpstr>Результаты использования микропроектов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bim</cp:lastModifiedBy>
  <cp:revision>32</cp:revision>
  <dcterms:modified xsi:type="dcterms:W3CDTF">2017-03-31T07:14:30Z</dcterms:modified>
</cp:coreProperties>
</file>