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2"/>
  </p:notesMasterIdLst>
  <p:sldIdLst>
    <p:sldId id="256" r:id="rId2"/>
    <p:sldId id="257" r:id="rId3"/>
    <p:sldId id="273" r:id="rId4"/>
    <p:sldId id="258" r:id="rId5"/>
    <p:sldId id="340" r:id="rId6"/>
    <p:sldId id="259" r:id="rId7"/>
    <p:sldId id="286" r:id="rId8"/>
    <p:sldId id="287" r:id="rId9"/>
    <p:sldId id="288" r:id="rId10"/>
    <p:sldId id="289" r:id="rId11"/>
    <p:sldId id="290" r:id="rId12"/>
    <p:sldId id="291" r:id="rId13"/>
    <p:sldId id="326" r:id="rId14"/>
    <p:sldId id="327" r:id="rId15"/>
    <p:sldId id="328" r:id="rId16"/>
    <p:sldId id="292" r:id="rId17"/>
    <p:sldId id="293" r:id="rId18"/>
    <p:sldId id="294" r:id="rId19"/>
    <p:sldId id="295" r:id="rId20"/>
    <p:sldId id="301" r:id="rId21"/>
    <p:sldId id="302" r:id="rId22"/>
    <p:sldId id="297" r:id="rId23"/>
    <p:sldId id="260" r:id="rId24"/>
    <p:sldId id="305" r:id="rId25"/>
    <p:sldId id="306" r:id="rId26"/>
    <p:sldId id="307" r:id="rId27"/>
    <p:sldId id="308" r:id="rId28"/>
    <p:sldId id="309" r:id="rId29"/>
    <p:sldId id="311" r:id="rId30"/>
    <p:sldId id="312" r:id="rId31"/>
    <p:sldId id="313" r:id="rId32"/>
    <p:sldId id="314" r:id="rId33"/>
    <p:sldId id="315" r:id="rId34"/>
    <p:sldId id="316" r:id="rId35"/>
    <p:sldId id="317" r:id="rId36"/>
    <p:sldId id="318" r:id="rId37"/>
    <p:sldId id="319" r:id="rId38"/>
    <p:sldId id="310" r:id="rId39"/>
    <p:sldId id="320" r:id="rId40"/>
    <p:sldId id="298" r:id="rId41"/>
    <p:sldId id="299" r:id="rId42"/>
    <p:sldId id="321" r:id="rId43"/>
    <p:sldId id="322" r:id="rId44"/>
    <p:sldId id="323" r:id="rId45"/>
    <p:sldId id="324" r:id="rId46"/>
    <p:sldId id="265" r:id="rId47"/>
    <p:sldId id="266" r:id="rId48"/>
    <p:sldId id="267" r:id="rId49"/>
    <p:sldId id="268" r:id="rId50"/>
    <p:sldId id="269" r:id="rId51"/>
    <p:sldId id="270" r:id="rId52"/>
    <p:sldId id="274" r:id="rId53"/>
    <p:sldId id="275" r:id="rId54"/>
    <p:sldId id="276" r:id="rId55"/>
    <p:sldId id="277" r:id="rId56"/>
    <p:sldId id="278" r:id="rId57"/>
    <p:sldId id="279" r:id="rId58"/>
    <p:sldId id="280" r:id="rId59"/>
    <p:sldId id="281" r:id="rId60"/>
    <p:sldId id="282" r:id="rId61"/>
    <p:sldId id="283" r:id="rId62"/>
    <p:sldId id="284" r:id="rId63"/>
    <p:sldId id="285" r:id="rId64"/>
    <p:sldId id="272" r:id="rId65"/>
    <p:sldId id="304" r:id="rId66"/>
    <p:sldId id="261" r:id="rId67"/>
    <p:sldId id="262" r:id="rId68"/>
    <p:sldId id="263" r:id="rId69"/>
    <p:sldId id="264" r:id="rId70"/>
    <p:sldId id="329" r:id="rId71"/>
    <p:sldId id="330" r:id="rId72"/>
    <p:sldId id="331" r:id="rId73"/>
    <p:sldId id="332" r:id="rId74"/>
    <p:sldId id="333" r:id="rId75"/>
    <p:sldId id="334" r:id="rId76"/>
    <p:sldId id="335" r:id="rId77"/>
    <p:sldId id="336" r:id="rId78"/>
    <p:sldId id="337" r:id="rId79"/>
    <p:sldId id="341" r:id="rId80"/>
    <p:sldId id="342" r:id="rId81"/>
    <p:sldId id="343" r:id="rId82"/>
    <p:sldId id="344" r:id="rId83"/>
    <p:sldId id="345" r:id="rId84"/>
    <p:sldId id="346" r:id="rId85"/>
    <p:sldId id="338" r:id="rId86"/>
    <p:sldId id="339" r:id="rId87"/>
    <p:sldId id="347" r:id="rId88"/>
    <p:sldId id="348" r:id="rId89"/>
    <p:sldId id="303" r:id="rId90"/>
    <p:sldId id="325" r:id="rId9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75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6C7ED-76C9-463B-B6F7-166E02767FE4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9F0C1-33B6-4C61-89EF-F6E01E90F2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874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4E6BE-527C-4CF4-A1AC-7AD0F1CBC83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879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0942D-6F16-4579-94F5-6702329FD396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911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://vk.com/titulpublishers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facebook.com/titulpublishers" TargetMode="Externa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forms/b4MSIkkfFbmbp8XK2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vk.com/doc-77354013_444660815?dl=03684a1d6392e37ddb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al.preemstvennost.ru/arkhiv/year-2015/50-nomer-8-04-2015/945-formirovanie-universalnykh-uchebnykh-dejstvij-na-urokakh-inostrannogo-yazyka-v-usloviyakh-realizatsii-fgos" TargetMode="External"/><Relationship Id="rId2" Type="http://schemas.openxmlformats.org/officeDocument/2006/relationships/hyperlink" Target="http://www.ug.ru/method_article/260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eadingworksheets.com/e-reading-worksheets/school-project-ideas/" TargetMode="External"/><Relationship Id="rId7" Type="http://schemas.openxmlformats.org/officeDocument/2006/relationships/hyperlink" Target="http://cyberleninka.ru/article/n/proektnaya-deyatelnost-kak-sredstvo-formirovaniya-universalnyh-uchebnyh-deystviy-mladshih-shkolnikov" TargetMode="External"/><Relationship Id="rId2" Type="http://schemas.openxmlformats.org/officeDocument/2006/relationships/hyperlink" Target="http://www.topuniversities.com/blog/4-steps-successful-student-projec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yberleninka.ru/article/n/organizatsiya-gruppovoy-proektnoy-deyatelnosti-v-nachalnoy-shkole-cherez-tehnologiyu-raznovozrastnogo-obucheniya-s-ispolzovaniem-ikt-v" TargetMode="External"/><Relationship Id="rId5" Type="http://schemas.openxmlformats.org/officeDocument/2006/relationships/hyperlink" Target="http://cyberleninka.ru/article/n/nekotorye-rekomendatsii-po-formirovaniyu-u-uchaschihsya-navykov-proektnoy-deyatelnosti" TargetMode="External"/><Relationship Id="rId4" Type="http://schemas.openxmlformats.org/officeDocument/2006/relationships/hyperlink" Target="http://cyberleninka.ru/article/n/novye-podhody-k-proektnoy-i-issledovatelskoy-deyatelnosti-v-usloviyah-vnedreniya-fgo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564908"/>
            <a:ext cx="7918648" cy="1470025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Модернизация содержания и технологий, направленных на достижение предметных, метапредметных и личностных результатов </a:t>
            </a:r>
            <a:br>
              <a:rPr lang="ru-RU" sz="2800" b="1" dirty="0" smtClean="0"/>
            </a:br>
            <a:r>
              <a:rPr lang="ru-RU" sz="2800" b="1" dirty="0" smtClean="0"/>
              <a:t>в рамках учебного предмета </a:t>
            </a:r>
            <a:br>
              <a:rPr lang="ru-RU" sz="2800" b="1" dirty="0" smtClean="0"/>
            </a:br>
            <a:r>
              <a:rPr lang="ru-RU" sz="2800" b="1" dirty="0" smtClean="0"/>
              <a:t>«Иностранный язык» (английский) </a:t>
            </a:r>
            <a:br>
              <a:rPr lang="ru-RU" sz="2800" b="1" dirty="0" smtClean="0"/>
            </a:br>
            <a:r>
              <a:rPr lang="ru-RU" sz="2800" b="1" dirty="0" smtClean="0"/>
              <a:t>с учетом требований ФГОС 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517232"/>
            <a:ext cx="6400800" cy="96051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Казеичева Алёна Евгеньевна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руководителя Центра образовательных программ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издательства «Титул», автор учебных пособий</a:t>
            </a:r>
          </a:p>
          <a:p>
            <a:endParaRPr lang="ru-RU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563888" y="116634"/>
            <a:ext cx="2383970" cy="1596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9" y="555009"/>
            <a:ext cx="6447501" cy="1320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широком значении </a:t>
            </a:r>
            <a:br>
              <a:rPr lang="ru-RU" dirty="0" smtClean="0"/>
            </a:br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0838" y="2501783"/>
            <a:ext cx="6447501" cy="388077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…умение учиться.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31147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узком значении</a:t>
            </a:r>
            <a:br>
              <a:rPr lang="ru-RU" dirty="0" smtClean="0"/>
            </a:br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3"/>
            <a:ext cx="8229600" cy="384929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«…совокупность способов действий учащегося (…), обеспечивающих самостоятельное усвоение новых знаний, формирование умений, включая организацию этого процесса».</a:t>
            </a:r>
          </a:p>
          <a:p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(Как проектировать универсальные учебные действия в начальной школе)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68464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174" t="18133" r="9562" b="13454"/>
          <a:stretch>
            <a:fillRect/>
          </a:stretch>
        </p:blipFill>
        <p:spPr bwMode="auto">
          <a:xfrm>
            <a:off x="251520" y="908720"/>
            <a:ext cx="8712968" cy="522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068960"/>
            <a:ext cx="8352928" cy="3024336"/>
          </a:xfrm>
          <a:prstGeom prst="rect">
            <a:avLst/>
          </a:prstGeom>
          <a:solidFill>
            <a:srgbClr val="AAD7FC">
              <a:alpha val="69804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познавательных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9"/>
            <a:ext cx="8229600" cy="5472608"/>
          </a:xfrm>
        </p:spPr>
        <p:txBody>
          <a:bodyPr>
            <a:noAutofit/>
          </a:bodyPr>
          <a:lstStyle/>
          <a:p>
            <a:pPr marL="0" indent="45720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1)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Умение определять понятия, создавать обобщения, устанавливать аналогии, классифицировать, самостоятельно выбирать основания и критерии для классификации, устанавливать причинно-следственные связи, строить логическое рассуждение, умозаключение (индуктивное, дедуктивное, по аналогии) и делать выводы. 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2)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Умение создавать, применять и преобразовывать знаки и символы, модели и схемы для решения учебных и познавательных задач.  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Смысловое чтение. 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находить в тексте требуемую информацию (в соответствии с целями своей деятельности);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ориентироваться в содержании текста, понимать целостный смысл текста, структурировать текст;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устанавливать взаимосвязь описанных в тексте событий, явлений, процессов;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резюмировать главную идею текста;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преобразовывать текст, «переводя» его в другую модальность, интерпретировать текст (художественный и нехудожественный – учебный, научно-популярный, информационный, текст non-fiction);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критически оценивать содержание и форму текста.</a:t>
            </a:r>
          </a:p>
          <a:p>
            <a:pPr marL="0" lvl="0" indent="457200">
              <a:spcBef>
                <a:spcPts val="0"/>
              </a:spcBef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lvl="0" indent="457200"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и др.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908721"/>
            <a:ext cx="8640960" cy="2880320"/>
          </a:xfrm>
          <a:prstGeom prst="rect">
            <a:avLst/>
          </a:prstGeom>
          <a:solidFill>
            <a:srgbClr val="AAD7FC">
              <a:alpha val="69804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Примеры регулятивных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832648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1)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Умение самостоятельно определять цели обучения, ставить и формулировать новые задачи в учебе и познавательной деятельности, развивать мотивы и интересы своей познавательной деятельности.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анализировать существующие и планировать будущие образовательные результаты;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идентифицировать собственные проблемы и определять главную проблему;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выдвигать версии решения проблемы, формулировать гипотезы, предвосхищать конечный результат;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формулировать учебные задачи как шаги достижения поставленной цели деятельности;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обосновывать целевые ориентиры и приоритеты ссылками на ценности, указывая и обосновывая логическую последовательность шагов.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Умение самостоятельно планировать пути достижения целей, в том числе альтернативные, осознанно выбирать наиболее эффективные способы решения учебных и познавательных задач.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Умение соотносить свои действия с планируемыми результатами, осуществлять контроль своей деятельности в процессе достижения результата, определять способы действий в рамках предложенных условий и требований, корректировать свои действия в соответствии с изменяющейся ситуацией.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4)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Умение оценивать правильность выполнения учебной задачи, собственные возможности ее решения.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5)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Владение основами самоконтроля, самооценки, принятия решений и осуществления осознанного выбора в учебной и познавательной.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429000"/>
            <a:ext cx="8496944" cy="3168352"/>
          </a:xfrm>
          <a:prstGeom prst="rect">
            <a:avLst/>
          </a:prstGeom>
          <a:solidFill>
            <a:srgbClr val="AAD7FC">
              <a:alpha val="69804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коммуникативных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7"/>
            <a:ext cx="8229600" cy="5544616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 Умение организовывать учебное сотрудничество и совместную деятельность с учителем и сверстниками; работать индивидуально и в группе: находить общее решение и разрешать конфликты на основе согласования позиций и учета интересов; формулировать, аргументировать и отстаивать свое мнение.</a:t>
            </a:r>
          </a:p>
          <a:p>
            <a:pPr>
              <a:buNone/>
            </a:pP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2)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 Умение осознанно использовать речевые средства в соответствии с задачей коммуникации для выражения своих чувств, мыслей и потребностей для планирования и регуляции своей деятельности; владение устной и письменной речью, монологической контекстной речью. </a:t>
            </a:r>
          </a:p>
          <a:p>
            <a:pPr lvl="0">
              <a:buNone/>
            </a:pP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Формирование и развитие компетентности в области использования информационно-коммуникационных технологий (далее – ИКТ). </a:t>
            </a:r>
          </a:p>
          <a:p>
            <a:pPr lvl="0">
              <a:buNone/>
            </a:pPr>
            <a:r>
              <a:rPr lang="ru-RU" sz="4000" u="sng" dirty="0" smtClean="0">
                <a:latin typeface="Arial" pitchFamily="34" charset="0"/>
                <a:cs typeface="Arial" pitchFamily="34" charset="0"/>
              </a:rPr>
              <a:t>Обучающийся сможет: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целенаправленно искать и использовать информационные ресурсы, необходимые для решения учебных и практических задач с помощью средств ИКТ;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использовать компьютерные технологии (включая выбор адекватных задаче инструментальных программно-аппаратных средств и сервисов) для решения информационных и коммуникационных учебных задач, в том числе: вычисление, написание писем, сочинений, докладов, рефератов, создание презентаций и др.;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использовать информацию с учетом этических и правовых норм;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создавать информационные ресурсы разного типа и для разных аудиторий, соблюдать информационную гигиену и правила информационной безопасности.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Урок, согласно требованиям ФГОС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Целеполагание;</a:t>
            </a:r>
          </a:p>
          <a:p>
            <a:pPr eaLnBrk="1" hangingPunct="1"/>
            <a:r>
              <a:rPr lang="ru-RU" altLang="ru-RU" smtClean="0"/>
              <a:t>Планирование действий на уроке (УУД, приемы проектного метода);</a:t>
            </a:r>
          </a:p>
          <a:p>
            <a:pPr eaLnBrk="1" hangingPunct="1"/>
            <a:r>
              <a:rPr lang="ru-RU" altLang="ru-RU" smtClean="0"/>
              <a:t>Работа с информацией, развитие критического мышления;</a:t>
            </a:r>
          </a:p>
          <a:p>
            <a:pPr eaLnBrk="1" hangingPunct="1"/>
            <a:r>
              <a:rPr lang="ru-RU" altLang="ru-RU" smtClean="0"/>
              <a:t>Взаимная оценка, самооценка, рефлексия.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Целеполагание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В начале урока;</a:t>
            </a:r>
          </a:p>
          <a:p>
            <a:pPr eaLnBrk="1" hangingPunct="1"/>
            <a:r>
              <a:rPr lang="ru-RU" altLang="ru-RU" smtClean="0"/>
              <a:t>Ученики с помощью учителя формулируют цель урока;</a:t>
            </a:r>
          </a:p>
          <a:p>
            <a:pPr eaLnBrk="1" hangingPunct="1"/>
            <a:r>
              <a:rPr lang="ru-RU" altLang="ru-RU" smtClean="0"/>
              <a:t>Опоры на заголовки, иллюстрации, аудиозаписи, видеозаписи.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Целеполагание</a:t>
            </a:r>
            <a:r>
              <a:rPr lang="ru-RU" dirty="0" smtClean="0"/>
              <a:t>, </a:t>
            </a:r>
            <a:r>
              <a:rPr lang="en-US" dirty="0" smtClean="0"/>
              <a:t>Millie - 2</a:t>
            </a:r>
            <a:endParaRPr lang="ru-RU" dirty="0" smtClean="0"/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8" y="857251"/>
            <a:ext cx="8537575" cy="5788025"/>
          </a:xfrm>
          <a:noFill/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457208" y="857254"/>
            <a:ext cx="8404225" cy="1203325"/>
            <a:chOff x="457200" y="857250"/>
            <a:chExt cx="8404225" cy="120359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827088" y="857250"/>
              <a:ext cx="2232025" cy="411256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57200" y="1773446"/>
              <a:ext cx="1811338" cy="28740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385050" y="919177"/>
              <a:ext cx="1476375" cy="14449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Целеполагание</a:t>
            </a:r>
            <a:r>
              <a:rPr lang="ru-RU" dirty="0" smtClean="0"/>
              <a:t>, </a:t>
            </a:r>
            <a:r>
              <a:rPr lang="en-US" dirty="0" smtClean="0"/>
              <a:t>Millie - 2</a:t>
            </a:r>
            <a:endParaRPr lang="ru-RU" dirty="0" smtClean="0"/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8" y="857251"/>
            <a:ext cx="8537575" cy="5788025"/>
          </a:xfr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6360" y="1188132"/>
            <a:ext cx="6768048" cy="388077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000" dirty="0" smtClean="0"/>
              <a:t>«В учении и творчестве все правила ни хороши, ни плохи – важен результат»</a:t>
            </a:r>
          </a:p>
          <a:p>
            <a:pPr marL="0" indent="0" algn="r">
              <a:buNone/>
            </a:pPr>
            <a:r>
              <a:rPr lang="ru-RU" sz="3200" i="1" dirty="0" smtClean="0"/>
              <a:t>А. де Сент-Экзюпери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1721761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666" y="101601"/>
            <a:ext cx="8367822" cy="449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УУД в процессе урока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875390"/>
              </p:ext>
            </p:extLst>
          </p:nvPr>
        </p:nvGraphicFramePr>
        <p:xfrm>
          <a:off x="179520" y="764708"/>
          <a:ext cx="8742581" cy="59046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4256"/>
                <a:gridCol w="4032448"/>
                <a:gridCol w="2405877"/>
              </a:tblGrid>
              <a:tr h="73257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Обязательная</a:t>
                      </a:r>
                      <a:r>
                        <a:rPr lang="ru-RU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деятельность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Урок с учетом УУД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УУД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</a:tr>
              <a:tr h="9767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Объявление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темы урока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Формулируют сами учащиеся </a:t>
                      </a:r>
                      <a:r>
                        <a:rPr lang="ru-RU" sz="180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подводит учащихся к осознанию темы)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Познавательные </a:t>
                      </a: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</a:tr>
              <a:tr h="14651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Сообщение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целей и задач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Формулируют сами учащиеся, определив границы знания и незнания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подводит учащихся к осознанию целей и задач)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</a:p>
                  </a:txBody>
                  <a:tcPr marL="68580" marR="68580"/>
                </a:tc>
              </a:tr>
              <a:tr h="11091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 учащимися способов достижения намеченной цели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помогает, советует)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</a:tr>
              <a:tr h="1621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Практическая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учащихся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консультирует)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Познавательные, регулятивные, коммуникативные</a:t>
                      </a:r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118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558151"/>
              </p:ext>
            </p:extLst>
          </p:nvPr>
        </p:nvGraphicFramePr>
        <p:xfrm>
          <a:off x="179512" y="1124745"/>
          <a:ext cx="8726354" cy="55019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1888"/>
                <a:gridCol w="4446410"/>
                <a:gridCol w="2008056"/>
              </a:tblGrid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Обязательная</a:t>
                      </a:r>
                      <a:r>
                        <a:rPr lang="ru-RU" sz="16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деятельность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Урок с учетом УУД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УУД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137160" marB="137160"/>
                </a:tc>
              </a:tr>
              <a:tr h="1128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Осуществление </a:t>
                      </a: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контроля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осуществляют контроль (применяются формы самоконтроля, взаимоконтроля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(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учитель консультирует)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  <a:tr h="917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Осуществление </a:t>
                      </a: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коррекции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формулируют затруднения и осуществляют коррекцию самостоятельно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консультирует, советует, помогает)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Коммуникативные,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  <a:tr h="1041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Оценивание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учащихся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дают оценку деятельности по её результатам (</a:t>
                      </a:r>
                      <a:r>
                        <a:rPr lang="ru-RU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самооценивание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оценивание результатов деятельности товарищей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 (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учитель консультирует)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  <a:tr h="6342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урока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Проводится рефлексия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  <a:tr h="1017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Домашнее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задание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Познавательные, регулятивные, коммуникативные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31" y="188645"/>
            <a:ext cx="8640959" cy="807119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Формирование УУД в процессе урока </a:t>
            </a:r>
            <a:r>
              <a:rPr lang="ru-RU" sz="3600" dirty="0" smtClean="0"/>
              <a:t>(продолжение)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0286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Межпредметные понятия</a:t>
            </a:r>
          </a:p>
        </p:txBody>
      </p:sp>
      <p:sp>
        <p:nvSpPr>
          <p:cNvPr id="73731" name="Объект 2"/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708525"/>
          </a:xfrm>
        </p:spPr>
        <p:txBody>
          <a:bodyPr/>
          <a:lstStyle/>
          <a:p>
            <a:r>
              <a:rPr lang="ru-RU" smtClean="0"/>
              <a:t>В определение метапредметных результатов входят «межпредметные понятия».</a:t>
            </a:r>
          </a:p>
          <a:p>
            <a:r>
              <a:rPr lang="ru-RU" smtClean="0"/>
              <a:t>К ним относятся: работа с информацией, проектная деятельность.</a:t>
            </a:r>
          </a:p>
          <a:p>
            <a:r>
              <a:rPr lang="ru-RU" smtClean="0"/>
              <a:t>Использование проектной деятельности на уроке позволяет достигать метапредметных результатов ФГОС, а также достигать личностных и предметных результатов.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Технологии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Проектное обучение</a:t>
            </a:r>
          </a:p>
          <a:p>
            <a:r>
              <a:rPr lang="ru-RU" dirty="0" smtClean="0"/>
              <a:t>Развитие критического мышления</a:t>
            </a:r>
          </a:p>
          <a:p>
            <a:r>
              <a:rPr lang="ru-RU" dirty="0" smtClean="0"/>
              <a:t>Формирование ИКТ-компетенции</a:t>
            </a:r>
          </a:p>
          <a:p>
            <a:r>
              <a:rPr lang="en-US" dirty="0" smtClean="0"/>
              <a:t>Flipped Classroom</a:t>
            </a:r>
          </a:p>
          <a:p>
            <a:r>
              <a:rPr lang="en-US" dirty="0" smtClean="0"/>
              <a:t>Blended learning</a:t>
            </a:r>
            <a:endParaRPr lang="ru-RU" dirty="0" smtClean="0"/>
          </a:p>
          <a:p>
            <a:r>
              <a:rPr lang="ru-RU" dirty="0" err="1" smtClean="0"/>
              <a:t>Портфолио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Проектная технология – что это?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Это технология, создающая оптимальные условия для функционирования </a:t>
            </a:r>
            <a:r>
              <a:rPr lang="ru-RU" u="sng" dirty="0" smtClean="0"/>
              <a:t>иноязычного общения</a:t>
            </a:r>
            <a:r>
              <a:rPr lang="ru-RU" dirty="0" smtClean="0"/>
              <a:t>. Оно обслуживает подготовительную работу над проектом, без общения невозможна совместная деятельность школьников по его воплощению в жизнь, когда учащиеся ведут </a:t>
            </a:r>
            <a:r>
              <a:rPr lang="ru-RU" u="sng" dirty="0" smtClean="0"/>
              <a:t>поиск</a:t>
            </a:r>
            <a:r>
              <a:rPr lang="ru-RU" dirty="0" smtClean="0"/>
              <a:t> новой интересной </a:t>
            </a:r>
            <a:r>
              <a:rPr lang="ru-RU" u="sng" dirty="0" smtClean="0"/>
              <a:t>информации</a:t>
            </a:r>
            <a:r>
              <a:rPr lang="ru-RU" dirty="0" smtClean="0"/>
              <a:t>, её </a:t>
            </a:r>
            <a:r>
              <a:rPr lang="ru-RU" u="sng" dirty="0" smtClean="0"/>
              <a:t>отбор</a:t>
            </a:r>
            <a:r>
              <a:rPr lang="ru-RU" dirty="0" smtClean="0"/>
              <a:t> и </a:t>
            </a:r>
            <a:r>
              <a:rPr lang="ru-RU" u="sng" dirty="0" smtClean="0"/>
              <a:t>оформление</a:t>
            </a:r>
            <a:r>
              <a:rPr lang="ru-RU" dirty="0" smtClean="0"/>
              <a:t>, а также </a:t>
            </a:r>
            <a:r>
              <a:rPr lang="ru-RU" u="sng" dirty="0" smtClean="0"/>
              <a:t>подведение итогов</a:t>
            </a:r>
            <a:r>
              <a:rPr lang="ru-RU" dirty="0" smtClean="0"/>
              <a:t> проектной деятельности в ходе </a:t>
            </a:r>
            <a:r>
              <a:rPr lang="ru-RU" u="sng" dirty="0" smtClean="0"/>
              <a:t>активного обсуждения </a:t>
            </a:r>
            <a:r>
              <a:rPr lang="ru-RU" dirty="0" smtClean="0"/>
              <a:t>достоинств и недостатков собранных материалов (С.С.Куклина).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9"/>
            <a:ext cx="8435280" cy="4525963"/>
          </a:xfrm>
        </p:spPr>
        <p:txBody>
          <a:bodyPr/>
          <a:lstStyle/>
          <a:p>
            <a:r>
              <a:rPr lang="ru-RU" dirty="0" smtClean="0"/>
              <a:t>Это метод, в основе которого лежит </a:t>
            </a:r>
            <a:r>
              <a:rPr lang="ru-RU" u="sng" dirty="0" smtClean="0"/>
              <a:t>развитие познавательных навыков</a:t>
            </a:r>
            <a:r>
              <a:rPr lang="ru-RU" dirty="0" smtClean="0"/>
              <a:t> учащихся, умений самостоятельно</a:t>
            </a:r>
            <a:r>
              <a:rPr lang="ru-RU" u="sng" dirty="0" smtClean="0"/>
              <a:t> конструировать свои знания</a:t>
            </a:r>
            <a:r>
              <a:rPr lang="ru-RU" dirty="0" smtClean="0"/>
              <a:t>, </a:t>
            </a:r>
            <a:r>
              <a:rPr lang="ru-RU" u="sng" dirty="0" smtClean="0"/>
              <a:t>ориентироваться в информационном пространстве</a:t>
            </a:r>
            <a:r>
              <a:rPr lang="ru-RU" dirty="0" smtClean="0"/>
              <a:t>, развитие </a:t>
            </a:r>
            <a:r>
              <a:rPr lang="ru-RU" u="sng" dirty="0" smtClean="0"/>
              <a:t>критического мышления</a:t>
            </a:r>
            <a:r>
              <a:rPr lang="ru-RU" dirty="0" smtClean="0"/>
              <a:t> (</a:t>
            </a:r>
            <a:r>
              <a:rPr lang="ru-RU" dirty="0" err="1" smtClean="0"/>
              <a:t>М.В.Буланова-Топоркова</a:t>
            </a:r>
            <a:r>
              <a:rPr lang="ru-RU" dirty="0" smtClean="0"/>
              <a:t>, </a:t>
            </a:r>
            <a:r>
              <a:rPr lang="ru-RU" dirty="0" err="1" smtClean="0"/>
              <a:t>А.В.Духавнева</a:t>
            </a:r>
            <a:r>
              <a:rPr lang="ru-RU" dirty="0" smtClean="0"/>
              <a:t>, </a:t>
            </a:r>
            <a:r>
              <a:rPr lang="ru-RU" dirty="0" err="1" smtClean="0"/>
              <a:t>В.С.Кукушин</a:t>
            </a:r>
            <a:r>
              <a:rPr lang="ru-RU" dirty="0" smtClean="0"/>
              <a:t>, Г.В.Сучков).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 истории вопроса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8" y="1556793"/>
            <a:ext cx="8612701" cy="5040560"/>
          </a:xfrm>
        </p:spPr>
        <p:txBody>
          <a:bodyPr>
            <a:normAutofit fontScale="92500"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Начало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XX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века (США) – возник метод проектов (Джон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Дьюи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его ученик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У.Килпатрик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1918 г. – статья Уильяма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Килпатрика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«Метод проектов».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1905 г. (Россия) – под руководством Станислава Теофиловича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Шацкого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организована группа сотрудников, пропагандирующая метод проектов среди российских педагогов.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Послереволюционный период – по инициативе Надежды Константиновны Крупской метод широко применяется.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1931 г. – метод осужден как чуждый советской школе и не использовался вплоть до 80-х годов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XX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века.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начале 90-х метод проектов вернулся в российские школы (профессор Евгения Семеновна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Полат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91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994122"/>
          </a:xfrm>
        </p:spPr>
        <p:txBody>
          <a:bodyPr>
            <a:noAutofit/>
          </a:bodyPr>
          <a:lstStyle/>
          <a:p>
            <a:r>
              <a:rPr lang="ru-RU" sz="4500" b="1" dirty="0" smtClean="0"/>
              <a:t>Зачем нужен метод проектов?</a:t>
            </a:r>
            <a:endParaRPr lang="ru-RU" sz="45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8599" y="1435352"/>
            <a:ext cx="8745409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Он нужен, чтобы: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учащихся самостоятельному критическому мышлению, умению работать с информацией;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размышлять, опираясь на знание фактов, закономерностей науки, делать обоснованные выводы;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принимать самостоятельные аргументированные решения;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работать в команде, выполняя разные социальные роли.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909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79512" y="115893"/>
            <a:ext cx="8784976" cy="936625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/>
              <a:t>Особенности проектной деятельности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8040" y="1340768"/>
            <a:ext cx="8229600" cy="5218114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Разнообразие </a:t>
            </a:r>
            <a:r>
              <a:rPr lang="ru-RU" dirty="0" smtClean="0"/>
              <a:t>тем, заданий, видов деятельности и способов взаимодействия;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Аутентичность</a:t>
            </a:r>
            <a:r>
              <a:rPr lang="ru-RU" dirty="0" smtClean="0"/>
              <a:t> языкового материала, задания, события и </a:t>
            </a:r>
            <a:r>
              <a:rPr lang="ru-RU" u="sng" dirty="0" smtClean="0"/>
              <a:t>опыта учащихся</a:t>
            </a:r>
            <a:r>
              <a:rPr lang="ru-RU" dirty="0" smtClean="0"/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Взаимосвязь</a:t>
            </a:r>
            <a:r>
              <a:rPr lang="ru-RU" dirty="0" smtClean="0"/>
              <a:t> учебного материала с опытом и потребностями учащихся;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Личностная </a:t>
            </a:r>
            <a:r>
              <a:rPr lang="ru-RU" u="sng" dirty="0" smtClean="0"/>
              <a:t>вовлеченность</a:t>
            </a:r>
            <a:r>
              <a:rPr lang="ru-RU" dirty="0" smtClean="0"/>
              <a:t> и удовольствие от работы;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Повышение мотивации</a:t>
            </a:r>
            <a:r>
              <a:rPr lang="ru-RU" dirty="0" smtClean="0"/>
              <a:t>, создание ситуации успеха;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Расширение словарного запаса </a:t>
            </a:r>
            <a:r>
              <a:rPr lang="ru-RU" dirty="0" smtClean="0"/>
              <a:t>учащихся и употребление его в значимом контексте.</a:t>
            </a:r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2793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043608" y="260653"/>
            <a:ext cx="7246144" cy="66913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078" y="2671335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Исследовательская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08080" y="3595155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Поисковая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6081" y="2805127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Творческая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6265" y="4373231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Ролевая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80112" y="4725144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Практико-ориентированная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6546" y="1113852"/>
            <a:ext cx="5957251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Доминирующая в проекте деятельность:</a:t>
            </a:r>
          </a:p>
        </p:txBody>
      </p:sp>
    </p:spTree>
    <p:extLst>
      <p:ext uri="{BB962C8B-B14F-4D97-AF65-F5344CB8AC3E}">
        <p14:creationId xmlns:p14="http://schemas.microsoft.com/office/powerpoint/2010/main" val="40981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Модернизация содержания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Преемственность в обучении:</a:t>
            </a:r>
          </a:p>
          <a:p>
            <a:r>
              <a:rPr lang="ru-RU" dirty="0" smtClean="0"/>
              <a:t>ФГОС ДО</a:t>
            </a:r>
          </a:p>
          <a:p>
            <a:r>
              <a:rPr lang="ru-RU" dirty="0" smtClean="0"/>
              <a:t>ФГОС НОО</a:t>
            </a:r>
          </a:p>
          <a:p>
            <a:r>
              <a:rPr lang="ru-RU" dirty="0" smtClean="0"/>
              <a:t>ФГОС ООО</a:t>
            </a:r>
          </a:p>
          <a:p>
            <a:r>
              <a:rPr lang="ru-RU" dirty="0" smtClean="0"/>
              <a:t>ФГОС С(П)О</a:t>
            </a:r>
          </a:p>
          <a:p>
            <a:r>
              <a:rPr lang="ru-RU" dirty="0" smtClean="0"/>
              <a:t>+ разрабатываются спец ФГОС для обучающихся с ОВЗ (по каждому типу).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38834" y="1772816"/>
            <a:ext cx="5055692" cy="146814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Предметно-содержательная область: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8" y="3789040"/>
            <a:ext cx="3886607" cy="158417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Монопроект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рамках одной области знаний)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8209" y="3789040"/>
            <a:ext cx="3888671" cy="158417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Межпредметный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проект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43608" y="260653"/>
            <a:ext cx="7246144" cy="669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219276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23360" y="1757927"/>
            <a:ext cx="5511334" cy="11863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Количество участников проекта: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84" y="3353154"/>
            <a:ext cx="2890689" cy="9630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Индивидуальный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8" y="4725144"/>
            <a:ext cx="2890689" cy="9630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Парный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96119" y="3645024"/>
            <a:ext cx="2890689" cy="9630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Групповой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43608" y="260653"/>
            <a:ext cx="7246144" cy="669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322169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64" y="1734286"/>
            <a:ext cx="5942923" cy="1323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Продолжительность проекта: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7" y="3374036"/>
            <a:ext cx="3117057" cy="1323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Краткосрочный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16957" y="5013781"/>
            <a:ext cx="3252725" cy="137462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Среднесрочный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(от месяца до полугода)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4034" y="3600928"/>
            <a:ext cx="3117057" cy="1323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Долгосрочный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(более полугода)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43608" y="260653"/>
            <a:ext cx="7246144" cy="669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</p:spTree>
    <p:extLst>
      <p:ext uri="{BB962C8B-B14F-4D97-AF65-F5344CB8AC3E}">
        <p14:creationId xmlns:p14="http://schemas.microsoft.com/office/powerpoint/2010/main" val="398560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13" y="115893"/>
            <a:ext cx="8229600" cy="936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Организация работы (</a:t>
            </a:r>
            <a:r>
              <a:rPr lang="en-US" dirty="0" smtClean="0"/>
              <a:t>“HE.ru” 5 </a:t>
            </a:r>
            <a:r>
              <a:rPr lang="ru-RU" dirty="0" err="1" smtClean="0"/>
              <a:t>кл</a:t>
            </a:r>
            <a:r>
              <a:rPr lang="ru-RU" dirty="0" smtClean="0"/>
              <a:t>.)</a:t>
            </a:r>
          </a:p>
        </p:txBody>
      </p:sp>
      <p:pic>
        <p:nvPicPr>
          <p:cNvPr id="26627" name="Picture 2" descr="C:\Documents and Settings\alexeyvk\Рабочий стол\Проектная деятельность\HEru5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7" y="930275"/>
            <a:ext cx="6840537" cy="5684838"/>
          </a:xfrm>
          <a:noFill/>
        </p:spPr>
      </p:pic>
    </p:spTree>
    <p:extLst>
      <p:ext uri="{BB962C8B-B14F-4D97-AF65-F5344CB8AC3E}">
        <p14:creationId xmlns:p14="http://schemas.microsoft.com/office/powerpoint/2010/main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79396" y="115889"/>
            <a:ext cx="8785225" cy="850900"/>
          </a:xfrm>
        </p:spPr>
        <p:txBody>
          <a:bodyPr/>
          <a:lstStyle/>
          <a:p>
            <a:r>
              <a:rPr lang="ru-RU" altLang="ru-RU" sz="3600" smtClean="0"/>
              <a:t>Организация работы, опоры (</a:t>
            </a:r>
            <a:r>
              <a:rPr lang="en-US" altLang="ru-RU" sz="3600" smtClean="0"/>
              <a:t>“HE.ru” 5 </a:t>
            </a:r>
            <a:r>
              <a:rPr lang="ru-RU" altLang="ru-RU" sz="3600" smtClean="0"/>
              <a:t>кл.)</a:t>
            </a: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908052"/>
            <a:ext cx="4248150" cy="5821363"/>
          </a:xfrm>
          <a:noFill/>
        </p:spPr>
      </p:pic>
      <p:pic>
        <p:nvPicPr>
          <p:cNvPr id="2765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41" y="866777"/>
            <a:ext cx="4249737" cy="5857876"/>
          </a:xfrm>
          <a:noFill/>
        </p:spPr>
      </p:pic>
    </p:spTree>
    <p:extLst>
      <p:ext uri="{BB962C8B-B14F-4D97-AF65-F5344CB8AC3E}">
        <p14:creationId xmlns:p14="http://schemas.microsoft.com/office/powerpoint/2010/main" val="31591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476674"/>
            <a:ext cx="8979620" cy="6076278"/>
          </a:xfrm>
          <a:noFill/>
        </p:spPr>
      </p:pic>
      <p:pic>
        <p:nvPicPr>
          <p:cNvPr id="135170" name="Picture 2" descr="http://www.titul.ru/central/pickup.php?s=www_titul_ru&amp;i=xh0wcolcknuaonkn8d5xd2d2oenj8nr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"/>
            <a:ext cx="1501776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065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4" y="188644"/>
            <a:ext cx="216217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39"/>
            <a:ext cx="4745732" cy="651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" y="4005064"/>
            <a:ext cx="9174419" cy="1410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469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63"/>
            <a:ext cx="6462818" cy="249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92796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8"/>
          <a:stretch/>
        </p:blipFill>
        <p:spPr>
          <a:xfrm>
            <a:off x="2650322" y="1712081"/>
            <a:ext cx="5841693" cy="5125031"/>
          </a:xfrm>
          <a:noFill/>
        </p:spPr>
      </p:pic>
    </p:spTree>
    <p:extLst>
      <p:ext uri="{BB962C8B-B14F-4D97-AF65-F5344CB8AC3E}">
        <p14:creationId xmlns:p14="http://schemas.microsoft.com/office/powerpoint/2010/main" val="1668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0926672"/>
              </p:ext>
            </p:extLst>
          </p:nvPr>
        </p:nvGraphicFramePr>
        <p:xfrm>
          <a:off x="87086" y="116632"/>
          <a:ext cx="8877402" cy="658191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676541"/>
                <a:gridCol w="6200861"/>
              </a:tblGrid>
              <a:tr h="6379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Планируемые результаты ФГОС</a:t>
                      </a: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Умения,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формируемые в процессе выполнения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проектов</a:t>
                      </a:r>
                    </a:p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  <a:tr h="15316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Личностные</a:t>
                      </a:r>
                    </a:p>
                    <a:p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умений достигать взаимопонимания и согласия (межличностная коммуникация), повышение мотивации учащихся, развитие творческих способностей детей,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азвитие личностных качеств: доброжелательности, толерантности, любознательности, патриотизма, формирование основ гражданской идентичности. 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  <a:tr h="29946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Метапредметные</a:t>
                      </a:r>
                    </a:p>
                    <a:p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работать с информацией,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текстом;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умения анализировать информацию, делать обобщения, выводы; умение работать с разнообразными справочными материалами;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вести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исследовательскую деятельность, взаимодействовать со сверстниками и взрослыми в учебной деятельности; 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генерировать идеи, находить не один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выход;</a:t>
                      </a:r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планировать свою деятельность, прогнозировать последствия;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умения контроля, самоконтроля, взаимоконтроля;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информационной и компьютерной компетенции.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  <a:tr h="14177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Предметные</a:t>
                      </a:r>
                    </a:p>
                    <a:p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Использование видов речевой деятельности  в знакомых для школьников ситуациях для решения задач на изучаемом языке,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умений представить результаты своей работы на изучаемом языке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30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Структура школьного проекта</a:t>
            </a:r>
            <a:br>
              <a:rPr lang="ru-RU" b="1" dirty="0" smtClean="0"/>
            </a:br>
            <a:r>
              <a:rPr lang="ru-RU" sz="3600" dirty="0" smtClean="0"/>
              <a:t>(по К.Н. Поливановой)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853136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Анализ ситуации, формулирование замысла, цели </a:t>
            </a:r>
            <a:r>
              <a:rPr lang="ru-RU" dirty="0" smtClean="0"/>
              <a:t>(т.е. формулирование идеи, конкретизация проблемы, выдвижение гипотез, перевод проблемы в задачу / серию задач).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Выполнение (реализация проекта)</a:t>
            </a:r>
            <a:r>
              <a:rPr lang="ru-RU" dirty="0" smtClean="0"/>
              <a:t>, т.е. планирование этапов, обсуждение возможных средств решения задач, реализация проекта.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Подготовка итогового продукта </a:t>
            </a:r>
            <a:r>
              <a:rPr lang="ru-RU" dirty="0" smtClean="0"/>
              <a:t>(т.е. обсуждение способов оформления конечного результата; сбор, систематизация полученных результатов; подведение итогов, оформление, презентация).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ФГОС и обучение английскому языку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ФГОС: </a:t>
            </a:r>
            <a:r>
              <a:rPr lang="ru-RU" dirty="0" err="1" smtClean="0"/>
              <a:t>системно-деятельностный</a:t>
            </a:r>
            <a:r>
              <a:rPr lang="ru-RU" dirty="0" smtClean="0"/>
              <a:t> подход, переход от парадигмы ЗУН (знания-умения-навыки) к развитию личности, достижение личностных, метапредметных и предметных результатов через различные виды деятельности и формирование универсальных учебных действий.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Предполагаемый рост самостоятельности и активности ученика, </a:t>
            </a:r>
            <a:r>
              <a:rPr lang="en-US" dirty="0" smtClean="0"/>
              <a:t>learner-centered approach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92162"/>
          </a:xfrm>
        </p:spPr>
        <p:txBody>
          <a:bodyPr/>
          <a:lstStyle/>
          <a:p>
            <a:pPr eaLnBrk="1" hangingPunct="1"/>
            <a:r>
              <a:rPr lang="ru-RU" altLang="ru-RU" smtClean="0"/>
              <a:t>Организация проектной работы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850" y="908050"/>
          <a:ext cx="8518402" cy="56800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59201"/>
                <a:gridCol w="4259201"/>
              </a:tblGrid>
              <a:tr h="37088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Этап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Результаты ФГОС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Подготовка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</a:t>
                      </a:r>
                      <a:r>
                        <a:rPr lang="ru-RU" sz="1800" baseline="0" dirty="0" smtClean="0"/>
                        <a:t> мотивации, получение знаний из других предметных сфер, получение предметных знаний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Планирование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умений взаимодействия со сверстниками, организация своей деятельности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Выполнение проекта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исследовательских умений, развитие творческих способностей, развитие речевых умений,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37088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Мониторинг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умений самоконтроля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6401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Создание конечного продукта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творческих способностей, развитие предметных умений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Презентация результатов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предметных умений,</a:t>
                      </a:r>
                      <a:r>
                        <a:rPr lang="ru-RU" sz="1800" baseline="0" dirty="0" smtClean="0"/>
                        <a:t> развитие умений взаимодействовать  со сверстниками и взрослыми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6401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Оценивание проекта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умений самоконтроля и контроля</a:t>
                      </a:r>
                      <a:endParaRPr lang="ru-RU" sz="1800" dirty="0"/>
                    </a:p>
                  </a:txBody>
                  <a:tcPr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Оценивание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Самооценка на основе </a:t>
            </a:r>
            <a:r>
              <a:rPr lang="en-US" dirty="0" smtClean="0"/>
              <a:t>self-evaluation card </a:t>
            </a:r>
            <a:r>
              <a:rPr lang="ru-RU" dirty="0" smtClean="0"/>
              <a:t>или иной опоры;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Оценка учителем по заранее объявленным критериям;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Оценка-конкурс (номинации: самый красивый проект, самый информативный проект, самый хороший язык и т.д.)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Итоговое обсуждение проекта (рефлексия): что понравилось? Чему научились? Что теперь могут делать с помощью английского языка?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6984776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Оценивание проекта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208088"/>
            <a:ext cx="4032250" cy="5486400"/>
          </a:xfrm>
          <a:noFill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3928" y="2492896"/>
            <a:ext cx="5100820" cy="2016224"/>
          </a:xfrm>
          <a:noFill/>
        </p:spPr>
      </p:pic>
      <p:sp>
        <p:nvSpPr>
          <p:cNvPr id="11" name="Стрелка вправо 10"/>
          <p:cNvSpPr/>
          <p:nvPr/>
        </p:nvSpPr>
        <p:spPr>
          <a:xfrm rot="19071210">
            <a:off x="3143258" y="4948239"/>
            <a:ext cx="2519363" cy="36036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88645"/>
            <a:ext cx="1547664" cy="2099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217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Оценивание проекта</a:t>
            </a:r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484313"/>
            <a:ext cx="7808912" cy="4465637"/>
          </a:xfrm>
          <a:noFill/>
        </p:spPr>
      </p:pic>
      <p:pic>
        <p:nvPicPr>
          <p:cNvPr id="4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04" y="260651"/>
            <a:ext cx="1594261" cy="215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38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r>
              <a:rPr lang="ru-RU" b="1" dirty="0" smtClean="0"/>
              <a:t>Идеи для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211960"/>
          </a:xfrm>
        </p:spPr>
        <p:txBody>
          <a:bodyPr>
            <a:noAutofit/>
          </a:bodyPr>
          <a:lstStyle/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Реклама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(реального или выдуманного продукта, например реклама своего учебника или пособия). – использование ИКТ, использование собственного опыта, подготовка выступления и др. </a:t>
            </a: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Автобиография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(написать свою биографию, объединить все биографии в один альбом класса) – Развитие умения письма.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Биография известного человека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(как информационный проект – если личность уже изученная, или как исследовательский – если личность недостаточно известная) – поиск информации, использование ИКТ, развитие письменной речи.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Блог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(ведение своего блога, посвященного какой-то проблеме) – если нет возможностей ИКТ, то блог можно перенести на бумагу. 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Настольная игра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(выдуманная школьниками настольная игра, с новыми правилами)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1900" b="1" dirty="0">
                <a:latin typeface="Arial" pitchFamily="34" charset="0"/>
                <a:cs typeface="Arial" pitchFamily="34" charset="0"/>
              </a:rPr>
              <a:t> </a:t>
            </a:r>
            <a:endParaRPr lang="en-US" sz="1900" b="1" dirty="0" smtClean="0">
              <a:latin typeface="Arial" pitchFamily="34" charset="0"/>
              <a:cs typeface="Arial" pitchFamily="34" charset="0"/>
            </a:endParaRPr>
          </a:p>
          <a:p>
            <a:pPr fontAlgn="t"/>
            <a:r>
              <a:rPr lang="ru-RU" sz="1900" b="1" dirty="0" err="1" smtClean="0">
                <a:latin typeface="Arial" pitchFamily="34" charset="0"/>
                <a:cs typeface="Arial" pitchFamily="34" charset="0"/>
              </a:rPr>
              <a:t>Буктрейлер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900" dirty="0">
                <a:latin typeface="Arial" pitchFamily="34" charset="0"/>
                <a:cs typeface="Arial" pitchFamily="34" charset="0"/>
              </a:rPr>
              <a:t>(мини-презентация прочитанной книги / своего учебника / пособия и т.д.) – умение работать с информацией, сокращать текст, превращать большой объем текста в мини-презентацию.</a:t>
            </a:r>
          </a:p>
          <a:p>
            <a:pPr fontAlgn="t"/>
            <a:endParaRPr lang="ru-RU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r>
              <a:rPr lang="ru-RU" b="1" dirty="0" smtClean="0"/>
              <a:t>Идеи для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5860" y="1556795"/>
            <a:ext cx="8712968" cy="5112568"/>
          </a:xfrm>
        </p:spPr>
        <p:txBody>
          <a:bodyPr>
            <a:noAutofit/>
          </a:bodyPr>
          <a:lstStyle/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Буклет / брошюра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(о спектакле, о книге, о кружке, о школе и др.)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Книжный кружок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(читают тексты, разные, обмениваются мнением о прочитанном) – умение общаться, задавать вопросы, вести дискуссию, умение слушать.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Цитаты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(на листе бумаги воспроизвести цитату из книги или теста, который читают, нарисовать к ней иллюстрации, собрать цитаты всех учащихся в группе, сделать выставку).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Журнал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(создать журнал, классный или школьный, на языке, с небольшими заметками, фотографиями из жизни класса / школы, шутками, цитатами и др.)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Сценарий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(прочитав текст / рассказ / книгу – адаптировать текст в сценарий для «фильма»).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Вебсайт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(создание вебсайта на определенную тему, с проработанным наполнением).</a:t>
            </a:r>
          </a:p>
          <a:p>
            <a:pPr fontAlgn="t"/>
            <a:r>
              <a:rPr lang="ru-RU" sz="1900" dirty="0" smtClean="0">
                <a:latin typeface="Arial" pitchFamily="34" charset="0"/>
                <a:cs typeface="Arial" pitchFamily="34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325027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>Технология развития </a:t>
            </a:r>
            <a:br>
              <a:rPr lang="ru-RU" sz="4000" b="1" dirty="0" smtClean="0"/>
            </a:br>
            <a:r>
              <a:rPr lang="ru-RU" sz="4000" b="1" dirty="0" smtClean="0"/>
              <a:t>критического мышления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4"/>
            <a:ext cx="8280920" cy="4525963"/>
          </a:xfrm>
        </p:spPr>
        <p:txBody>
          <a:bodyPr anchor="t"/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«Главная </a:t>
            </a:r>
            <a:r>
              <a:rPr lang="ru-RU" dirty="0"/>
              <a:t>цель технологии развития критического мышления – развитие интеллектуальных способностей ученика, позволяющих ему </a:t>
            </a:r>
            <a:r>
              <a:rPr lang="ru-RU" u="sng" dirty="0"/>
              <a:t>учиться </a:t>
            </a:r>
            <a:r>
              <a:rPr lang="ru-RU" u="sng" dirty="0" smtClean="0"/>
              <a:t>самостоятельно»</a:t>
            </a:r>
            <a:r>
              <a:rPr lang="ru-RU" dirty="0" smtClean="0"/>
              <a:t> </a:t>
            </a:r>
            <a:endParaRPr lang="ru-RU" dirty="0"/>
          </a:p>
          <a:p>
            <a:pPr algn="r">
              <a:buNone/>
            </a:pPr>
            <a:r>
              <a:rPr lang="ru-RU" i="1" dirty="0"/>
              <a:t>Сергей Измаилович Заир-Бек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/>
              <a:t>Критическое мышление, определение: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3"/>
            <a:ext cx="8640960" cy="4824536"/>
          </a:xfrm>
        </p:spPr>
        <p:txBody>
          <a:bodyPr rtlCol="0">
            <a:normAutofit fontScale="77500" lnSpcReduction="20000"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dirty="0"/>
              <a:t>«</a:t>
            </a:r>
            <a:r>
              <a:rPr lang="ru-RU" b="1" dirty="0"/>
              <a:t>Критическое мышление </a:t>
            </a:r>
            <a:r>
              <a:rPr lang="ru-RU" dirty="0"/>
              <a:t>– это система </a:t>
            </a:r>
            <a:r>
              <a:rPr lang="ru-RU" u="sng" dirty="0"/>
              <a:t>мыслительных стратегий и коммуникативных качеств</a:t>
            </a:r>
            <a:r>
              <a:rPr lang="ru-RU" dirty="0"/>
              <a:t>, позволяющих эффективно взаимодействовать с информационной реальностью» (</a:t>
            </a:r>
            <a:r>
              <a:rPr lang="ru-RU" i="1" dirty="0"/>
              <a:t>Е.С. </a:t>
            </a:r>
            <a:r>
              <a:rPr lang="ru-RU" i="1" dirty="0" err="1"/>
              <a:t>Полат</a:t>
            </a:r>
            <a:r>
              <a:rPr lang="ru-RU" dirty="0"/>
              <a:t>)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u="sng" dirty="0"/>
              <a:t>Стратегии и качества включают</a:t>
            </a:r>
            <a:r>
              <a:rPr lang="ru-RU" dirty="0"/>
              <a:t>: </a:t>
            </a:r>
            <a:endParaRPr lang="ru-RU" dirty="0" smtClean="0"/>
          </a:p>
          <a:p>
            <a:pPr marL="0" indent="0">
              <a:defRPr/>
            </a:pPr>
            <a:r>
              <a:rPr lang="ru-RU" dirty="0" smtClean="0"/>
              <a:t> умения </a:t>
            </a:r>
            <a:r>
              <a:rPr lang="ru-RU" dirty="0"/>
              <a:t>обработки информации, </a:t>
            </a:r>
            <a:endParaRPr lang="ru-RU" dirty="0" smtClean="0"/>
          </a:p>
          <a:p>
            <a:pPr marL="0" indent="0">
              <a:defRPr/>
            </a:pPr>
            <a:r>
              <a:rPr lang="ru-RU" dirty="0" smtClean="0"/>
              <a:t> способность </a:t>
            </a:r>
            <a:r>
              <a:rPr lang="ru-RU" dirty="0"/>
              <a:t>оценить информацию и определить правильная она или нет, </a:t>
            </a:r>
            <a:endParaRPr lang="ru-RU" dirty="0" smtClean="0"/>
          </a:p>
          <a:p>
            <a:pPr marL="0" indent="0">
              <a:defRPr/>
            </a:pPr>
            <a:r>
              <a:rPr lang="ru-RU" dirty="0" smtClean="0"/>
              <a:t> способность </a:t>
            </a:r>
            <a:r>
              <a:rPr lang="ru-RU" dirty="0"/>
              <a:t>рассмотреть альтернативные решения, </a:t>
            </a:r>
            <a:r>
              <a:rPr lang="ru-RU" dirty="0" smtClean="0"/>
              <a:t>учесть </a:t>
            </a:r>
            <a:r>
              <a:rPr lang="ru-RU" dirty="0"/>
              <a:t>основанные на фактах мнения, </a:t>
            </a:r>
            <a:endParaRPr lang="ru-RU" dirty="0" smtClean="0"/>
          </a:p>
          <a:p>
            <a:pPr marL="0" indent="0">
              <a:defRPr/>
            </a:pPr>
            <a:r>
              <a:rPr lang="ru-RU" dirty="0" smtClean="0"/>
              <a:t> способность </a:t>
            </a:r>
            <a:r>
              <a:rPr lang="ru-RU" dirty="0"/>
              <a:t>делать выводы на основании фактов, воспринимать взаимосвязь событий и информации, решать проблемы и т.д.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/>
              <a:t>Критическое мышление и ФГОС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328592"/>
          </a:xfrm>
        </p:spPr>
        <p:txBody>
          <a:bodyPr rtlCol="0">
            <a:normAutofit fontScale="77500" lnSpcReduction="20000"/>
          </a:bodyPr>
          <a:lstStyle/>
          <a:p>
            <a:pPr>
              <a:defRPr/>
            </a:pPr>
            <a:r>
              <a:rPr lang="ru-RU" dirty="0" smtClean="0"/>
              <a:t>Готовность </a:t>
            </a:r>
            <a:r>
              <a:rPr lang="ru-RU" dirty="0"/>
              <a:t>и способность к самостоятельной информационно-познавательной деятельности, включая умение ориентироваться в различных источниках </a:t>
            </a:r>
            <a:r>
              <a:rPr lang="ru-RU" dirty="0" smtClean="0"/>
              <a:t>информации; </a:t>
            </a:r>
          </a:p>
          <a:p>
            <a:pPr>
              <a:defRPr/>
            </a:pPr>
            <a:r>
              <a:rPr lang="ru-RU" dirty="0" smtClean="0"/>
              <a:t>критически </a:t>
            </a:r>
            <a:r>
              <a:rPr lang="ru-RU" dirty="0"/>
              <a:t>оценивать и интерпретировать информацию, получаемую из различных источников; 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умение </a:t>
            </a:r>
            <a:r>
              <a:rPr lang="ru-RU" dirty="0"/>
              <a:t>определять понятия, создавать обобщения, устанавливать аналогии, классифицировать, самостоятельно выбирать основания и критерии для классификации, устанавливать причинно-следственные связи, строить логическое рассуждение, умозаключение (индуктивное, дедуктивное и по аналогии) и делать выводы</a:t>
            </a:r>
            <a:r>
              <a:rPr lang="en-US" dirty="0"/>
              <a:t>.</a:t>
            </a:r>
            <a:r>
              <a:rPr lang="ru-RU" dirty="0"/>
              <a:t> </a:t>
            </a:r>
            <a:endParaRPr lang="ru-RU" dirty="0" smtClean="0"/>
          </a:p>
          <a:p>
            <a:pPr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/>
              <a:t>Планируемые </a:t>
            </a:r>
            <a:r>
              <a:rPr lang="ru-RU" i="1" dirty="0" err="1"/>
              <a:t>метапредметные</a:t>
            </a:r>
            <a:r>
              <a:rPr lang="ru-RU" i="1" dirty="0"/>
              <a:t> результаты обучения (извлечение)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7092280" cy="765175"/>
          </a:xfrm>
        </p:spPr>
        <p:txBody>
          <a:bodyPr/>
          <a:lstStyle/>
          <a:p>
            <a:pPr eaLnBrk="1" hangingPunct="1"/>
            <a:r>
              <a:rPr lang="ru-RU" altLang="ru-RU" sz="3600" dirty="0" smtClean="0"/>
              <a:t>Критическое мышление</a:t>
            </a:r>
            <a:endParaRPr lang="ru-RU" altLang="ru-RU" sz="36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9258" y="765175"/>
            <a:ext cx="5738813" cy="6092825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284987"/>
            <a:ext cx="9144001" cy="3408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" y="115889"/>
            <a:ext cx="1827213" cy="259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987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73627"/>
            <a:ext cx="8229600" cy="4525963"/>
          </a:xfrm>
        </p:spPr>
        <p:txBody>
          <a:bodyPr/>
          <a:lstStyle/>
          <a:p>
            <a:r>
              <a:rPr lang="ru-RU" dirty="0" smtClean="0"/>
              <a:t>Познавательные</a:t>
            </a:r>
          </a:p>
          <a:p>
            <a:r>
              <a:rPr lang="ru-RU" dirty="0" smtClean="0"/>
              <a:t>Коммуникативные</a:t>
            </a:r>
          </a:p>
          <a:p>
            <a:r>
              <a:rPr lang="ru-RU" dirty="0" smtClean="0"/>
              <a:t>Регулятивные</a:t>
            </a:r>
          </a:p>
          <a:p>
            <a:endParaRPr lang="ru-RU" dirty="0" smtClean="0"/>
          </a:p>
          <a:p>
            <a:r>
              <a:rPr lang="ru-RU" dirty="0" smtClean="0"/>
              <a:t>Личностные</a:t>
            </a:r>
            <a:endParaRPr lang="ru-RU" dirty="0"/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427984" y="1960038"/>
            <a:ext cx="504056" cy="1684987"/>
          </a:xfrm>
          <a:prstGeom prst="rightBrace">
            <a:avLst>
              <a:gd name="adj1" fmla="val 27440"/>
              <a:gd name="adj2" fmla="val 48413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039544" y="2219266"/>
            <a:ext cx="4104456" cy="4266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Метапредметные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результаты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9945"/>
          <a:stretch>
            <a:fillRect/>
          </a:stretch>
        </p:blipFill>
        <p:spPr bwMode="auto">
          <a:xfrm>
            <a:off x="3635901" y="0"/>
            <a:ext cx="5171277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7"/>
            <a:ext cx="1547664" cy="212902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611560" y="3645024"/>
            <a:ext cx="2880320" cy="12241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Классификация слов по группам</a:t>
            </a:r>
          </a:p>
        </p:txBody>
      </p:sp>
    </p:spTree>
    <p:extLst>
      <p:ext uri="{BB962C8B-B14F-4D97-AF65-F5344CB8AC3E}">
        <p14:creationId xmlns:p14="http://schemas.microsoft.com/office/powerpoint/2010/main" val="19916258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055"/>
          <a:stretch>
            <a:fillRect/>
          </a:stretch>
        </p:blipFill>
        <p:spPr bwMode="auto">
          <a:xfrm>
            <a:off x="3779912" y="0"/>
            <a:ext cx="4981852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47664" cy="212902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3933056"/>
            <a:ext cx="3024336" cy="10801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Ранжирование предметов по их количеству</a:t>
            </a:r>
          </a:p>
        </p:txBody>
      </p:sp>
    </p:spTree>
    <p:extLst>
      <p:ext uri="{BB962C8B-B14F-4D97-AF65-F5344CB8AC3E}">
        <p14:creationId xmlns:p14="http://schemas.microsoft.com/office/powerpoint/2010/main" val="25606635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64096"/>
          </a:xfrm>
        </p:spPr>
        <p:txBody>
          <a:bodyPr>
            <a:noAutofit/>
          </a:bodyPr>
          <a:lstStyle/>
          <a:p>
            <a:r>
              <a:rPr lang="ru-RU" sz="3600" b="1" dirty="0"/>
              <a:t>Этапы формирования критического мышления на уроке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ru-RU" u="sng" dirty="0"/>
              <a:t>Фаза </a:t>
            </a:r>
            <a:r>
              <a:rPr lang="ru-RU" u="sng" dirty="0" smtClean="0"/>
              <a:t>вызова </a:t>
            </a:r>
            <a:r>
              <a:rPr lang="ru-RU" dirty="0" smtClean="0"/>
              <a:t>(активизация знаний по теме, выявление их личностной важности для учеников, формулировка цели работы);</a:t>
            </a:r>
            <a:endParaRPr lang="ru-RU" dirty="0"/>
          </a:p>
          <a:p>
            <a:r>
              <a:rPr lang="ru-RU" u="sng" dirty="0"/>
              <a:t>Фаза </a:t>
            </a:r>
            <a:r>
              <a:rPr lang="ru-RU" u="sng" dirty="0" smtClean="0"/>
              <a:t>осмысления </a:t>
            </a:r>
            <a:r>
              <a:rPr lang="ru-RU" dirty="0" smtClean="0"/>
              <a:t>(на основе выявленного личностного смысла организуется работа с информацией, достижение цели работы);</a:t>
            </a:r>
            <a:endParaRPr lang="ru-RU" dirty="0"/>
          </a:p>
          <a:p>
            <a:r>
              <a:rPr lang="ru-RU" u="sng" dirty="0"/>
              <a:t>Фаза </a:t>
            </a:r>
            <a:r>
              <a:rPr lang="ru-RU" u="sng" dirty="0" smtClean="0"/>
              <a:t>рефлексии </a:t>
            </a:r>
            <a:r>
              <a:rPr lang="ru-RU" dirty="0" smtClean="0"/>
              <a:t>(систематизация полученного материала, соотнесение новой информации со старой, выработка личной позиции).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base">
              <a:buNone/>
            </a:pPr>
            <a:r>
              <a:rPr lang="ru-RU" b="1" dirty="0"/>
              <a:t>«Мозговой штурм»</a:t>
            </a:r>
          </a:p>
          <a:p>
            <a:pPr fontAlgn="base">
              <a:buNone/>
            </a:pPr>
            <a:r>
              <a:rPr lang="ru-RU" dirty="0"/>
              <a:t>Цель использования:</a:t>
            </a:r>
          </a:p>
          <a:p>
            <a:pPr fontAlgn="base">
              <a:buNone/>
            </a:pPr>
            <a:r>
              <a:rPr lang="ru-RU" dirty="0"/>
              <a:t>1) выяснение того, что знают дети по теме; </a:t>
            </a:r>
          </a:p>
          <a:p>
            <a:pPr fontAlgn="base">
              <a:buNone/>
            </a:pPr>
            <a:r>
              <a:rPr lang="ru-RU" dirty="0"/>
              <a:t>2) набрасывание идей, предположений по теме;</a:t>
            </a:r>
          </a:p>
          <a:p>
            <a:pPr fontAlgn="base">
              <a:buNone/>
            </a:pPr>
            <a:r>
              <a:rPr lang="ru-RU" dirty="0"/>
              <a:t>3) активизация имеющихся знаний.</a:t>
            </a:r>
          </a:p>
          <a:p>
            <a:pPr fontAlgn="base">
              <a:buNone/>
            </a:pPr>
            <a:r>
              <a:rPr lang="ru-RU" dirty="0"/>
              <a:t>Стадия использования: фаза вызова.</a:t>
            </a: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9208" r="30630"/>
          <a:stretch/>
        </p:blipFill>
        <p:spPr>
          <a:xfrm>
            <a:off x="3768587" y="0"/>
            <a:ext cx="4918221" cy="6885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6926" t="40196" r="18500" b="12182"/>
          <a:stretch/>
        </p:blipFill>
        <p:spPr>
          <a:xfrm>
            <a:off x="271019" y="2708923"/>
            <a:ext cx="6995120" cy="2900417"/>
          </a:xfrm>
          <a:prstGeom prst="rect">
            <a:avLst/>
          </a:prstGeom>
        </p:spPr>
      </p:pic>
      <p:pic>
        <p:nvPicPr>
          <p:cNvPr id="102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7"/>
            <a:ext cx="1721575" cy="244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b="1" dirty="0"/>
              <a:t>“Верные и неверные утверждения”</a:t>
            </a:r>
          </a:p>
          <a:p>
            <a:pPr fontAlgn="base"/>
            <a:r>
              <a:rPr lang="ru-RU" dirty="0"/>
              <a:t>Учащиеся выбирают “верные” утверждения, полагаясь на собственный опыт или интуицию. </a:t>
            </a:r>
          </a:p>
          <a:p>
            <a:pPr fontAlgn="base"/>
            <a:r>
              <a:rPr lang="ru-RU" dirty="0"/>
              <a:t>Выделяют ключевые моменты, а элемент соревнования позволяет удерживать внимание до конца урока.</a:t>
            </a:r>
          </a:p>
          <a:p>
            <a:pPr fontAlgn="base"/>
            <a:r>
              <a:rPr lang="ru-RU" dirty="0"/>
              <a:t>На стадии рефлексии возвращаемся к этому приему, чтобы выяснить, какие из утверждений были верными.</a:t>
            </a:r>
          </a:p>
          <a:p>
            <a:pPr fontAlgn="base">
              <a:buNone/>
            </a:pPr>
            <a:r>
              <a:rPr lang="ru-RU" dirty="0"/>
              <a:t>Стадии использования: фазы вызова, рефлексии.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"/>
            <a:ext cx="4968602" cy="684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7" y="32927"/>
            <a:ext cx="1536605" cy="200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92"/>
          <a:stretch/>
        </p:blipFill>
        <p:spPr bwMode="auto">
          <a:xfrm>
            <a:off x="11059" y="578178"/>
            <a:ext cx="8865418" cy="6302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b="1" dirty="0"/>
              <a:t>«ИНСЕРТ»</a:t>
            </a:r>
          </a:p>
          <a:p>
            <a:pPr fontAlgn="base">
              <a:buNone/>
            </a:pPr>
            <a:r>
              <a:rPr lang="ru-RU" dirty="0"/>
              <a:t>Чтение текста с пометками:</a:t>
            </a:r>
            <a:br>
              <a:rPr lang="ru-RU" dirty="0"/>
            </a:br>
            <a:r>
              <a:rPr lang="ru-RU" dirty="0"/>
              <a:t> + я это знал,</a:t>
            </a:r>
            <a:br>
              <a:rPr lang="ru-RU" dirty="0"/>
            </a:br>
            <a:r>
              <a:rPr lang="ru-RU" dirty="0"/>
              <a:t> - я этого не знал,</a:t>
            </a:r>
            <a:br>
              <a:rPr lang="ru-RU" dirty="0"/>
            </a:br>
            <a:r>
              <a:rPr lang="ru-RU" dirty="0"/>
              <a:t> ! это меня удивило</a:t>
            </a:r>
            <a:br>
              <a:rPr lang="ru-RU" dirty="0"/>
            </a:br>
            <a:r>
              <a:rPr lang="ru-RU" dirty="0"/>
              <a:t> ? хотел бы узнать подробнее.</a:t>
            </a:r>
          </a:p>
          <a:p>
            <a:pPr fontAlgn="base">
              <a:buNone/>
            </a:pPr>
            <a:r>
              <a:rPr lang="ru-RU" dirty="0"/>
              <a:t>Составление таблицы, выписываются основные положения из текста</a:t>
            </a:r>
          </a:p>
          <a:p>
            <a:pPr fontAlgn="base">
              <a:buNone/>
            </a:pPr>
            <a:endParaRPr lang="ru-RU" dirty="0"/>
          </a:p>
          <a:p>
            <a:pPr fontAlgn="base">
              <a:buNone/>
            </a:pPr>
            <a:r>
              <a:rPr lang="ru-RU" dirty="0"/>
              <a:t>Стадии использования: фаза осмысления</a:t>
            </a:r>
          </a:p>
          <a:p>
            <a:pPr fontAlgn="base"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145337"/>
            <a:ext cx="4788024" cy="671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7863" r="28416"/>
          <a:stretch>
            <a:fillRect/>
          </a:stretch>
        </p:blipFill>
        <p:spPr bwMode="auto">
          <a:xfrm>
            <a:off x="4507790" y="0"/>
            <a:ext cx="463621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87624" cy="16304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9955455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31818" r="29722"/>
          <a:stretch>
            <a:fillRect/>
          </a:stretch>
        </p:blipFill>
        <p:spPr bwMode="auto">
          <a:xfrm>
            <a:off x="2699792" y="0"/>
            <a:ext cx="4320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"/>
            <a:ext cx="1920771" cy="263691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814219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/>
          <a:lstStyle/>
          <a:p>
            <a:r>
              <a:rPr lang="ru-RU" dirty="0" smtClean="0"/>
              <a:t>Неотъемлемой частью ядра ФГОС являются универсальные учебные действия </a:t>
            </a:r>
            <a:r>
              <a:rPr lang="ru-RU" b="1" dirty="0" smtClean="0"/>
              <a:t>(УУД).</a:t>
            </a:r>
          </a:p>
          <a:p>
            <a:r>
              <a:rPr lang="ru-RU" dirty="0" smtClean="0"/>
              <a:t>Судить об образовательном результате следует по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УУД: если они успешно формируются, значит идет процесс развития личности, и достигаются цели образования.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ФГОС и обучение английскому языку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ru-RU" b="1" dirty="0"/>
              <a:t>«</a:t>
            </a:r>
            <a:r>
              <a:rPr lang="ru-RU" sz="2800" b="1" dirty="0"/>
              <a:t>Толстый и тонкий вопросы»</a:t>
            </a:r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r>
              <a:rPr lang="ru-RU" sz="2800" dirty="0"/>
              <a:t>Метод используется при организации </a:t>
            </a:r>
            <a:r>
              <a:rPr lang="ru-RU" sz="2800" dirty="0" err="1"/>
              <a:t>взаимоопроса</a:t>
            </a:r>
            <a:r>
              <a:rPr lang="ru-RU" sz="2800" dirty="0"/>
              <a:t>, опроса на уроке, парной и групповой работы.</a:t>
            </a:r>
          </a:p>
          <a:p>
            <a:pPr fontAlgn="base"/>
            <a:r>
              <a:rPr lang="ru-RU" sz="2800" dirty="0"/>
              <a:t>Стадия использования: фаза осмысления и рефлексии.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802693"/>
              </p:ext>
            </p:extLst>
          </p:nvPr>
        </p:nvGraphicFramePr>
        <p:xfrm>
          <a:off x="611560" y="2348880"/>
          <a:ext cx="8064896" cy="1828800"/>
        </p:xfrm>
        <a:graphic>
          <a:graphicData uri="http://schemas.openxmlformats.org/drawingml/2006/table">
            <a:tbl>
              <a:tblPr/>
              <a:tblGrid>
                <a:gridCol w="4025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89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Толстые вопросы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>
                          <a:effectLst/>
                        </a:rPr>
                        <a:t>Тонкие вопросы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63040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Дайте три объяснения почему….?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Объясните почему….. 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В чем различие……?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Кто…..?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Что…?.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Когда…?..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04963" y="3289772"/>
            <a:ext cx="216726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5427712" cy="661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ru-RU" b="1" dirty="0"/>
              <a:t>«Прогнозирование с помощью открытых вопросов»</a:t>
            </a:r>
          </a:p>
          <a:p>
            <a:pPr fontAlgn="base">
              <a:buNone/>
            </a:pPr>
            <a:r>
              <a:rPr lang="ru-RU" dirty="0"/>
              <a:t>Чтение текста по частям и постановка открытых вопросов: </a:t>
            </a:r>
          </a:p>
          <a:p>
            <a:pPr fontAlgn="base">
              <a:buNone/>
            </a:pPr>
            <a:r>
              <a:rPr lang="ru-RU" dirty="0"/>
              <a:t>Что будет с героями дальше?</a:t>
            </a:r>
          </a:p>
          <a:p>
            <a:pPr fontAlgn="base">
              <a:buNone/>
            </a:pPr>
            <a:r>
              <a:rPr lang="ru-RU" dirty="0"/>
              <a:t>Почему вы так думаете?</a:t>
            </a:r>
          </a:p>
          <a:p>
            <a:pPr fontAlgn="base">
              <a:buNone/>
            </a:pPr>
            <a:r>
              <a:rPr lang="ru-RU" dirty="0"/>
              <a:t>Как выглядели герои?</a:t>
            </a:r>
          </a:p>
          <a:p>
            <a:pPr fontAlgn="base">
              <a:buNone/>
            </a:pPr>
            <a:r>
              <a:rPr lang="ru-RU" dirty="0"/>
              <a:t>Опишите дальнейшие события и т. д.</a:t>
            </a:r>
          </a:p>
          <a:p>
            <a:pPr fontAlgn="base">
              <a:buNone/>
            </a:pPr>
            <a:r>
              <a:rPr lang="ru-RU" dirty="0"/>
              <a:t>Стадия использования: фаза осмысления.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1907"/>
            <a:ext cx="9144000" cy="596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"/>
            <a:ext cx="1259632" cy="16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44" y="116633"/>
            <a:ext cx="8345129" cy="67491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Формирование ИКТ-компетенции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4065" t="5724" r="14959" b="13496"/>
          <a:stretch>
            <a:fillRect/>
          </a:stretch>
        </p:blipFill>
        <p:spPr bwMode="auto">
          <a:xfrm>
            <a:off x="395536" y="1556797"/>
            <a:ext cx="6336704" cy="509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80" y="1124744"/>
            <a:ext cx="1780323" cy="1869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8436"/>
          <a:stretch>
            <a:fillRect/>
          </a:stretch>
        </p:blipFill>
        <p:spPr bwMode="auto">
          <a:xfrm>
            <a:off x="3884978" y="0"/>
            <a:ext cx="4863486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5" y="260651"/>
            <a:ext cx="2243132" cy="2304256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77634" y="3429000"/>
            <a:ext cx="25382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ИКТ-компетенция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329862" y="1844824"/>
            <a:ext cx="1080120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20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78098"/>
          </a:xfrm>
        </p:spPr>
        <p:txBody>
          <a:bodyPr/>
          <a:lstStyle/>
          <a:p>
            <a:r>
              <a:rPr lang="en-US" b="1" dirty="0" smtClean="0"/>
              <a:t>Flipped-classroom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3"/>
            <a:ext cx="8229600" cy="54726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Технология </a:t>
            </a:r>
            <a:r>
              <a:rPr lang="ru-RU" dirty="0" err="1" smtClean="0"/>
              <a:t>Flipped</a:t>
            </a:r>
            <a:r>
              <a:rPr lang="ru-RU" dirty="0" smtClean="0"/>
              <a:t> </a:t>
            </a:r>
            <a:r>
              <a:rPr lang="ru-RU" dirty="0" err="1" smtClean="0"/>
              <a:t>Classroom</a:t>
            </a:r>
            <a:r>
              <a:rPr lang="ru-RU" dirty="0" smtClean="0"/>
              <a:t> («перевернутый класс») была придумана в 2000 году педагогами Джонатаном Бергманом и Аароном </a:t>
            </a:r>
            <a:r>
              <a:rPr lang="ru-RU" dirty="0" err="1" smtClean="0"/>
              <a:t>Сэмсом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Использовалась в средней школе с целью оказания помощи пропускающим занятия учащимся.</a:t>
            </a:r>
          </a:p>
          <a:p>
            <a:r>
              <a:rPr lang="ru-RU" dirty="0" smtClean="0"/>
              <a:t>Просмотр видео с теорией дома – внедрение в классе.</a:t>
            </a:r>
          </a:p>
          <a:p>
            <a:r>
              <a:rPr lang="ru-RU" dirty="0" smtClean="0"/>
              <a:t>Не существует единой модели перевернутого обучения – термин широко используется для описания структуры практически любых занятий, которые строятся на просмотре предварительно записанных лекций с последующим их обсуждением непосредственно в классе.</a:t>
            </a:r>
          </a:p>
          <a:p>
            <a:r>
              <a:rPr lang="ru-RU" dirty="0" smtClean="0"/>
              <a:t>Перевернутое обучение приводит к значительному смещению приоритетов от простой подачи материала до работы над его совершенствованием.</a:t>
            </a:r>
          </a:p>
          <a:p>
            <a:r>
              <a:rPr lang="ru-RU" dirty="0" smtClean="0"/>
              <a:t>Данная технология связана с </a:t>
            </a:r>
            <a:r>
              <a:rPr lang="ru-RU" dirty="0" err="1" smtClean="0"/>
              <a:t>ИКТ-компетенцией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/>
          <a:lstStyle/>
          <a:p>
            <a:r>
              <a:rPr lang="ru-RU" b="1" dirty="0" err="1" smtClean="0"/>
              <a:t>Blended</a:t>
            </a:r>
            <a:r>
              <a:rPr lang="ru-RU" b="1" dirty="0" smtClean="0"/>
              <a:t> </a:t>
            </a:r>
            <a:r>
              <a:rPr lang="ru-RU" b="1" dirty="0" err="1" smtClean="0"/>
              <a:t>learning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640960" cy="5256584"/>
          </a:xfrm>
        </p:spPr>
        <p:txBody>
          <a:bodyPr>
            <a:normAutofit/>
          </a:bodyPr>
          <a:lstStyle/>
          <a:p>
            <a:r>
              <a:rPr lang="ru-RU" dirty="0" err="1" smtClean="0"/>
              <a:t>Blended</a:t>
            </a:r>
            <a:r>
              <a:rPr lang="ru-RU" dirty="0" smtClean="0"/>
              <a:t> </a:t>
            </a:r>
            <a:r>
              <a:rPr lang="ru-RU" dirty="0" err="1" smtClean="0"/>
              <a:t>learning</a:t>
            </a:r>
            <a:r>
              <a:rPr lang="ru-RU" dirty="0" smtClean="0"/>
              <a:t> — это образовательная концепция, комбинирующая традиционное обучение с дистанционными и </a:t>
            </a:r>
            <a:r>
              <a:rPr lang="ru-RU" dirty="0" err="1" smtClean="0"/>
              <a:t>онлайн-методами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Разные терминологии: гибридное обучение (</a:t>
            </a:r>
            <a:r>
              <a:rPr lang="en-US" dirty="0" smtClean="0"/>
              <a:t>hybrid learning</a:t>
            </a:r>
            <a:r>
              <a:rPr lang="ru-RU" dirty="0" smtClean="0"/>
              <a:t>) = комбинированное обучение (</a:t>
            </a:r>
            <a:r>
              <a:rPr lang="en-US" dirty="0" smtClean="0"/>
              <a:t>mixed-model instruction</a:t>
            </a:r>
            <a:r>
              <a:rPr lang="ru-RU" dirty="0" smtClean="0"/>
              <a:t>) =</a:t>
            </a:r>
            <a:r>
              <a:rPr lang="en-US" dirty="0" smtClean="0"/>
              <a:t> </a:t>
            </a:r>
            <a:r>
              <a:rPr lang="ru-RU" dirty="0" smtClean="0"/>
              <a:t>интегрированное или </a:t>
            </a:r>
            <a:r>
              <a:rPr lang="ru-RU" dirty="0" err="1" smtClean="0"/>
              <a:t>веб-расширенное</a:t>
            </a:r>
            <a:r>
              <a:rPr lang="ru-RU" dirty="0" smtClean="0"/>
              <a:t> обучение (</a:t>
            </a:r>
            <a:r>
              <a:rPr lang="en-US" dirty="0" smtClean="0"/>
              <a:t>web-enhanced instruction</a:t>
            </a:r>
            <a:r>
              <a:rPr lang="ru-RU" dirty="0" smtClean="0"/>
              <a:t>) </a:t>
            </a:r>
            <a:r>
              <a:rPr lang="ru-RU" b="1" dirty="0" smtClean="0"/>
              <a:t>= смешанное обучение (</a:t>
            </a:r>
            <a:r>
              <a:rPr lang="en-US" b="1" dirty="0" smtClean="0"/>
              <a:t>b</a:t>
            </a:r>
            <a:r>
              <a:rPr lang="ru-RU" b="1" dirty="0" err="1" smtClean="0"/>
              <a:t>lended</a:t>
            </a:r>
            <a:r>
              <a:rPr lang="ru-RU" b="1" dirty="0" smtClean="0"/>
              <a:t> </a:t>
            </a:r>
            <a:r>
              <a:rPr lang="ru-RU" b="1" dirty="0" err="1" smtClean="0"/>
              <a:t>learning</a:t>
            </a:r>
            <a:r>
              <a:rPr lang="en-US" b="1" dirty="0" smtClean="0"/>
              <a:t>)</a:t>
            </a:r>
            <a:r>
              <a:rPr lang="ru-RU" b="1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Преимущества </a:t>
            </a:r>
            <a:r>
              <a:rPr lang="ru-RU" sz="3200" b="1" dirty="0" err="1" smtClean="0"/>
              <a:t>Blended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learning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97363"/>
            <a:ext cx="8784976" cy="576064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Гибкость образовательного процесса.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Может быть задействовано любое количество учителей и учеников. Педагоги могут давать мастер-классы, даже находясь на другом континенте, а обратиться к электронным учебным материалам можно в любое время и из любого места.</a:t>
            </a:r>
          </a:p>
          <a:p>
            <a:r>
              <a:rPr lang="ru-RU" b="1" dirty="0" smtClean="0"/>
              <a:t>Открытость обучения.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Выполняя тест исключается списывание или предвзятость. Также </a:t>
            </a:r>
            <a:r>
              <a:rPr lang="ru-RU" dirty="0" err="1" smtClean="0"/>
              <a:t>ИКТ-технологии</a:t>
            </a:r>
            <a:r>
              <a:rPr lang="ru-RU" dirty="0" smtClean="0"/>
              <a:t> позволяют обучающимся и педагогам постоянно поддерживать обратную связь.</a:t>
            </a:r>
          </a:p>
          <a:p>
            <a:r>
              <a:rPr lang="ru-RU" b="1" dirty="0" smtClean="0"/>
              <a:t>Индивидуальный подход.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Преподаватели могут варьировать темп и объём освоения учебного материала в зависимости от личностных особенностей учащихся. </a:t>
            </a:r>
          </a:p>
          <a:p>
            <a:r>
              <a:rPr lang="ru-RU" b="1" dirty="0" smtClean="0"/>
              <a:t>Развитие самостоятельности.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Учащийся должен эффективно распоряжаться своим временем, уметь планировать и быть дисциплинированным. </a:t>
            </a:r>
          </a:p>
          <a:p>
            <a:r>
              <a:rPr lang="ru-RU" b="1" dirty="0" smtClean="0"/>
              <a:t>Повышение мотивации.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Многие любят </a:t>
            </a:r>
            <a:r>
              <a:rPr lang="ru-RU" dirty="0" err="1" smtClean="0"/>
              <a:t>гаджеты</a:t>
            </a:r>
            <a:r>
              <a:rPr lang="ru-RU" dirty="0" smtClean="0"/>
              <a:t> и сервисы (вебинары, дискуссии на форумах и пр.).</a:t>
            </a:r>
            <a:endParaRPr lang="ru-RU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64807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Разные модели смешанного обучения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836712"/>
          <a:ext cx="8784976" cy="56997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87681"/>
                <a:gridCol w="6897295"/>
              </a:tblGrid>
              <a:tr h="396240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 smtClean="0"/>
                        <a:t>Модель</a:t>
                      </a:r>
                      <a:endParaRPr lang="ru-RU" sz="1600" dirty="0"/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 smtClean="0"/>
                        <a:t>Её</a:t>
                      </a:r>
                      <a:r>
                        <a:rPr lang="ru-RU" sz="1600" baseline="0" dirty="0" smtClean="0"/>
                        <a:t> о</a:t>
                      </a:r>
                      <a:r>
                        <a:rPr lang="ru-RU" sz="1600" dirty="0" smtClean="0"/>
                        <a:t>собенности</a:t>
                      </a:r>
                      <a:endParaRPr lang="ru-RU" sz="1600" dirty="0"/>
                    </a:p>
                  </a:txBody>
                  <a:tcPr marL="76200" marR="76200" marT="76200" marB="76200"/>
                </a:tc>
              </a:tr>
              <a:tr h="883920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/>
                        <a:t>Face-to-Face Driver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Материал передаётся от учителя к ученикам </a:t>
                      </a:r>
                      <a:r>
                        <a:rPr lang="ru-RU" sz="1600" u="sng" dirty="0"/>
                        <a:t>на очных занятиях в классе</a:t>
                      </a:r>
                      <a:r>
                        <a:rPr lang="ru-RU" sz="1600" dirty="0"/>
                        <a:t>. Электронные ресурсы используются лишь для закрепления и углубления знаний.</a:t>
                      </a:r>
                    </a:p>
                  </a:txBody>
                  <a:tcPr marL="76200" marR="76200" marT="76200" marB="76200"/>
                </a:tc>
              </a:tr>
              <a:tr h="112776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Online Driver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Ученик смотрит вебинары, решает онлайн-задачи, проходит интернет-тестирования, то есть осваивает материал удалённо. Но </a:t>
                      </a:r>
                      <a:r>
                        <a:rPr lang="ru-RU" sz="1600" u="sng" dirty="0"/>
                        <a:t>при необходимости </a:t>
                      </a:r>
                      <a:r>
                        <a:rPr lang="ru-RU" sz="1600" dirty="0"/>
                        <a:t>может </a:t>
                      </a:r>
                      <a:r>
                        <a:rPr lang="ru-RU" sz="1600" u="sng" dirty="0"/>
                        <a:t>встретиться</a:t>
                      </a:r>
                      <a:r>
                        <a:rPr lang="ru-RU" sz="1600" dirty="0"/>
                        <a:t> с преподавателем и </a:t>
                      </a:r>
                      <a:r>
                        <a:rPr lang="ru-RU" sz="1600" u="sng" dirty="0"/>
                        <a:t>проконсультироваться</a:t>
                      </a:r>
                      <a:r>
                        <a:rPr lang="ru-RU" sz="1600" dirty="0"/>
                        <a:t> по непонятным вопросам.</a:t>
                      </a:r>
                    </a:p>
                  </a:txBody>
                  <a:tcPr marL="76200" marR="76200" marT="76200" marB="76200"/>
                </a:tc>
              </a:tr>
              <a:tr h="88392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Flex model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u="sng" dirty="0"/>
                        <a:t>Основная часть программы преподносится онлайн</a:t>
                      </a:r>
                      <a:r>
                        <a:rPr lang="ru-RU" sz="1600" dirty="0"/>
                        <a:t>. Педагог выступает в качестве координатора, отслеживая сложные для понимания темы, чтобы потом обсудить их на очном занятии в группе или индивидуально.</a:t>
                      </a:r>
                    </a:p>
                  </a:txBody>
                  <a:tcPr marL="76200" marR="76200" marT="76200" marB="76200"/>
                </a:tc>
              </a:tr>
              <a:tr h="88392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Rotation model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u="sng" dirty="0" smtClean="0"/>
                        <a:t>Очное и онлайн-обучение чередуются</a:t>
                      </a:r>
                      <a:r>
                        <a:rPr lang="ru-RU" sz="1600" dirty="0" smtClean="0"/>
                        <a:t>: </a:t>
                      </a:r>
                      <a:r>
                        <a:rPr lang="ru-RU" sz="1600" dirty="0"/>
                        <a:t>сначала ученики осваивают материал самостоятельно через </a:t>
                      </a:r>
                      <a:r>
                        <a:rPr lang="ru-RU" sz="1600" dirty="0" smtClean="0"/>
                        <a:t>интернет</a:t>
                      </a:r>
                      <a:r>
                        <a:rPr lang="ru-RU" sz="1600" dirty="0"/>
                        <a:t>, потом вместе с преподавателем в классе, и наоборот.</a:t>
                      </a:r>
                    </a:p>
                  </a:txBody>
                  <a:tcPr marL="76200" marR="76200" marT="76200" marB="76200"/>
                </a:tc>
              </a:tr>
              <a:tr h="88392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Self-blend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Ученики проходят программу как обычно. Но, </a:t>
                      </a:r>
                      <a:r>
                        <a:rPr lang="ru-RU" sz="1600" u="sng" dirty="0"/>
                        <a:t>если определённые предметы вызывают повышенный интерес</a:t>
                      </a:r>
                      <a:r>
                        <a:rPr lang="ru-RU" sz="1600" dirty="0"/>
                        <a:t>, по ним можно брать </a:t>
                      </a:r>
                      <a:r>
                        <a:rPr lang="ru-RU" sz="1600" u="sng" dirty="0"/>
                        <a:t>дополнительные онлайн-занятия</a:t>
                      </a:r>
                      <a:r>
                        <a:rPr lang="ru-RU" sz="1600" dirty="0"/>
                        <a:t>.</a:t>
                      </a:r>
                    </a:p>
                  </a:txBody>
                  <a:tcPr marL="76200" marR="76200" marT="76200" marB="76200"/>
                </a:tc>
              </a:tr>
              <a:tr h="64008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Online Lab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Ученики ставят эксперименты и решают задачи в специальных программах и на специальных сайтах, но в стенах </a:t>
                      </a:r>
                      <a:r>
                        <a:rPr lang="ru-RU" sz="1600" dirty="0" smtClean="0"/>
                        <a:t>школы </a:t>
                      </a:r>
                      <a:r>
                        <a:rPr lang="ru-RU" sz="1600" dirty="0"/>
                        <a:t>и под присмотром педагога.</a:t>
                      </a:r>
                    </a:p>
                  </a:txBody>
                  <a:tcPr marL="76200" marR="76200" marT="76200" marB="7620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Условия для реализации УУД: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dirty="0"/>
              <a:t>а</a:t>
            </a:r>
            <a:r>
              <a:rPr lang="ru-RU" dirty="0" smtClean="0"/>
              <a:t>ктивность учащихся;</a:t>
            </a:r>
          </a:p>
          <a:p>
            <a:pPr>
              <a:defRPr/>
            </a:pPr>
            <a:r>
              <a:rPr lang="ru-RU" dirty="0"/>
              <a:t>з</a:t>
            </a:r>
            <a:r>
              <a:rPr lang="ru-RU" dirty="0" smtClean="0"/>
              <a:t>нания добываются обучающимися самостоятельно в рамках познавательной и исследовательской деятельности;</a:t>
            </a:r>
          </a:p>
          <a:p>
            <a:pPr>
              <a:defRPr/>
            </a:pPr>
            <a:r>
              <a:rPr lang="ru-RU" dirty="0"/>
              <a:t>и</a:t>
            </a:r>
            <a:r>
              <a:rPr lang="ru-RU" dirty="0" smtClean="0"/>
              <a:t>спользование ИКТ;</a:t>
            </a:r>
          </a:p>
          <a:p>
            <a:pPr>
              <a:defRPr/>
            </a:pPr>
            <a:r>
              <a:rPr lang="ru-RU" dirty="0"/>
              <a:t>п</a:t>
            </a:r>
            <a:r>
              <a:rPr lang="ru-RU" dirty="0" smtClean="0"/>
              <a:t>артнерство, содеятельность и сотворчество между субъектами образовательного процесса;</a:t>
            </a:r>
          </a:p>
          <a:p>
            <a:pPr>
              <a:defRPr/>
            </a:pPr>
            <a:r>
              <a:rPr lang="ru-RU" dirty="0"/>
              <a:t>п</a:t>
            </a:r>
            <a:r>
              <a:rPr lang="ru-RU" dirty="0" smtClean="0"/>
              <a:t>ереход от репродуктивного обучения как презентации системы знаний к работе над вопросами, с погружениями в реальную практическую сторону жизни.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Портфолио обучающегося</a:t>
            </a:r>
            <a:endParaRPr lang="ru-RU" sz="40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1556795"/>
            <a:ext cx="8589640" cy="481399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Еще одним </a:t>
            </a:r>
            <a:r>
              <a:rPr lang="ru-RU" u="sng" dirty="0" smtClean="0"/>
              <a:t>способом мониторинга достижения планируемых результатов </a:t>
            </a:r>
            <a:r>
              <a:rPr lang="ru-RU" dirty="0" smtClean="0"/>
              <a:t>ФГОС может служить </a:t>
            </a:r>
            <a:r>
              <a:rPr lang="ru-RU" b="1" dirty="0" smtClean="0"/>
              <a:t>Портфолио</a:t>
            </a:r>
            <a:r>
              <a:rPr lang="ru-RU" dirty="0" smtClean="0"/>
              <a:t> обучающегося. 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портфолио</a:t>
            </a:r>
            <a:r>
              <a:rPr lang="ru-RU" dirty="0" smtClean="0"/>
              <a:t> осуществляется </a:t>
            </a:r>
            <a:r>
              <a:rPr lang="ru-RU" u="sng" dirty="0" smtClean="0"/>
              <a:t>последовательное накопление результатов выполнения учеником воспитательных задач</a:t>
            </a:r>
            <a:r>
              <a:rPr lang="ru-RU" dirty="0" smtClean="0"/>
              <a:t> в рамках соответствующей воспитательной программы.  </a:t>
            </a:r>
          </a:p>
          <a:p>
            <a:r>
              <a:rPr lang="ru-RU" dirty="0" smtClean="0"/>
              <a:t>Портфолио  представляет собой </a:t>
            </a:r>
            <a:r>
              <a:rPr lang="ru-RU" u="sng" dirty="0" smtClean="0"/>
              <a:t>индивидуальную подборку материалов</a:t>
            </a:r>
            <a:r>
              <a:rPr lang="ru-RU" dirty="0" smtClean="0"/>
              <a:t>, последовательность которых </a:t>
            </a:r>
            <a:r>
              <a:rPr lang="ru-RU" u="sng" dirty="0" smtClean="0"/>
              <a:t>демонстрирует усилия, динамику и достижения ученика </a:t>
            </a:r>
            <a:r>
              <a:rPr lang="ru-RU" dirty="0" smtClean="0"/>
              <a:t>в освоении определенных духовных ценностей в рамках воспитательной программы</a:t>
            </a:r>
            <a:endParaRPr lang="ru-RU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5"/>
            <a:ext cx="8348276" cy="147002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  <a:endParaRPr lang="ru-RU" sz="2800" i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759" y="2063873"/>
            <a:ext cx="2025372" cy="2887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1937" y="2362558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9587" y="2362558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9"/>
            <a:ext cx="2104849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788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46"/>
    </mc:Choice>
    <mc:Fallback xmlns=""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b="1" dirty="0" smtClean="0"/>
              <a:t>Метапредметный портфель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352928" cy="4873752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предназначен </a:t>
            </a:r>
            <a:r>
              <a:rPr lang="ru-RU" u="sng" dirty="0" smtClean="0"/>
              <a:t>для формирования метапредметных умений</a:t>
            </a:r>
            <a:r>
              <a:rPr lang="ru-RU" dirty="0" smtClean="0"/>
              <a:t> и </a:t>
            </a:r>
            <a:r>
              <a:rPr lang="ru-RU" u="sng" dirty="0" smtClean="0"/>
              <a:t>мониторинга достижения метапредметных результатов </a:t>
            </a:r>
            <a:r>
              <a:rPr lang="ru-RU" dirty="0" smtClean="0"/>
              <a:t>методом портфолио;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содержит </a:t>
            </a:r>
            <a:r>
              <a:rPr lang="ru-RU" dirty="0" smtClean="0">
                <a:solidFill>
                  <a:srgbClr val="FF0000"/>
                </a:solidFill>
              </a:rPr>
              <a:t>только метапредметные задания на английском языке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 тематическому содержанию и языковому наполнению </a:t>
            </a:r>
            <a:r>
              <a:rPr lang="ru-RU" u="sng" dirty="0" smtClean="0"/>
              <a:t>соответствует Примерной программе </a:t>
            </a:r>
            <a:r>
              <a:rPr lang="ru-RU" dirty="0" smtClean="0"/>
              <a:t>по иностранному языку для начальной школы; </a:t>
            </a:r>
          </a:p>
          <a:p>
            <a:pPr>
              <a:defRPr/>
            </a:pPr>
            <a:r>
              <a:rPr lang="ru-RU" dirty="0" smtClean="0"/>
              <a:t>может использоваться </a:t>
            </a:r>
            <a:r>
              <a:rPr lang="ru-RU" dirty="0" smtClean="0">
                <a:solidFill>
                  <a:srgbClr val="FF0000"/>
                </a:solidFill>
              </a:rPr>
              <a:t>с любым учебником </a:t>
            </a:r>
            <a:r>
              <a:rPr lang="ru-RU" dirty="0" smtClean="0"/>
              <a:t>английского языка для начальной школы;</a:t>
            </a:r>
          </a:p>
          <a:p>
            <a:pPr>
              <a:defRPr/>
            </a:pPr>
            <a:r>
              <a:rPr lang="ru-RU" dirty="0" smtClean="0"/>
              <a:t>включает </a:t>
            </a:r>
            <a:r>
              <a:rPr lang="ru-RU" dirty="0" smtClean="0">
                <a:solidFill>
                  <a:srgbClr val="FF0000"/>
                </a:solidFill>
              </a:rPr>
              <a:t>подробные методические рекомендации </a:t>
            </a:r>
            <a:r>
              <a:rPr lang="ru-RU" dirty="0" smtClean="0"/>
              <a:t>для педагога.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3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764705"/>
            <a:ext cx="8892480" cy="6093298"/>
            <a:chOff x="0" y="570488"/>
            <a:chExt cx="9144000" cy="62875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323528" y="31265"/>
            <a:ext cx="8638626" cy="5894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solidFill>
                  <a:srgbClr val="FF0000"/>
                </a:solidFill>
              </a:rPr>
              <a:t>Применение и сохранение целей и задач учебной деятельности, поиск средств ее осуществления</a:t>
            </a:r>
            <a:endParaRPr lang="ru-RU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5536" y="188640"/>
            <a:ext cx="5760640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FF0000"/>
                </a:solidFill>
              </a:rPr>
              <a:t>Решение проблем творческого и поискового характера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660232" y="5805264"/>
            <a:ext cx="1800200" cy="10527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55976" y="6309320"/>
            <a:ext cx="187220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Рефлексия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8" idx="3"/>
          </p:cNvCxnSpPr>
          <p:nvPr/>
        </p:nvCxnSpPr>
        <p:spPr>
          <a:xfrm flipV="1">
            <a:off x="6228184" y="6453339"/>
            <a:ext cx="432048" cy="720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95536" y="5661248"/>
            <a:ext cx="6840760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Классификация, обобщение, построение рассуждения, решение проблем творческого и поискового характера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84168" y="836712"/>
            <a:ext cx="244827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Разрезной материал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9" y="0"/>
            <a:ext cx="49868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972839">
            <a:off x="935094" y="2368692"/>
            <a:ext cx="3034310" cy="417284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716016" y="5949280"/>
            <a:ext cx="3528392" cy="7200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Что не подходит?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4139952" y="5085184"/>
            <a:ext cx="864096" cy="8640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" y="569535"/>
            <a:ext cx="4572693" cy="6288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82276" y="584620"/>
            <a:ext cx="4561724" cy="62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0"/>
            <a:ext cx="6840760" cy="764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Построение рассуждения, классификация, работа с иллюстрацией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88048"/>
            <a:ext cx="7308304" cy="566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32" y="3"/>
            <a:ext cx="1619673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27776" y="2910542"/>
            <a:ext cx="2016224" cy="243914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Умение строить высказывание в письменной форме, ИКТ-компетенция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Черты современного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/>
              <a:t>Новые требования к результатам образования (три группы результатов: личностные, метапредметные, предметные).</a:t>
            </a:r>
          </a:p>
          <a:p>
            <a:r>
              <a:rPr lang="ru-RU" sz="2800" dirty="0" smtClean="0"/>
              <a:t>Обучающимся не сообщаются готовые знания, педагог учит их добывать (ФГОС – системно-деятельностный подход - деятельностный характер уроков).</a:t>
            </a:r>
          </a:p>
          <a:p>
            <a:r>
              <a:rPr lang="ru-RU" sz="2800" dirty="0" smtClean="0"/>
              <a:t>Рамочный характер стандартов позволяет каждому ребенку учиться на уровне своих возможностей.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8462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688229"/>
            <a:ext cx="3672408" cy="1143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Выдвижение гипотез, построение логической цепочки рассуждения</a:t>
            </a:r>
            <a:endParaRPr lang="ru-RU" sz="1800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0"/>
            <a:ext cx="49320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619672" cy="2276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3" y="0"/>
            <a:ext cx="5004048" cy="690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619672" cy="2276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3688229"/>
            <a:ext cx="3672408" cy="11430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Выбор вида чтения в зависимости от цели, выбор наиболее эффективных способов решения задач в зависимости от конкретных условий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5656" cy="2060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7" y="0"/>
            <a:ext cx="5148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3528" y="3645024"/>
            <a:ext cx="3312368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установление причинно-следственных связей,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установление логической цепи рассуждений, </a:t>
            </a:r>
            <a:r>
              <a:rPr lang="ru-RU" dirty="0" smtClean="0"/>
              <a:t>знаково-символические действия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547664" cy="213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3645024"/>
            <a:ext cx="367240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синтез (составление списка), самостоятельное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создание способа решения проблемы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4" y="0"/>
            <a:ext cx="49320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547664" cy="213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688229"/>
            <a:ext cx="367240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Рефлексия, решение проблем творческого и поискового характера, знаково-символические действия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9" y="-2960"/>
            <a:ext cx="4860032" cy="686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Action march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9"/>
            <a:ext cx="8352928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956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496944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b="1" dirty="0"/>
              <a:t>Интернет-магазин издательства «</a:t>
            </a:r>
            <a:r>
              <a:rPr lang="ru-RU" altLang="ru-RU" sz="2800" b="1" dirty="0" smtClean="0"/>
              <a:t>ТИТУЛ» </a:t>
            </a:r>
            <a:endParaRPr lang="ru-RU" altLang="ru-RU" sz="2800" b="1" dirty="0"/>
          </a:p>
          <a:p>
            <a:pPr marL="0" indent="0" algn="ctr">
              <a:buNone/>
            </a:pPr>
            <a:r>
              <a:rPr lang="en-US" altLang="ru-RU" sz="2800" dirty="0" smtClean="0">
                <a:hlinkClick r:id="rId2"/>
              </a:rPr>
              <a:t>https://www.englishteachers.ru/shop</a:t>
            </a:r>
            <a:r>
              <a:rPr lang="en-US" altLang="ru-RU" sz="2800" dirty="0" smtClean="0"/>
              <a:t> </a:t>
            </a:r>
          </a:p>
          <a:p>
            <a:pPr marL="0" indent="0" algn="ctr">
              <a:buNone/>
            </a:pPr>
            <a:endParaRPr lang="en-US" altLang="ru-RU" sz="2800" dirty="0" smtClean="0"/>
          </a:p>
          <a:p>
            <a:pPr marL="0" indent="0" algn="ctr">
              <a:buNone/>
            </a:pPr>
            <a:r>
              <a:rPr lang="ru-RU" altLang="ru-RU" sz="2800" u="sng" dirty="0" smtClean="0"/>
              <a:t>«ТИТУЛ» в социальных сетях</a:t>
            </a:r>
          </a:p>
          <a:p>
            <a:pPr marL="0" indent="0">
              <a:buNone/>
            </a:pPr>
            <a:r>
              <a:rPr lang="ru-RU" altLang="ru-RU" sz="2800" dirty="0" smtClean="0"/>
              <a:t>ВКонтакте - </a:t>
            </a:r>
            <a:r>
              <a:rPr lang="en-US" altLang="ru-RU" sz="2800" dirty="0">
                <a:hlinkClick r:id="rId3"/>
              </a:rPr>
              <a:t>http://vk.com/titulpublishers</a:t>
            </a:r>
            <a:r>
              <a:rPr lang="ru-RU" altLang="ru-RU" sz="2800" dirty="0"/>
              <a:t> </a:t>
            </a:r>
            <a:endParaRPr lang="ru-RU" altLang="ru-RU" sz="2800" dirty="0" smtClean="0"/>
          </a:p>
          <a:p>
            <a:pPr marL="0" indent="0">
              <a:buNone/>
            </a:pPr>
            <a:r>
              <a:rPr lang="en-US" altLang="ru-RU" sz="2800" dirty="0" smtClean="0"/>
              <a:t>Facebook - </a:t>
            </a:r>
            <a:r>
              <a:rPr lang="en-US" altLang="ru-RU" sz="2800" dirty="0">
                <a:hlinkClick r:id="rId4"/>
              </a:rPr>
              <a:t>https://www.facebook.com/titulpublishers</a:t>
            </a:r>
            <a:endParaRPr lang="ru-RU" altLang="ru-RU" sz="2800" dirty="0"/>
          </a:p>
          <a:p>
            <a:pPr marL="0" indent="0">
              <a:buNone/>
            </a:pPr>
            <a:r>
              <a:rPr lang="en-US" altLang="ru-RU" sz="2800" dirty="0" smtClean="0"/>
              <a:t>Instagram </a:t>
            </a:r>
            <a:r>
              <a:rPr lang="ru-RU" altLang="ru-RU" sz="2800" dirty="0" smtClean="0"/>
              <a:t>и </a:t>
            </a:r>
            <a:r>
              <a:rPr lang="en-US" altLang="ru-RU" sz="2800" dirty="0" smtClean="0"/>
              <a:t>Twitter - </a:t>
            </a:r>
            <a:r>
              <a:rPr lang="en-US" altLang="ru-RU" sz="2800" dirty="0">
                <a:solidFill>
                  <a:srgbClr val="0033CC"/>
                </a:solidFill>
              </a:rPr>
              <a:t>@titulpublishers</a:t>
            </a:r>
            <a:r>
              <a:rPr lang="ru-RU" altLang="ru-RU" sz="2800" dirty="0">
                <a:solidFill>
                  <a:srgbClr val="0033CC"/>
                </a:solidFill>
              </a:rPr>
              <a:t> </a:t>
            </a:r>
            <a:r>
              <a:rPr lang="en-US" altLang="ru-RU" sz="2800" dirty="0">
                <a:solidFill>
                  <a:srgbClr val="0033CC"/>
                </a:solidFill>
              </a:rPr>
              <a:t>  </a:t>
            </a:r>
            <a:endParaRPr lang="en-US" altLang="ru-RU" sz="2800" dirty="0" smtClean="0">
              <a:solidFill>
                <a:srgbClr val="0033CC"/>
              </a:solidFill>
            </a:endParaRPr>
          </a:p>
          <a:p>
            <a:pPr marL="0" indent="0">
              <a:buNone/>
            </a:pPr>
            <a:endParaRPr lang="ru-RU" altLang="ru-RU" dirty="0" smtClean="0"/>
          </a:p>
          <a:p>
            <a:pPr marL="0" indent="0" algn="ctr">
              <a:buNone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28585342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userapi.com/c636326/v636326419/575c8/SvKDeyrhSJ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12968" cy="62333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pp.userapi.com/c636325/v636325419/55deb/AVEpSiFdc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9"/>
            <a:ext cx="7956376" cy="5201788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5502830"/>
            <a:ext cx="8229600" cy="970181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Вопросы</a:t>
            </a:r>
            <a:r>
              <a:rPr lang="ru-RU" sz="2200" dirty="0" smtClean="0"/>
              <a:t> викторины здесь -</a:t>
            </a:r>
            <a:r>
              <a:rPr lang="ru-RU" dirty="0" smtClean="0"/>
              <a:t> </a:t>
            </a:r>
            <a:r>
              <a:rPr lang="ru-RU" sz="2200" dirty="0" smtClean="0">
                <a:hlinkClick r:id="rId3"/>
              </a:rPr>
              <a:t>https://goo.gl/forms/b4MSIkkfFbmbp8XK2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b="1" dirty="0" smtClean="0"/>
              <a:t>Условия участия </a:t>
            </a:r>
            <a:r>
              <a:rPr lang="ru-RU" sz="2200" dirty="0" smtClean="0"/>
              <a:t>скачать здесь - </a:t>
            </a:r>
            <a:r>
              <a:rPr lang="en-US" sz="2200" dirty="0" smtClean="0">
                <a:hlinkClick r:id="rId4"/>
              </a:rPr>
              <a:t>https://vk.com/doc-77354013_444660815?dl=03684a1d6392e37ddb</a:t>
            </a:r>
            <a:r>
              <a:rPr lang="ru-RU" sz="2200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Полезные ссылки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258" y="1698174"/>
            <a:ext cx="8432214" cy="4343191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+mj-lt"/>
                <a:hlinkClick r:id="rId2"/>
              </a:rPr>
              <a:t>http://</a:t>
            </a:r>
            <a:r>
              <a:rPr lang="en-US" sz="2000" dirty="0" smtClean="0">
                <a:latin typeface="+mj-lt"/>
                <a:hlinkClick r:id="rId2"/>
              </a:rPr>
              <a:t>www.ug.ru/method_article/260</a:t>
            </a:r>
            <a:r>
              <a:rPr lang="ru-RU" sz="2000" dirty="0" smtClean="0">
                <a:latin typeface="+mj-lt"/>
              </a:rPr>
              <a:t> - </a:t>
            </a:r>
            <a:r>
              <a:rPr lang="ru-RU" sz="2000" dirty="0">
                <a:latin typeface="+mj-lt"/>
              </a:rPr>
              <a:t>Проектирование урока с позиции формирования универсальных учебных действий</a:t>
            </a:r>
          </a:p>
          <a:p>
            <a:r>
              <a:rPr lang="en-US" sz="2000" dirty="0">
                <a:latin typeface="+mj-lt"/>
                <a:hlinkClick r:id="rId3"/>
              </a:rPr>
              <a:t>http://</a:t>
            </a:r>
            <a:r>
              <a:rPr lang="en-US" sz="2000" dirty="0" smtClean="0">
                <a:latin typeface="+mj-lt"/>
                <a:hlinkClick r:id="rId3"/>
              </a:rPr>
              <a:t>journal.preemstvennost.ru/arkhiv/year-2015/50-nomer-8-04-2015/945-formirovanie-universalnykh-uchebnykh-dejstvij-na-urokakh-inostrannogo-yazyka-v-usloviyakh-realizatsii-fgos</a:t>
            </a:r>
            <a:r>
              <a:rPr lang="ru-RU" sz="2000" dirty="0" smtClean="0">
                <a:latin typeface="+mj-lt"/>
              </a:rPr>
              <a:t> - </a:t>
            </a:r>
            <a:r>
              <a:rPr lang="ru-RU" sz="2000" dirty="0">
                <a:latin typeface="+mj-lt"/>
              </a:rPr>
              <a:t>«ФОРМИРОВАНИЕ УНИВЕРСАЛЬНЫХ УЧЕБНЫХ ДЕЙСТВИЙ НА УРОКАХ ИНОСТРАННОГО ЯЗЫКА В УСЛОВИЯХ РЕАЛИЗАЦИИ ФГОС</a:t>
            </a:r>
            <a:r>
              <a:rPr lang="ru-RU" sz="2000" dirty="0" smtClean="0">
                <a:latin typeface="+mj-lt"/>
              </a:rPr>
              <a:t>»</a:t>
            </a:r>
          </a:p>
          <a:p>
            <a:r>
              <a:rPr lang="ru-RU" sz="2000" dirty="0">
                <a:latin typeface="+mj-lt"/>
              </a:rPr>
              <a:t>Как проектировать универсальные учебные действия в начальной школе: от действия к мысли: пособие для учителя / [А.Г. </a:t>
            </a:r>
            <a:r>
              <a:rPr lang="ru-RU" sz="2000" dirty="0" err="1">
                <a:latin typeface="+mj-lt"/>
              </a:rPr>
              <a:t>Асмолов</a:t>
            </a:r>
            <a:r>
              <a:rPr lang="ru-RU" sz="2000" dirty="0">
                <a:latin typeface="+mj-lt"/>
              </a:rPr>
              <a:t>, Г.В. </a:t>
            </a:r>
            <a:r>
              <a:rPr lang="ru-RU" sz="2000" dirty="0" err="1">
                <a:latin typeface="+mj-lt"/>
              </a:rPr>
              <a:t>Бурменская</a:t>
            </a:r>
            <a:r>
              <a:rPr lang="ru-RU" sz="2000" dirty="0">
                <a:latin typeface="+mj-lt"/>
              </a:rPr>
              <a:t>, И.А. Володарская и др.]; под ред. А.Г. </a:t>
            </a:r>
            <a:r>
              <a:rPr lang="ru-RU" sz="2000" dirty="0" err="1" smtClean="0">
                <a:latin typeface="+mj-lt"/>
              </a:rPr>
              <a:t>Асмолова</a:t>
            </a:r>
            <a:r>
              <a:rPr lang="ru-RU" sz="2000" dirty="0" smtClean="0">
                <a:latin typeface="+mj-lt"/>
              </a:rPr>
              <a:t> </a:t>
            </a:r>
          </a:p>
          <a:p>
            <a:r>
              <a:rPr lang="ru-RU" sz="2000" dirty="0" err="1" smtClean="0">
                <a:latin typeface="+mj-lt"/>
              </a:rPr>
              <a:t>М.М.Поташник</a:t>
            </a:r>
            <a:r>
              <a:rPr lang="ru-RU" sz="2000" dirty="0" smtClean="0">
                <a:latin typeface="+mj-lt"/>
              </a:rPr>
              <a:t>, </a:t>
            </a:r>
            <a:r>
              <a:rPr lang="ru-RU" sz="2000" dirty="0" err="1" smtClean="0">
                <a:latin typeface="+mj-lt"/>
              </a:rPr>
              <a:t>М.В.Левит</a:t>
            </a:r>
            <a:r>
              <a:rPr lang="ru-RU" sz="2000" dirty="0" smtClean="0">
                <a:latin typeface="+mj-lt"/>
              </a:rPr>
              <a:t> «Как помочь учителю в освоении ФГОС», 2015. – 320 с. </a:t>
            </a:r>
            <a:endParaRPr lang="ru-RU" sz="2000" dirty="0">
              <a:latin typeface="+mj-lt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2229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1485" y="1669271"/>
            <a:ext cx="6740549" cy="388077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dirty="0" smtClean="0"/>
              <a:t>«… обобщенные способы действий, открывающие возможность широкой ориентации учащихся как в различных предметных областях, так и в строении самой учебной деятельности, включая осознание учащимися её целей, ценностно-смысловых и операционных характеристик».</a:t>
            </a:r>
          </a:p>
          <a:p>
            <a:pPr marL="0" indent="0" algn="r">
              <a:buNone/>
            </a:pPr>
            <a:r>
              <a:rPr lang="ru-RU" sz="2000" i="1" dirty="0" smtClean="0"/>
              <a:t>(выдержка из Фундаментального ядра </a:t>
            </a:r>
          </a:p>
          <a:p>
            <a:pPr marL="0" indent="0" algn="r">
              <a:buNone/>
            </a:pPr>
            <a:r>
              <a:rPr lang="ru-RU" sz="2000" i="1" dirty="0" smtClean="0"/>
              <a:t>содержания общего образования)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93980692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ссылки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http://www.topuniversities.com/blog/4-steps-successful-student-project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3"/>
              </a:rPr>
              <a:t>http://www.ereadingworksheets.com/e-reading-worksheets/school-project-ideas/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4"/>
              </a:rPr>
              <a:t>http://cyberleninka.ru/article/n/novye-podhody-k-proektnoy-i-issledovatelskoy-deyatelnosti-v-usloviyah-vnedreniya-fgos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/>
              </a:rPr>
              <a:t>http://cyberleninka.ru/article/n/nekotorye-rekomendatsii-po-formirovaniyu-u-uchaschihsya-navykov-proektnoy-deyatelnosti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http://cyberleninka.ru/article/n/organizatsiya-gruppovoy-proektnoy-deyatelnosti-v-nachalnoy-shkole-cherez-tehnologiyu-raznovozrastnogo-obucheniya-s-ispolzovaniem-ikt-v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http://cyberleninka.ru/article/n/proektnaya-deyatelnost-kak-sredstvo-formirovaniya-universalnyh-uchebnyh-deystviy-mladshih-shkolnikov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3341</Words>
  <Application>Microsoft Office PowerPoint</Application>
  <PresentationFormat>Экран (4:3)</PresentationFormat>
  <Paragraphs>405</Paragraphs>
  <Slides>90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90</vt:i4>
      </vt:variant>
    </vt:vector>
  </HeadingPairs>
  <TitlesOfParts>
    <vt:vector size="91" baseType="lpstr">
      <vt:lpstr>Тема Office</vt:lpstr>
      <vt:lpstr>Модернизация содержания и технологий, направленных на достижение предметных, метапредметных и личностных результатов  в рамках учебного предмета  «Иностранный язык» (английский)  с учетом требований ФГОС </vt:lpstr>
      <vt:lpstr>Презентация PowerPoint</vt:lpstr>
      <vt:lpstr>Модернизация содержания</vt:lpstr>
      <vt:lpstr>ФГОС и обучение английскому языку</vt:lpstr>
      <vt:lpstr>УУД</vt:lpstr>
      <vt:lpstr>ФГОС и обучение английскому языку</vt:lpstr>
      <vt:lpstr>Условия для реализации УУД:</vt:lpstr>
      <vt:lpstr>Черты современного урока</vt:lpstr>
      <vt:lpstr>УУД – это…</vt:lpstr>
      <vt:lpstr>В широком значении  УУД – это…</vt:lpstr>
      <vt:lpstr>В узком значении УУД – это…</vt:lpstr>
      <vt:lpstr>Презентация PowerPoint</vt:lpstr>
      <vt:lpstr>Примеры познавательных УУД </vt:lpstr>
      <vt:lpstr>Примеры регулятивных УУД </vt:lpstr>
      <vt:lpstr>Примеры коммуникативных УУД </vt:lpstr>
      <vt:lpstr>Урок, согласно требованиям ФГОС</vt:lpstr>
      <vt:lpstr>Целеполагание</vt:lpstr>
      <vt:lpstr>Целеполагание, Millie - 2</vt:lpstr>
      <vt:lpstr>Целеполагание, Millie - 2</vt:lpstr>
      <vt:lpstr>Формирование УУД в процессе урока</vt:lpstr>
      <vt:lpstr>Формирование УУД в процессе урока (продолжение)</vt:lpstr>
      <vt:lpstr>Межпредметные понятия</vt:lpstr>
      <vt:lpstr>Технологии</vt:lpstr>
      <vt:lpstr>Проектная технология – что это?</vt:lpstr>
      <vt:lpstr>Метод проектов</vt:lpstr>
      <vt:lpstr>Из истории вопроса</vt:lpstr>
      <vt:lpstr>Зачем нужен метод проектов?</vt:lpstr>
      <vt:lpstr>Особенности проектной деятельности</vt:lpstr>
      <vt:lpstr>Типология проектов</vt:lpstr>
      <vt:lpstr>Презентация PowerPoint</vt:lpstr>
      <vt:lpstr>Презентация PowerPoint</vt:lpstr>
      <vt:lpstr>Презентация PowerPoint</vt:lpstr>
      <vt:lpstr>Организация работы (“HE.ru” 5 кл.)</vt:lpstr>
      <vt:lpstr>Организация работы, опоры (“HE.ru” 5 кл.)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школьного проекта (по К.Н. Поливановой)</vt:lpstr>
      <vt:lpstr>Организация проектной работы</vt:lpstr>
      <vt:lpstr>Оценивание проекта</vt:lpstr>
      <vt:lpstr>Оценивание проекта</vt:lpstr>
      <vt:lpstr>Оценивание проекта</vt:lpstr>
      <vt:lpstr>Идеи для проектов</vt:lpstr>
      <vt:lpstr>Идеи для проектов</vt:lpstr>
      <vt:lpstr>Технология развития  критического мышления</vt:lpstr>
      <vt:lpstr>Критическое мышление, определение:</vt:lpstr>
      <vt:lpstr>Критическое мышление и ФГОС</vt:lpstr>
      <vt:lpstr>Критическое мышление</vt:lpstr>
      <vt:lpstr>Презентация PowerPoint</vt:lpstr>
      <vt:lpstr>Презентация PowerPoint</vt:lpstr>
      <vt:lpstr>Этапы формирования критического мышления на уроке</vt:lpstr>
      <vt:lpstr>Развития критического мышления: методы и приемы</vt:lpstr>
      <vt:lpstr>Презентация PowerPoint</vt:lpstr>
      <vt:lpstr>Развития критического мышления: методы и приемы</vt:lpstr>
      <vt:lpstr>Презентация PowerPoint</vt:lpstr>
      <vt:lpstr>Развития критического мышления: методы и приемы</vt:lpstr>
      <vt:lpstr>Презентация PowerPoint</vt:lpstr>
      <vt:lpstr>Презентация PowerPoint</vt:lpstr>
      <vt:lpstr>Развития критического мышления: методы и приемы</vt:lpstr>
      <vt:lpstr>Презентация PowerPoint</vt:lpstr>
      <vt:lpstr>Развития критического мышления: методы и приемы</vt:lpstr>
      <vt:lpstr>Презентация PowerPoint</vt:lpstr>
      <vt:lpstr>Формирование ИКТ-компетенции</vt:lpstr>
      <vt:lpstr>Презентация PowerPoint</vt:lpstr>
      <vt:lpstr>Flipped-classroom</vt:lpstr>
      <vt:lpstr>Blended learning</vt:lpstr>
      <vt:lpstr>Преимущества Blended learning </vt:lpstr>
      <vt:lpstr>Разные модели смешанного обучения</vt:lpstr>
      <vt:lpstr>Портфолио обучающегося</vt:lpstr>
      <vt:lpstr>Серия пособий “Метапредметный портфель”  (А.Е. Казеичева)</vt:lpstr>
      <vt:lpstr>Метапредметный портфель</vt:lpstr>
      <vt:lpstr>Презентация PowerPoint</vt:lpstr>
      <vt:lpstr>Презентация PowerPoint</vt:lpstr>
      <vt:lpstr>Презентация PowerPoint</vt:lpstr>
      <vt:lpstr>Разрезной материал</vt:lpstr>
      <vt:lpstr>Презентация PowerPoint</vt:lpstr>
      <vt:lpstr>Презентация PowerPoint</vt:lpstr>
      <vt:lpstr>Умение строить высказывание в письменной форме, ИКТ-компетенция</vt:lpstr>
      <vt:lpstr>Выдвижение гипотез, построение логической цепочки рассуждения</vt:lpstr>
      <vt:lpstr>Выбор вида чтения в зависимости от цели, выбор наиболее эффективных способов решения задач в зависимости от конкретных условий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 викторины здесь - https://goo.gl/forms/b4MSIkkfFbmbp8XK2 Условия участия скачать здесь - https://vk.com/doc-77354013_444660815?dl=03684a1d6392e37ddb </vt:lpstr>
      <vt:lpstr>Полезные ссылки</vt:lpstr>
      <vt:lpstr>Полезные ссылки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Модернизация содержания и технологий, направленных на достижение предметных, метапредметных  и личностных результатов  в рамках учебного предмета «Иностранный язык» (английский)  с учетом требований ФГОС </dc:title>
  <cp:lastModifiedBy>admin</cp:lastModifiedBy>
  <cp:revision>61</cp:revision>
  <dcterms:modified xsi:type="dcterms:W3CDTF">2017-05-15T14:49:26Z</dcterms:modified>
</cp:coreProperties>
</file>