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82" r:id="rId3"/>
    <p:sldId id="298" r:id="rId4"/>
    <p:sldId id="299" r:id="rId5"/>
    <p:sldId id="300" r:id="rId6"/>
    <p:sldId id="262" r:id="rId7"/>
    <p:sldId id="263" r:id="rId8"/>
    <p:sldId id="267" r:id="rId9"/>
    <p:sldId id="287" r:id="rId10"/>
    <p:sldId id="288" r:id="rId11"/>
    <p:sldId id="289" r:id="rId12"/>
    <p:sldId id="290" r:id="rId13"/>
    <p:sldId id="264" r:id="rId14"/>
    <p:sldId id="265" r:id="rId15"/>
    <p:sldId id="286" r:id="rId16"/>
    <p:sldId id="261" r:id="rId17"/>
    <p:sldId id="272" r:id="rId18"/>
    <p:sldId id="269" r:id="rId19"/>
    <p:sldId id="270" r:id="rId20"/>
    <p:sldId id="268" r:id="rId21"/>
    <p:sldId id="283" r:id="rId22"/>
    <p:sldId id="281" r:id="rId23"/>
    <p:sldId id="276" r:id="rId24"/>
    <p:sldId id="284" r:id="rId25"/>
    <p:sldId id="277" r:id="rId26"/>
    <p:sldId id="278" r:id="rId27"/>
    <p:sldId id="279" r:id="rId28"/>
    <p:sldId id="280" r:id="rId29"/>
    <p:sldId id="293" r:id="rId30"/>
    <p:sldId id="295" r:id="rId31"/>
    <p:sldId id="294" r:id="rId32"/>
    <p:sldId id="296" r:id="rId33"/>
    <p:sldId id="297" r:id="rId34"/>
    <p:sldId id="273" r:id="rId35"/>
    <p:sldId id="274" r:id="rId36"/>
    <p:sldId id="285" r:id="rId37"/>
    <p:sldId id="292" r:id="rId38"/>
    <p:sldId id="291" r:id="rId39"/>
    <p:sldId id="301" r:id="rId40"/>
    <p:sldId id="275" r:id="rId41"/>
    <p:sldId id="266" r:id="rId42"/>
    <p:sldId id="257" r:id="rId43"/>
    <p:sldId id="258" r:id="rId44"/>
    <p:sldId id="259" r:id="rId45"/>
    <p:sldId id="260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20899-0A21-41B9-A58A-F3DD92B96D78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57B6F-3B49-4450-BB22-FC3F1E55F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40933-7FB5-4AD1-9773-936897483369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document/d/1LVBGePIdl5UO2B_-lpo0huv207y_pffuuFr7lISLs8Y/edit?_escaped_fragment_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goo.gl/forms/HeZx0ViPV8yWNibx2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716" TargetMode="External"/><Relationship Id="rId2" Type="http://schemas.openxmlformats.org/officeDocument/2006/relationships/hyperlink" Target="https://www.englishteachers.ru/forum/index.php?showtopic=3698&amp;page=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nglishteachers.ru/forum/index.php?showtopic=3718" TargetMode="External"/><Relationship Id="rId4" Type="http://schemas.openxmlformats.org/officeDocument/2006/relationships/hyperlink" Target="https://www.englishteachers.ru/forum/index.php?showtopic=3719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9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Мониторинг УУД: как работать с полученными данными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3600" b="1" i="1" dirty="0" smtClean="0"/>
              <a:t>(на примерах курсов и пособий издательства «Титул»)</a:t>
            </a: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016" b="16017"/>
          <a:stretch/>
        </p:blipFill>
        <p:spPr>
          <a:xfrm>
            <a:off x="3563888" y="188651"/>
            <a:ext cx="2376264" cy="1615079"/>
          </a:xfrm>
          <a:prstGeom prst="rect">
            <a:avLst/>
          </a:prstGeom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115616" y="5589240"/>
            <a:ext cx="7200800" cy="126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lang="ru-RU" b="1" dirty="0" smtClean="0"/>
              <a:t>заместитель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руководителя Центра образовательных программ издательства “Титул”,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автор учебных пособий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Познавательные УУД: </a:t>
            </a:r>
            <a:br>
              <a:rPr lang="ru-RU" sz="3600" dirty="0" smtClean="0"/>
            </a:br>
            <a:r>
              <a:rPr lang="ru-RU" sz="3600" b="1" dirty="0" smtClean="0"/>
              <a:t>общеучебные действия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1416"/>
            <a:ext cx="8712968" cy="5256584"/>
          </a:xfrm>
        </p:spPr>
        <p:txBody>
          <a:bodyPr>
            <a:normAutofit fontScale="70000" lnSpcReduction="20000"/>
          </a:bodyPr>
          <a:lstStyle/>
          <a:p>
            <a:r>
              <a:rPr lang="ru-RU" sz="3300" dirty="0" smtClean="0"/>
              <a:t>рефлексия способов и условий действия; </a:t>
            </a:r>
          </a:p>
          <a:p>
            <a:r>
              <a:rPr lang="ru-RU" sz="3300" dirty="0" smtClean="0"/>
              <a:t>контроль и оценка процесса и результатов деятельности; </a:t>
            </a:r>
          </a:p>
          <a:p>
            <a:r>
              <a:rPr lang="ru-RU" sz="3300" dirty="0" smtClean="0"/>
              <a:t>смысловое чтение как осмысление цели чтения и выбор вида чтения в зависимости от цели; </a:t>
            </a:r>
          </a:p>
          <a:p>
            <a:r>
              <a:rPr lang="ru-RU" sz="3300" dirty="0" smtClean="0"/>
              <a:t>извлечение необходимой информации из прослушанных текстов различных жанров;</a:t>
            </a:r>
          </a:p>
          <a:p>
            <a:r>
              <a:rPr lang="ru-RU" sz="3300" dirty="0" smtClean="0"/>
              <a:t>определение основной и второстепенной информации; </a:t>
            </a:r>
          </a:p>
          <a:p>
            <a:r>
              <a:rPr lang="ru-RU" sz="3300" dirty="0" smtClean="0"/>
              <a:t>свободная ориентация и восприятие текстов художественного, научного, публицистического и официально-делового стилей; </a:t>
            </a:r>
          </a:p>
          <a:p>
            <a:r>
              <a:rPr lang="ru-RU" sz="3300" dirty="0" smtClean="0"/>
              <a:t>понимание и адекватная оценка языка средств массовой информации; </a:t>
            </a:r>
          </a:p>
          <a:p>
            <a:r>
              <a:rPr lang="ru-RU" sz="3300" dirty="0" smtClean="0"/>
              <a:t>умение адекватно, подробно, сжато, выборочно передавать содержание текста, составлять тексты различных жанров, соблюдая нормы построения текста </a:t>
            </a:r>
            <a:r>
              <a:rPr lang="ru-RU" sz="3300" i="1" dirty="0" smtClean="0"/>
              <a:t>(соответствие теме, жанру, стилю речи и др.).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5"/>
            <a:ext cx="8352928" cy="51572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анализ объектов с целью выделения признаков (существенных, несущественных); </a:t>
            </a:r>
          </a:p>
          <a:p>
            <a:r>
              <a:rPr lang="ru-RU" dirty="0" smtClean="0"/>
              <a:t>синтез как составление целого из частей, в том числе самостоятельное достраивание, восполнение недостающих компонентов; </a:t>
            </a:r>
          </a:p>
          <a:p>
            <a:r>
              <a:rPr lang="ru-RU" dirty="0" smtClean="0"/>
              <a:t>выбор оснований и критериев для сравнения, сериации </a:t>
            </a:r>
            <a:r>
              <a:rPr lang="ru-RU" sz="2600" i="1" dirty="0" smtClean="0"/>
              <a:t>(согласно Ж. Пиаже, упорядочение предметов по некоему признаку), </a:t>
            </a:r>
            <a:r>
              <a:rPr lang="ru-RU" dirty="0" smtClean="0"/>
              <a:t>классификации объектов; </a:t>
            </a:r>
          </a:p>
          <a:p>
            <a:r>
              <a:rPr lang="ru-RU" dirty="0" smtClean="0"/>
              <a:t>подведение под понятия, выведение следствий;</a:t>
            </a:r>
          </a:p>
          <a:p>
            <a:r>
              <a:rPr lang="ru-RU" dirty="0" smtClean="0"/>
              <a:t>установление причинно-следственных связей;</a:t>
            </a:r>
          </a:p>
          <a:p>
            <a:r>
              <a:rPr lang="ru-RU" dirty="0" smtClean="0"/>
              <a:t>построение логической цепи рассуждений, доказательств;</a:t>
            </a:r>
          </a:p>
          <a:p>
            <a:r>
              <a:rPr lang="ru-RU" dirty="0" smtClean="0"/>
              <a:t>выдвижение гипотез и их обоснование.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88642"/>
            <a:ext cx="8229600" cy="922115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Познавательные УУД: </a:t>
            </a:r>
            <a:br>
              <a:rPr lang="ru-RU" sz="3600" dirty="0" smtClean="0"/>
            </a:br>
            <a:r>
              <a:rPr lang="ru-RU" sz="3600" b="1" dirty="0" smtClean="0"/>
              <a:t>логические действия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392085"/>
            <a:ext cx="7859216" cy="4007506"/>
          </a:xfrm>
        </p:spPr>
        <p:txBody>
          <a:bodyPr/>
          <a:lstStyle/>
          <a:p>
            <a:r>
              <a:rPr lang="ru-RU" dirty="0" smtClean="0"/>
              <a:t>формулирование проблемы и самостоятельное создание способов решения проблем творческого и поискового характера.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Познавательные УУД: </a:t>
            </a:r>
            <a:br>
              <a:rPr lang="ru-RU" sz="3600" dirty="0" smtClean="0"/>
            </a:br>
            <a:r>
              <a:rPr lang="ru-RU" sz="3200" b="1" dirty="0" smtClean="0"/>
              <a:t>действия постановки и решения проблем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6632"/>
            <a:ext cx="8712968" cy="622149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«В блок </a:t>
            </a:r>
            <a:r>
              <a:rPr lang="ru-RU" sz="1800" b="1" i="1" dirty="0" smtClean="0">
                <a:latin typeface="Arial" pitchFamily="34" charset="0"/>
                <a:cs typeface="Arial" pitchFamily="34" charset="0"/>
              </a:rPr>
              <a:t>регулятивных действий 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(в «Программе развития УУД для основного общего образования»)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входят действия, </a:t>
            </a:r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обеспечивающие организацию учебной деятельности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1800" u="sng" dirty="0" err="1" smtClean="0">
                <a:latin typeface="Arial" pitchFamily="34" charset="0"/>
                <a:cs typeface="Arial" pitchFamily="34" charset="0"/>
              </a:rPr>
              <a:t>целеполагание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как постановка учебной задачи на основе соотнесения того, что уже известно и усвоено учащимся, и того, что ещё неизвестно; </a:t>
            </a:r>
          </a:p>
          <a:p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планирование 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— определение последовательности промежуточных целей с учётом конечного результата; </a:t>
            </a:r>
          </a:p>
          <a:p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составление плана 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и последовательности действий; </a:t>
            </a:r>
          </a:p>
          <a:p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прогнозирование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— предвосхищение результата и уровня усвоения, его временных характеристик; </a:t>
            </a:r>
          </a:p>
          <a:p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контроль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форме сличения способа действия и его результата с заданным эталоном с целью обнаружения отклонений и отличий от эталона; </a:t>
            </a:r>
          </a:p>
          <a:p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коррекция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— внесение необходимых дополнений и корректив в план и способ действия в случае расхождения эталона с реальным действием и его продуктом; </a:t>
            </a:r>
          </a:p>
          <a:p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оценка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— выделение и осознание учащимся того, что уже усвоено и что ещё подлежит усвоению, осознание качества и уровня усвоения. </a:t>
            </a: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Наконец, элементы волевой </a:t>
            </a:r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саморегуляции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как способности к мобилизации сил и энергии, волевому усилию — к выбору в ситуации мотивационного конфликта, к преодолению препятствий».</a:t>
            </a:r>
          </a:p>
          <a:p>
            <a:pPr>
              <a:buNone/>
            </a:pPr>
            <a:endParaRPr lang="ru-RU" sz="12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Источник: Формирование универсальных учебных действий в основной школе: от действия к мысли. Система заданий. Пособие для учителя. Под редакцией А. Г.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Асмолова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663893"/>
            <a:ext cx="8229600" cy="9231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Регулятивные УУД</a:t>
            </a:r>
            <a:br>
              <a:rPr lang="ru-RU" b="1" dirty="0" smtClean="0"/>
            </a:br>
            <a:r>
              <a:rPr lang="ru-RU" sz="3600" dirty="0" smtClean="0"/>
              <a:t>(обобщенно)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7" y="2651314"/>
          <a:ext cx="8280918" cy="29016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295"/>
                <a:gridCol w="2856317"/>
                <a:gridCol w="2760306"/>
              </a:tblGrid>
              <a:tr h="780288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Сохранение </a:t>
                      </a:r>
                    </a:p>
                    <a:p>
                      <a:pPr algn="ctr"/>
                      <a:r>
                        <a:rPr lang="ru-RU" sz="2200" dirty="0" smtClean="0"/>
                        <a:t>учебной задачи</a:t>
                      </a:r>
                      <a:endParaRPr lang="ru-RU" sz="2200" dirty="0"/>
                    </a:p>
                  </a:txBody>
                  <a:tcPr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Планирование </a:t>
                      </a:r>
                    </a:p>
                    <a:p>
                      <a:pPr algn="ctr"/>
                      <a:r>
                        <a:rPr lang="ru-RU" sz="2200" dirty="0" smtClean="0"/>
                        <a:t>и контроль учения</a:t>
                      </a:r>
                      <a:endParaRPr lang="ru-RU" sz="2200" dirty="0"/>
                    </a:p>
                  </a:txBody>
                  <a:tcPr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Коррекция </a:t>
                      </a:r>
                    </a:p>
                    <a:p>
                      <a:pPr algn="ctr"/>
                      <a:r>
                        <a:rPr lang="ru-RU" sz="2200" dirty="0" smtClean="0"/>
                        <a:t>деятельности</a:t>
                      </a:r>
                      <a:endParaRPr lang="ru-RU" sz="2200" dirty="0"/>
                    </a:p>
                  </a:txBody>
                  <a:tcPr marT="54864" marB="54864"/>
                </a:tc>
              </a:tr>
              <a:tr h="2121408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Понять задание</a:t>
                      </a:r>
                    </a:p>
                    <a:p>
                      <a:pPr algn="ctr"/>
                      <a:r>
                        <a:rPr lang="ru-RU" sz="2200" dirty="0" smtClean="0"/>
                        <a:t>Принят задание</a:t>
                      </a:r>
                    </a:p>
                    <a:p>
                      <a:pPr algn="ctr"/>
                      <a:r>
                        <a:rPr lang="ru-RU" sz="2200" dirty="0" smtClean="0"/>
                        <a:t>Приготовиться к работе</a:t>
                      </a:r>
                      <a:endParaRPr lang="ru-RU" sz="2200" dirty="0"/>
                    </a:p>
                  </a:txBody>
                  <a:tcPr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Планировать действия</a:t>
                      </a:r>
                    </a:p>
                    <a:p>
                      <a:pPr algn="ctr"/>
                      <a:r>
                        <a:rPr lang="ru-RU" sz="2200" dirty="0" smtClean="0"/>
                        <a:t>Осуществлять действия</a:t>
                      </a:r>
                    </a:p>
                    <a:p>
                      <a:pPr algn="ctr"/>
                      <a:r>
                        <a:rPr lang="ru-RU" sz="2200" dirty="0" smtClean="0"/>
                        <a:t>Оценивать результат</a:t>
                      </a:r>
                      <a:endParaRPr lang="ru-RU" sz="2200" dirty="0"/>
                    </a:p>
                  </a:txBody>
                  <a:tcPr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Принимать замечание</a:t>
                      </a:r>
                    </a:p>
                    <a:p>
                      <a:pPr algn="ctr"/>
                      <a:r>
                        <a:rPr lang="ru-RU" sz="2200" dirty="0" smtClean="0"/>
                        <a:t>Работать над ошибками</a:t>
                      </a:r>
                    </a:p>
                    <a:p>
                      <a:pPr algn="ctr"/>
                      <a:r>
                        <a:rPr lang="ru-RU" sz="2200" dirty="0" smtClean="0"/>
                        <a:t>Повторно действовать</a:t>
                      </a:r>
                      <a:endParaRPr lang="ru-RU" sz="2200" dirty="0"/>
                    </a:p>
                  </a:txBody>
                  <a:tcPr marT="54864" marB="54864"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539552" y="5416421"/>
            <a:ext cx="8229600" cy="923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kumimoji="0" lang="ru-RU" sz="4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Цитируется по статье </a:t>
            </a:r>
            <a:r>
              <a:rPr kumimoji="0" lang="ru-RU" sz="4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Р.П.Мильруда</a:t>
            </a:r>
            <a:r>
              <a:rPr kumimoji="0" lang="ru-RU" sz="4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sz="4700" dirty="0" smtClean="0">
                <a:latin typeface="Arial" pitchFamily="34" charset="0"/>
                <a:cs typeface="Arial" pitchFamily="34" charset="0"/>
              </a:rPr>
              <a:t>Универсальные учебные действия как сверхзадача обучения / Р. П. Мильруд // Научный диалог. — 2016. — № 1 (49). — С. 272—284.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Коммуникативные</a:t>
            </a:r>
            <a:r>
              <a:rPr lang="ru-RU" sz="3600" b="1" dirty="0"/>
              <a:t> </a:t>
            </a:r>
            <a:r>
              <a:rPr lang="ru-RU" sz="3600" b="1" dirty="0" smtClean="0"/>
              <a:t>УУД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1.  Общение и взаимодействие с партнерами по совместной деятельности или обмену </a:t>
            </a:r>
            <a:r>
              <a:rPr lang="ru-RU" dirty="0" smtClean="0"/>
              <a:t>информацией</a:t>
            </a:r>
          </a:p>
          <a:p>
            <a:pPr marL="0" indent="0">
              <a:buNone/>
            </a:pPr>
            <a:r>
              <a:rPr lang="ru-RU" dirty="0" smtClean="0"/>
              <a:t>2.  Способность действовать с учетом позиции другого и уметь согласовывать свои действия</a:t>
            </a:r>
          </a:p>
          <a:p>
            <a:pPr marL="0" indent="0">
              <a:buNone/>
            </a:pPr>
            <a:r>
              <a:rPr lang="ru-RU" dirty="0" smtClean="0"/>
              <a:t>3.  Организация и планирование учебного сотрудничества с учителем и сверстниками</a:t>
            </a:r>
          </a:p>
          <a:p>
            <a:pPr marL="0" indent="0">
              <a:buNone/>
            </a:pPr>
            <a:r>
              <a:rPr lang="ru-RU" dirty="0" smtClean="0"/>
              <a:t>4.  Работа в группе (включая ситуацию учебного сотрудничества и проектные формы работы)</a:t>
            </a:r>
          </a:p>
          <a:p>
            <a:pPr marL="0" indent="0">
              <a:buNone/>
            </a:pPr>
            <a:r>
              <a:rPr lang="ru-RU" dirty="0" smtClean="0"/>
              <a:t>5.  Речевые действия как средства регуляции собственной деятельности</a:t>
            </a:r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1550" t="7560" r="10318" b="10121"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26065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Вариант шаблона таблицы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26065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Вариант шаблона таблицы</a:t>
            </a:r>
            <a:br>
              <a:rPr lang="ru-RU" dirty="0" smtClean="0"/>
            </a:br>
            <a:r>
              <a:rPr lang="ru-RU" sz="3100" dirty="0" smtClean="0"/>
              <a:t>(продолжение)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625" t="18480" r="27026" b="10121"/>
          <a:stretch>
            <a:fillRect/>
          </a:stretch>
        </p:blipFill>
        <p:spPr bwMode="auto">
          <a:xfrm>
            <a:off x="70992" y="1102738"/>
            <a:ext cx="9073008" cy="575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6239" t="26880" r="7484" b="8441"/>
          <a:stretch>
            <a:fillRect/>
          </a:stretch>
        </p:blipFill>
        <p:spPr bwMode="auto">
          <a:xfrm>
            <a:off x="0" y="1628800"/>
            <a:ext cx="9144000" cy="428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Как отобразить результат?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7825" t="26880" r="13117" b="10961"/>
          <a:stretch>
            <a:fillRect/>
          </a:stretch>
        </p:blipFill>
        <p:spPr bwMode="auto">
          <a:xfrm>
            <a:off x="0" y="764707"/>
            <a:ext cx="9007756" cy="592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7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«… </a:t>
            </a:r>
            <a:r>
              <a:rPr lang="en-US" b="1" i="1" dirty="0" smtClean="0"/>
              <a:t>not everything that can be counted counts, and not everything that counts can be counted</a:t>
            </a:r>
            <a:r>
              <a:rPr lang="ru-RU" b="1" i="1" dirty="0" smtClean="0"/>
              <a:t>»</a:t>
            </a:r>
          </a:p>
          <a:p>
            <a:pPr algn="r">
              <a:buNone/>
            </a:pPr>
            <a:r>
              <a:rPr lang="en-US" sz="2000" dirty="0" smtClean="0"/>
              <a:t>William Bruce Cameron</a:t>
            </a:r>
            <a:r>
              <a:rPr lang="ru-RU" sz="2000" dirty="0" smtClean="0"/>
              <a:t> «</a:t>
            </a:r>
            <a:r>
              <a:rPr lang="en-US" sz="2000" dirty="0" smtClean="0"/>
              <a:t>Informal Sociology:</a:t>
            </a:r>
            <a:endParaRPr lang="ru-RU" sz="2000" dirty="0" smtClean="0"/>
          </a:p>
          <a:p>
            <a:pPr algn="r">
              <a:buNone/>
            </a:pPr>
            <a:r>
              <a:rPr lang="en-US" sz="2000" dirty="0" smtClean="0"/>
              <a:t> A Casual Introduction to Sociological Thinking</a:t>
            </a:r>
            <a:r>
              <a:rPr lang="ru-RU" sz="2000" dirty="0" smtClean="0"/>
              <a:t>», 1963</a:t>
            </a:r>
          </a:p>
          <a:p>
            <a:pPr algn="r"/>
            <a:endParaRPr lang="ru-RU" sz="2400" dirty="0" smtClean="0"/>
          </a:p>
          <a:p>
            <a:pPr algn="r"/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«… не всё, что измеряется, следует измерять, и не все, что хотелось бы измерить, измеряется…»</a:t>
            </a:r>
            <a:endParaRPr lang="ru-RU" sz="2400" i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Компетентностный контроль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Контроль / диагностика с помощью </a:t>
            </a:r>
            <a:r>
              <a:rPr lang="ru-RU" u="sng" dirty="0" smtClean="0"/>
              <a:t>не репродуктивных, а продуктивных заданий</a:t>
            </a:r>
            <a:r>
              <a:rPr lang="ru-RU" dirty="0" smtClean="0"/>
              <a:t> на применение знаний и умений, создание информационного продукта.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Результаты ученика – это действия </a:t>
            </a:r>
            <a:r>
              <a:rPr lang="ru-RU" i="1" dirty="0" smtClean="0"/>
              <a:t>(умения)</a:t>
            </a:r>
            <a:r>
              <a:rPr lang="ru-RU" dirty="0" smtClean="0"/>
              <a:t> по использованию знаний в ходе решения задач.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Результаты образовательного учреждения - разница между результатами ученика при входном и итоговом контроле. Положительная динамика свидетельствует о том, что создана образовательная среда, позволяющая ученику достигать планируемых результатов ФГОС,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Формы:</a:t>
            </a:r>
            <a:r>
              <a:rPr lang="ru-RU" dirty="0" smtClean="0"/>
              <a:t> наблюдение, анкетирование, самооценка ученика, результаты проектов, </a:t>
            </a:r>
            <a:r>
              <a:rPr lang="ru-RU" dirty="0" smtClean="0"/>
              <a:t>выполнение метапредметных заданий, </a:t>
            </a:r>
            <a:r>
              <a:rPr lang="ru-RU" dirty="0" smtClean="0"/>
              <a:t>результаты </a:t>
            </a:r>
            <a:r>
              <a:rPr lang="ru-RU" dirty="0" smtClean="0"/>
              <a:t>внеурочной деятельности, </a:t>
            </a:r>
            <a:r>
              <a:rPr lang="ru-RU" dirty="0" err="1" smtClean="0"/>
              <a:t>портфолио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5"/>
            <a:ext cx="8348276" cy="147002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</a:p>
        </p:txBody>
      </p:sp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759" y="2063871"/>
            <a:ext cx="2025372" cy="2887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1935" y="2362557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9587" y="2362557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58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40" y="2060850"/>
            <a:ext cx="2038381" cy="278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6178880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46"/>
    </mc:Choice>
    <mc:Fallback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7596336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67784" y="3"/>
            <a:ext cx="1376221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452320" y="2060848"/>
            <a:ext cx="1691680" cy="243914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Умение строить высказывание в письменной форме, ИКТ-компетенция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9742"/>
          <a:stretch/>
        </p:blipFill>
        <p:spPr bwMode="auto">
          <a:xfrm>
            <a:off x="1547664" y="41897"/>
            <a:ext cx="7596338" cy="6612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0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7" y="4897963"/>
            <a:ext cx="36374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Знаково-символические действия, </a:t>
            </a:r>
          </a:p>
          <a:p>
            <a:r>
              <a:rPr lang="ru-RU" dirty="0" smtClean="0"/>
              <a:t>решение проблем творческого </a:t>
            </a:r>
          </a:p>
          <a:p>
            <a:r>
              <a:rPr lang="ru-RU" dirty="0" smtClean="0"/>
              <a:t>и поискового характера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447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6048"/>
            <a:ext cx="9144000" cy="628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35696" y="116632"/>
            <a:ext cx="6120680" cy="43204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инструкциями и нелинейным текстом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50" y="0"/>
            <a:ext cx="48965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3688229"/>
            <a:ext cx="3672408" cy="11430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Выбор вида чтения в зависимости от цели, выбор наиболее эффективных способов решения задач в зависимости от конкретных условий</a:t>
            </a:r>
            <a:endParaRPr lang="ru-RU" sz="1800" dirty="0"/>
          </a:p>
        </p:txBody>
      </p:sp>
      <p:pic>
        <p:nvPicPr>
          <p:cNvPr id="7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0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0"/>
            <a:ext cx="4752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7544" y="3688229"/>
            <a:ext cx="3672408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установление причинно-следственных связей,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установление логической цепи рассуждений, </a:t>
            </a:r>
            <a:r>
              <a:rPr lang="ru-RU" dirty="0" smtClean="0"/>
              <a:t>знаково-символические действия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0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688229"/>
            <a:ext cx="367240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синтез (составление списка), самостоятельное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создание способа решения проблемы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5" y="0"/>
            <a:ext cx="47525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0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688229"/>
            <a:ext cx="367240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Рефлексия, решение проблем творческого и поискового характера, знаково-символические действия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74" y="-2960"/>
            <a:ext cx="4860031" cy="686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0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13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69982"/>
            <a:ext cx="6232426" cy="678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лилиния 5"/>
          <p:cNvSpPr/>
          <p:nvPr/>
        </p:nvSpPr>
        <p:spPr>
          <a:xfrm>
            <a:off x="2555777" y="4206686"/>
            <a:ext cx="5884863" cy="2143126"/>
          </a:xfrm>
          <a:custGeom>
            <a:avLst/>
            <a:gdLst>
              <a:gd name="connsiteX0" fmla="*/ 1050925 w 5884863"/>
              <a:gd name="connsiteY0" fmla="*/ 66675 h 1785938"/>
              <a:gd name="connsiteX1" fmla="*/ 479425 w 5884863"/>
              <a:gd name="connsiteY1" fmla="*/ 95250 h 1785938"/>
              <a:gd name="connsiteX2" fmla="*/ 41275 w 5884863"/>
              <a:gd name="connsiteY2" fmla="*/ 638175 h 1785938"/>
              <a:gd name="connsiteX3" fmla="*/ 231775 w 5884863"/>
              <a:gd name="connsiteY3" fmla="*/ 1343025 h 1785938"/>
              <a:gd name="connsiteX4" fmla="*/ 688975 w 5884863"/>
              <a:gd name="connsiteY4" fmla="*/ 1714500 h 1785938"/>
              <a:gd name="connsiteX5" fmla="*/ 1689100 w 5884863"/>
              <a:gd name="connsiteY5" fmla="*/ 1771650 h 1785938"/>
              <a:gd name="connsiteX6" fmla="*/ 3508375 w 5884863"/>
              <a:gd name="connsiteY6" fmla="*/ 1714500 h 1785938"/>
              <a:gd name="connsiteX7" fmla="*/ 4908550 w 5884863"/>
              <a:gd name="connsiteY7" fmla="*/ 1676400 h 1785938"/>
              <a:gd name="connsiteX8" fmla="*/ 5632450 w 5884863"/>
              <a:gd name="connsiteY8" fmla="*/ 1533525 h 1785938"/>
              <a:gd name="connsiteX9" fmla="*/ 5861050 w 5884863"/>
              <a:gd name="connsiteY9" fmla="*/ 914400 h 1785938"/>
              <a:gd name="connsiteX10" fmla="*/ 5727700 w 5884863"/>
              <a:gd name="connsiteY10" fmla="*/ 171450 h 1785938"/>
              <a:gd name="connsiteX11" fmla="*/ 4918075 w 5884863"/>
              <a:gd name="connsiteY11" fmla="*/ 38100 h 1785938"/>
              <a:gd name="connsiteX12" fmla="*/ 3536950 w 5884863"/>
              <a:gd name="connsiteY12" fmla="*/ 123825 h 1785938"/>
              <a:gd name="connsiteX13" fmla="*/ 1336675 w 5884863"/>
              <a:gd name="connsiteY13" fmla="*/ 114300 h 1785938"/>
              <a:gd name="connsiteX14" fmla="*/ 1050925 w 5884863"/>
              <a:gd name="connsiteY14" fmla="*/ 66675 h 178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84863" h="1785938">
                <a:moveTo>
                  <a:pt x="1050925" y="66675"/>
                </a:moveTo>
                <a:cubicBezTo>
                  <a:pt x="908050" y="63500"/>
                  <a:pt x="647700" y="0"/>
                  <a:pt x="479425" y="95250"/>
                </a:cubicBezTo>
                <a:cubicBezTo>
                  <a:pt x="311150" y="190500"/>
                  <a:pt x="82550" y="430213"/>
                  <a:pt x="41275" y="638175"/>
                </a:cubicBezTo>
                <a:cubicBezTo>
                  <a:pt x="0" y="846138"/>
                  <a:pt x="123825" y="1163638"/>
                  <a:pt x="231775" y="1343025"/>
                </a:cubicBezTo>
                <a:cubicBezTo>
                  <a:pt x="339725" y="1522412"/>
                  <a:pt x="446088" y="1643063"/>
                  <a:pt x="688975" y="1714500"/>
                </a:cubicBezTo>
                <a:cubicBezTo>
                  <a:pt x="931863" y="1785938"/>
                  <a:pt x="1219200" y="1771650"/>
                  <a:pt x="1689100" y="1771650"/>
                </a:cubicBezTo>
                <a:cubicBezTo>
                  <a:pt x="2159000" y="1771650"/>
                  <a:pt x="3508375" y="1714500"/>
                  <a:pt x="3508375" y="1714500"/>
                </a:cubicBezTo>
                <a:cubicBezTo>
                  <a:pt x="4044950" y="1698625"/>
                  <a:pt x="4554538" y="1706563"/>
                  <a:pt x="4908550" y="1676400"/>
                </a:cubicBezTo>
                <a:cubicBezTo>
                  <a:pt x="5262563" y="1646238"/>
                  <a:pt x="5473700" y="1660525"/>
                  <a:pt x="5632450" y="1533525"/>
                </a:cubicBezTo>
                <a:cubicBezTo>
                  <a:pt x="5791200" y="1406525"/>
                  <a:pt x="5845175" y="1141413"/>
                  <a:pt x="5861050" y="914400"/>
                </a:cubicBezTo>
                <a:cubicBezTo>
                  <a:pt x="5876925" y="687387"/>
                  <a:pt x="5884863" y="317500"/>
                  <a:pt x="5727700" y="171450"/>
                </a:cubicBezTo>
                <a:cubicBezTo>
                  <a:pt x="5570538" y="25400"/>
                  <a:pt x="5283200" y="46037"/>
                  <a:pt x="4918075" y="38100"/>
                </a:cubicBezTo>
                <a:cubicBezTo>
                  <a:pt x="4552950" y="30163"/>
                  <a:pt x="4133850" y="111125"/>
                  <a:pt x="3536950" y="123825"/>
                </a:cubicBezTo>
                <a:cubicBezTo>
                  <a:pt x="2940050" y="136525"/>
                  <a:pt x="1752600" y="127000"/>
                  <a:pt x="1336675" y="114300"/>
                </a:cubicBezTo>
                <a:cubicBezTo>
                  <a:pt x="920750" y="101600"/>
                  <a:pt x="1193800" y="69850"/>
                  <a:pt x="1050925" y="66675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 проводите мониторинг </a:t>
            </a:r>
            <a:r>
              <a:rPr lang="ru-RU" dirty="0" smtClean="0"/>
              <a:t>УУД?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/>
              <a:t>Как часто?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348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563888" y="0"/>
            <a:ext cx="5184576" cy="6638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Целеполагание, </a:t>
            </a:r>
            <a:r>
              <a:rPr lang="ru-RU" sz="2000" noProof="0" dirty="0" err="1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</a:t>
            </a:r>
            <a:r>
              <a:rPr lang="ru-RU" sz="2000" dirty="0" err="1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ланирование</a:t>
            </a:r>
            <a:r>
              <a:rPr lang="ru-RU" sz="2000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, контроль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3667"/>
            <a:ext cx="4149683" cy="609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305" y="842182"/>
            <a:ext cx="4087575" cy="601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276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1" y="0"/>
            <a:ext cx="50755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475656" y="3083362"/>
            <a:ext cx="2664296" cy="19600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Целеполагание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Планирование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2536"/>
            <a:ext cx="8725987" cy="599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2"/>
            <a:ext cx="1800200" cy="2522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5-конечная звезда 4"/>
          <p:cNvSpPr/>
          <p:nvPr/>
        </p:nvSpPr>
        <p:spPr>
          <a:xfrm>
            <a:off x="6156176" y="1268760"/>
            <a:ext cx="72008" cy="7200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6" name="5-конечная звезда 5"/>
          <p:cNvSpPr/>
          <p:nvPr/>
        </p:nvSpPr>
        <p:spPr>
          <a:xfrm flipH="1">
            <a:off x="2339752" y="6381328"/>
            <a:ext cx="144016" cy="14401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11760" y="6381328"/>
            <a:ext cx="6480720" cy="3178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Опечатка. Нужно читать </a:t>
            </a:r>
            <a:r>
              <a:rPr kumimoji="0" 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“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ОО</a:t>
            </a:r>
            <a:r>
              <a:rPr kumimoji="0" 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”.</a:t>
            </a:r>
            <a:r>
              <a:rPr kumimoji="0" lang="en-US" sz="1200" b="0" i="1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ru-RU" sz="1200" b="0" i="1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Во втором тираже опечатка исправлена.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7200800" cy="222281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60848"/>
            <a:ext cx="7272808" cy="4626491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6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42468" y="98502"/>
            <a:ext cx="1503423" cy="2106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6633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класс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568" t="4163" r="1117" b="5281"/>
          <a:stretch>
            <a:fillRect/>
          </a:stretch>
        </p:blipFill>
        <p:spPr bwMode="auto">
          <a:xfrm>
            <a:off x="77465" y="836712"/>
            <a:ext cx="9066537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>Затруднения у обучающихся 5 класса </a:t>
            </a:r>
            <a:br>
              <a:rPr lang="ru-RU" sz="4000" b="1" dirty="0" smtClean="0"/>
            </a:br>
            <a:r>
              <a:rPr lang="ru-RU" sz="4000" b="1" dirty="0" smtClean="0"/>
              <a:t>по итогам апробации в 2016/17 году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7544" y="1916832"/>
            <a:ext cx="8229600" cy="452596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500" b="1" dirty="0" smtClean="0"/>
              <a:t>Наименьшие затруднения</a:t>
            </a:r>
            <a:r>
              <a:rPr lang="en-US" sz="3500" b="1" dirty="0" smtClean="0"/>
              <a:t> </a:t>
            </a:r>
            <a:r>
              <a:rPr lang="ru-RU" sz="3500" b="1" dirty="0" smtClean="0"/>
              <a:t>(</a:t>
            </a:r>
            <a:r>
              <a:rPr lang="en-US" sz="3500" b="1" dirty="0" smtClean="0"/>
              <a:t>&gt; 15%</a:t>
            </a:r>
            <a:r>
              <a:rPr lang="ru-RU" sz="3500" b="1" dirty="0" smtClean="0"/>
              <a:t>)</a:t>
            </a:r>
          </a:p>
          <a:p>
            <a:r>
              <a:rPr lang="ru-RU" dirty="0" smtClean="0"/>
              <a:t>1) Задания на работу с текстовыделителями.</a:t>
            </a:r>
          </a:p>
          <a:p>
            <a:r>
              <a:rPr lang="ru-RU" dirty="0" smtClean="0"/>
              <a:t>2) Задания на сравнения.</a:t>
            </a:r>
          </a:p>
          <a:p>
            <a:r>
              <a:rPr lang="ru-RU" dirty="0" smtClean="0"/>
              <a:t>3) Задания на заполнения схем, работа с нелинейными текстами.</a:t>
            </a:r>
          </a:p>
          <a:p>
            <a:pPr marL="0" indent="0" algn="ctr">
              <a:buNone/>
            </a:pPr>
            <a:r>
              <a:rPr lang="ru-RU" sz="3500" b="1" dirty="0" smtClean="0"/>
              <a:t>Не вызвали затруднения (</a:t>
            </a:r>
            <a:r>
              <a:rPr lang="en-US" sz="3500" b="1" dirty="0" smtClean="0"/>
              <a:t>&gt; 5%</a:t>
            </a:r>
            <a:r>
              <a:rPr lang="ru-RU" sz="3500" b="1" dirty="0" smtClean="0"/>
              <a:t>)</a:t>
            </a:r>
          </a:p>
          <a:p>
            <a:pPr marL="514350" indent="-514350">
              <a:buAutoNum type="arabicParenR"/>
            </a:pPr>
            <a:r>
              <a:rPr lang="ru-RU" dirty="0" smtClean="0"/>
              <a:t>Творческие задания.</a:t>
            </a:r>
          </a:p>
          <a:p>
            <a:pPr marL="514350" indent="-514350">
              <a:buAutoNum type="arabicParenR"/>
            </a:pPr>
            <a:r>
              <a:rPr lang="ru-RU" dirty="0" smtClean="0"/>
              <a:t>Мозговой штурм.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352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работать с данными?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70912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Полученные данные мониторинга интерпретируют.</a:t>
            </a:r>
          </a:p>
          <a:p>
            <a:r>
              <a:rPr lang="ru-RU" dirty="0" smtClean="0"/>
              <a:t>Например, если у учащегося не получаются задания, направленные на смысловое чтение, на работу с определением главной и второстепенной информации, то нужно обращать внимание именно на этот вид работы с этим обучающимся, давать чаще задания связанные с данными УУД (работать с текстом, искать по тексту </a:t>
            </a:r>
            <a:r>
              <a:rPr lang="ru-RU" dirty="0" err="1" smtClean="0"/>
              <a:t>инф-ю</a:t>
            </a:r>
            <a:r>
              <a:rPr lang="ru-RU" dirty="0" smtClean="0"/>
              <a:t>, </a:t>
            </a:r>
            <a:r>
              <a:rPr lang="ru-RU" dirty="0" smtClean="0"/>
              <a:t>учить маркировке </a:t>
            </a:r>
            <a:r>
              <a:rPr lang="ru-RU" dirty="0" smtClean="0"/>
              <a:t>и пр.).</a:t>
            </a:r>
          </a:p>
          <a:p>
            <a:r>
              <a:rPr lang="ru-RU" dirty="0" smtClean="0"/>
              <a:t>Полученные данные демонстрируют динамику развития УУД у обучающихся, позволяют выделить сложные моменты, найти общее (допустим, если вся группа не справляется уже вторую четверть с заданием на мозговой штурм – значит обучающиеся не понимают суть задания, им недостаточно хорошо объяснили). 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задания вы используете для проведения мониторинга УУД</a:t>
            </a:r>
            <a:r>
              <a:rPr lang="ru-RU" dirty="0" smtClean="0"/>
              <a:t>?</a:t>
            </a:r>
          </a:p>
          <a:p>
            <a:r>
              <a:rPr lang="ru-RU" dirty="0" smtClean="0"/>
              <a:t>Из каких источников?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???</a:t>
            </a:r>
            <a:endParaRPr lang="ru-RU" sz="7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132856"/>
            <a:ext cx="8363272" cy="399330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Коллеги, нужна ли Вам такая готовая таблица </a:t>
            </a:r>
            <a:r>
              <a:rPr lang="ru-RU" sz="3600" i="1" dirty="0" smtClean="0"/>
              <a:t>(с пустыми окошками под фамилии обучающихся)</a:t>
            </a:r>
            <a:r>
              <a:rPr lang="ru-RU" sz="3600" dirty="0" smtClean="0"/>
              <a:t> в пособиях «Метапредметный портфель»?</a:t>
            </a:r>
            <a:endParaRPr lang="ru-RU" sz="36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Полезные ссылки по теме вебинара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http://cyberleninka.ru/article/n/universalnye-uchebnye-deystviya-kak-sverhzadacha-obucheniya</a:t>
            </a:r>
          </a:p>
          <a:p>
            <a:r>
              <a:rPr lang="en-US" dirty="0" smtClean="0">
                <a:hlinkClick r:id="rId2"/>
              </a:rPr>
              <a:t>https://moluch.ru/conf/ped/archive/192/10731/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https://docs.google.com/document/d/1LVBGePIdl5UO2B_-lpo0huv207y_pffuuFr7lISLs8Y/edit?_escaped_fragment_</a:t>
            </a:r>
            <a:endParaRPr lang="ru-RU" dirty="0" smtClean="0"/>
          </a:p>
          <a:p>
            <a:r>
              <a:rPr lang="en-US" dirty="0" smtClean="0">
                <a:hlinkClick r:id="rId2"/>
              </a:rPr>
              <a:t>http://cyberleninka.ru/article/n/universalnye-uchebnye-deystviya-kak-sverhzadacha-obucheniya</a:t>
            </a:r>
          </a:p>
          <a:p>
            <a:r>
              <a:rPr lang="en-US" dirty="0" smtClean="0">
                <a:hlinkClick r:id="rId2"/>
              </a:rPr>
              <a:t>https://moluch.ru/conf/ped/archive/192/10731/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https://docs.google.com/document/d/1LVBGePIdl5UO2B_-lpo0huv207y_pffuuFr7lISLs8Y/edit?_escaped_fragment_</a:t>
            </a:r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Дополнительный вебинар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в сентябре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00808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Приглашаем всех желающих принять участие в вебинаре </a:t>
            </a:r>
            <a:r>
              <a:rPr lang="ru-RU" b="1" dirty="0" smtClean="0"/>
              <a:t>«Эффективные приемы и средства в обучении английской грамматике в начальной школе  (на примерах курсов и учебных пособий издательства "Титул")»</a:t>
            </a:r>
            <a:r>
              <a:rPr lang="ru-RU" dirty="0" smtClean="0"/>
              <a:t>, который состоится </a:t>
            </a:r>
          </a:p>
          <a:p>
            <a:pPr>
              <a:buNone/>
            </a:pPr>
            <a:r>
              <a:rPr lang="ru-RU" b="1" dirty="0" smtClean="0"/>
              <a:t>26 сентября в 11:00 и в 18:00 по </a:t>
            </a:r>
            <a:r>
              <a:rPr lang="ru-RU" b="1" dirty="0" err="1" smtClean="0"/>
              <a:t>мск</a:t>
            </a:r>
            <a:r>
              <a:rPr lang="ru-RU" b="1" dirty="0" smtClean="0"/>
              <a:t>. времени.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Вебинар проводит </a:t>
            </a:r>
            <a:r>
              <a:rPr lang="ru-RU" u="sng" dirty="0" smtClean="0"/>
              <a:t>Кауфман Марианна Юрьевна</a:t>
            </a:r>
            <a:r>
              <a:rPr lang="ru-RU" dirty="0" smtClean="0"/>
              <a:t>, автор учебников «Английский язык» серии «Happy </a:t>
            </a:r>
            <a:r>
              <a:rPr lang="ru-RU" dirty="0" err="1" smtClean="0"/>
              <a:t>English.ru</a:t>
            </a:r>
            <a:r>
              <a:rPr lang="ru-RU" dirty="0" smtClean="0"/>
              <a:t>», </a:t>
            </a:r>
            <a:r>
              <a:rPr lang="ru-RU" dirty="0" err="1" smtClean="0"/>
              <a:t>Master</a:t>
            </a:r>
            <a:r>
              <a:rPr lang="ru-RU" dirty="0" smtClean="0"/>
              <a:t> of </a:t>
            </a:r>
            <a:r>
              <a:rPr lang="ru-RU" dirty="0" err="1" smtClean="0"/>
              <a:t>Arts</a:t>
            </a:r>
            <a:r>
              <a:rPr lang="ru-RU" dirty="0" smtClean="0"/>
              <a:t> </a:t>
            </a:r>
            <a:r>
              <a:rPr lang="ru-RU" dirty="0" err="1" smtClean="0"/>
              <a:t>in</a:t>
            </a:r>
            <a:r>
              <a:rPr lang="ru-RU" dirty="0" smtClean="0"/>
              <a:t> </a:t>
            </a:r>
            <a:r>
              <a:rPr lang="ru-RU" dirty="0" err="1" smtClean="0"/>
              <a:t>Sociolinguistics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149083"/>
            <a:ext cx="8229600" cy="2437732"/>
          </a:xfrm>
        </p:spPr>
        <p:txBody>
          <a:bodyPr/>
          <a:lstStyle/>
          <a:p>
            <a:pPr algn="ctr"/>
            <a:r>
              <a:rPr lang="ru-RU" u="sng" dirty="0" smtClean="0">
                <a:hlinkClick r:id="rId2"/>
              </a:rPr>
              <a:t>https://goo.gl/forms/HeZx0ViPV8yWNibx2</a:t>
            </a:r>
            <a:endParaRPr lang="ru-RU" u="sng" dirty="0" smtClean="0"/>
          </a:p>
          <a:p>
            <a:pPr algn="ctr"/>
            <a:r>
              <a:rPr lang="ru-RU" sz="4000" dirty="0" smtClean="0"/>
              <a:t>Приглашаем принять участие</a:t>
            </a:r>
          </a:p>
          <a:p>
            <a:pPr algn="ctr">
              <a:buNone/>
            </a:pPr>
            <a:r>
              <a:rPr lang="ru-RU" sz="4000" dirty="0" smtClean="0"/>
              <a:t> в мини-опросе!</a:t>
            </a:r>
            <a:endParaRPr lang="ru-RU" sz="4000" dirty="0"/>
          </a:p>
        </p:txBody>
      </p:sp>
      <p:pic>
        <p:nvPicPr>
          <p:cNvPr id="3074" name="Picture 2" descr="https://pp.userapi.com/c837420/v837420419/4389f/w6aZehrEPJ8.jpg"/>
          <p:cNvPicPr>
            <a:picLocks noChangeAspect="1" noChangeArrowheads="1"/>
          </p:cNvPicPr>
          <p:nvPr/>
        </p:nvPicPr>
        <p:blipFill>
          <a:blip r:embed="rId3" cstate="print"/>
          <a:srcRect t="14789" b="13954"/>
          <a:stretch>
            <a:fillRect/>
          </a:stretch>
        </p:blipFill>
        <p:spPr bwMode="auto">
          <a:xfrm>
            <a:off x="1259638" y="188640"/>
            <a:ext cx="6959879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Приглашаем принять участие </a:t>
            </a:r>
            <a:br>
              <a:rPr lang="ru-RU" dirty="0" smtClean="0"/>
            </a:br>
            <a:r>
              <a:rPr lang="ru-RU" dirty="0" smtClean="0"/>
              <a:t>в апробации!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5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https://www.englishteachers.ru/forum/index.php?showtopic=3698&amp;page=1</a:t>
            </a:r>
            <a:r>
              <a:rPr lang="ru-RU" dirty="0" smtClean="0"/>
              <a:t> – Апробация УМК Happy </a:t>
            </a:r>
            <a:r>
              <a:rPr lang="ru-RU" dirty="0" err="1" smtClean="0"/>
              <a:t>English.ru</a:t>
            </a:r>
            <a:r>
              <a:rPr lang="ru-RU" dirty="0" smtClean="0"/>
              <a:t> с БЕСПЛАТНЫМИ учебниками в 2017/18 </a:t>
            </a:r>
            <a:r>
              <a:rPr lang="ru-RU" dirty="0" err="1" smtClean="0"/>
              <a:t>уч</a:t>
            </a:r>
            <a:r>
              <a:rPr lang="ru-RU" dirty="0" smtClean="0"/>
              <a:t>. году</a:t>
            </a:r>
          </a:p>
          <a:p>
            <a:r>
              <a:rPr lang="en-US" dirty="0" smtClean="0">
                <a:hlinkClick r:id="rId3"/>
              </a:rPr>
              <a:t>https://www.englishteachers.ru/forum/index.php?showtopic=3717</a:t>
            </a:r>
            <a:r>
              <a:rPr lang="ru-RU" dirty="0" smtClean="0">
                <a:hlinkClick r:id="rId3"/>
              </a:rPr>
              <a:t> </a:t>
            </a:r>
            <a:r>
              <a:rPr lang="ru-RU" dirty="0" smtClean="0"/>
              <a:t>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учебников "Happy </a:t>
            </a:r>
            <a:r>
              <a:rPr lang="ru-RU" dirty="0" err="1" smtClean="0"/>
              <a:t>English.ru</a:t>
            </a:r>
            <a:r>
              <a:rPr lang="ru-RU" dirty="0" smtClean="0"/>
              <a:t>" в 2017/18 </a:t>
            </a:r>
            <a:r>
              <a:rPr lang="ru-RU" dirty="0" err="1" smtClean="0"/>
              <a:t>уч</a:t>
            </a:r>
            <a:r>
              <a:rPr lang="ru-RU" dirty="0" smtClean="0"/>
              <a:t>. году</a:t>
            </a:r>
          </a:p>
          <a:p>
            <a:r>
              <a:rPr lang="en-US" dirty="0" smtClean="0">
                <a:hlinkClick r:id="rId3"/>
              </a:rPr>
              <a:t>https://www.englishteachers.ru/forum/index.php?showtopic=3716</a:t>
            </a:r>
            <a:r>
              <a:rPr lang="ru-RU" dirty="0" smtClean="0"/>
              <a:t> 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пособий "Метапредметный портфель" в 2017/18 </a:t>
            </a:r>
            <a:r>
              <a:rPr lang="ru-RU" dirty="0" err="1" smtClean="0"/>
              <a:t>уч</a:t>
            </a:r>
            <a:r>
              <a:rPr lang="ru-RU" dirty="0" smtClean="0"/>
              <a:t>. году</a:t>
            </a:r>
          </a:p>
          <a:p>
            <a:r>
              <a:rPr lang="en-US" dirty="0" smtClean="0">
                <a:hlinkClick r:id="rId4"/>
              </a:rPr>
              <a:t>https://www.englishteachers.ru/forum/index.php?showtopic=3719</a:t>
            </a:r>
            <a:r>
              <a:rPr lang="ru-RU" dirty="0" smtClean="0"/>
              <a:t> 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учебников "</a:t>
            </a:r>
            <a:r>
              <a:rPr lang="ru-RU" dirty="0" err="1" smtClean="0"/>
              <a:t>Millie</a:t>
            </a:r>
            <a:r>
              <a:rPr lang="ru-RU" dirty="0" smtClean="0"/>
              <a:t>" в 2017/18 </a:t>
            </a:r>
            <a:r>
              <a:rPr lang="ru-RU" dirty="0" err="1" smtClean="0"/>
              <a:t>уч</a:t>
            </a:r>
            <a:r>
              <a:rPr lang="ru-RU" dirty="0" smtClean="0"/>
              <a:t>. году</a:t>
            </a:r>
          </a:p>
          <a:p>
            <a:r>
              <a:rPr lang="en-US" dirty="0" smtClean="0">
                <a:hlinkClick r:id="rId5"/>
              </a:rPr>
              <a:t>https://www.englishteachers.ru/forum/index.php?showtopic=3718</a:t>
            </a:r>
            <a:r>
              <a:rPr lang="ru-RU" dirty="0" smtClean="0"/>
              <a:t> 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учебников "</a:t>
            </a:r>
            <a:r>
              <a:rPr lang="en-US" dirty="0" smtClean="0"/>
              <a:t>New Millennium English" </a:t>
            </a:r>
            <a:r>
              <a:rPr lang="ru-RU" dirty="0" smtClean="0"/>
              <a:t>в 2017/18 </a:t>
            </a:r>
            <a:r>
              <a:rPr lang="ru-RU" dirty="0" err="1" smtClean="0"/>
              <a:t>уч.году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6250" t="4430" r="12592" b="5081"/>
          <a:stretch>
            <a:fillRect/>
          </a:stretch>
        </p:blipFill>
        <p:spPr bwMode="auto">
          <a:xfrm>
            <a:off x="0" y="548680"/>
            <a:ext cx="588835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l="13650" t="10600" r="15476" b="14120"/>
          <a:stretch>
            <a:fillRect/>
          </a:stretch>
        </p:blipFill>
        <p:spPr bwMode="auto">
          <a:xfrm>
            <a:off x="2627784" y="3068962"/>
            <a:ext cx="5707678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Издательство «Титул» в соцсетях</a:t>
            </a:r>
            <a:endParaRPr lang="ru-RU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15491" t="14800" r="15476" b="10760"/>
          <a:stretch>
            <a:fillRect/>
          </a:stretch>
        </p:blipFill>
        <p:spPr bwMode="auto">
          <a:xfrm>
            <a:off x="4283968" y="1196752"/>
            <a:ext cx="4860032" cy="327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Просят ли вас сдавать результаты мониторинга сформированности УУД? </a:t>
            </a:r>
          </a:p>
          <a:p>
            <a:r>
              <a:rPr lang="ru-RU" dirty="0" smtClean="0"/>
              <a:t>Если да, то в какой форме вы предоставляете результаты проведенного мониторинга?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55170"/>
            <a:ext cx="8712968" cy="475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u="sng" dirty="0" smtClean="0"/>
              <a:t>Универсальные учебные действия </a:t>
            </a:r>
            <a:r>
              <a:rPr lang="ru-RU" dirty="0" smtClean="0"/>
              <a:t>(УУД) — </a:t>
            </a:r>
          </a:p>
          <a:p>
            <a:pPr>
              <a:buNone/>
            </a:pPr>
            <a:r>
              <a:rPr lang="ru-RU" dirty="0" smtClean="0"/>
              <a:t>    это познавательные стратегии, необходимые для поиска, получения и фиксирования, осмысления и понимания, запоминания и хранения, трансформации и применения, создания и распространения знаний.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73627"/>
            <a:ext cx="8229600" cy="4525963"/>
          </a:xfrm>
        </p:spPr>
        <p:txBody>
          <a:bodyPr/>
          <a:lstStyle/>
          <a:p>
            <a:r>
              <a:rPr lang="ru-RU" dirty="0" smtClean="0"/>
              <a:t>Познавательные</a:t>
            </a:r>
          </a:p>
          <a:p>
            <a:r>
              <a:rPr lang="ru-RU" dirty="0" smtClean="0"/>
              <a:t>Коммуникативные</a:t>
            </a:r>
          </a:p>
          <a:p>
            <a:r>
              <a:rPr lang="ru-RU" dirty="0" smtClean="0"/>
              <a:t>Регулятивные</a:t>
            </a:r>
          </a:p>
          <a:p>
            <a:endParaRPr lang="ru-RU" dirty="0" smtClean="0"/>
          </a:p>
          <a:p>
            <a:r>
              <a:rPr lang="ru-RU" dirty="0" smtClean="0"/>
              <a:t>Личностные</a:t>
            </a: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427984" y="1960037"/>
            <a:ext cx="504056" cy="2160240"/>
          </a:xfrm>
          <a:prstGeom prst="rightBrace">
            <a:avLst>
              <a:gd name="adj1" fmla="val 27440"/>
              <a:gd name="adj2" fmla="val 48413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039544" y="2219266"/>
            <a:ext cx="4104456" cy="4266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Метапредметные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результаты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Познавательные УУД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6003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 блоке </a:t>
            </a:r>
            <a:r>
              <a:rPr lang="ru-RU" b="1" dirty="0" smtClean="0"/>
              <a:t>познавательных УУД</a:t>
            </a:r>
            <a:r>
              <a:rPr lang="ru-RU" dirty="0" smtClean="0"/>
              <a:t> </a:t>
            </a:r>
            <a:r>
              <a:rPr lang="ru-RU" u="sng" dirty="0" smtClean="0"/>
              <a:t>выделяют</a:t>
            </a:r>
            <a:r>
              <a:rPr lang="en-US" dirty="0" smtClean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33CC"/>
                </a:solidFill>
              </a:rPr>
              <a:t>общеучебные действия</a:t>
            </a:r>
            <a:r>
              <a:rPr lang="ru-RU" dirty="0" smtClean="0"/>
              <a:t>, включая знаково-символические;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33CC"/>
                </a:solidFill>
              </a:rPr>
              <a:t>логические действия</a:t>
            </a:r>
            <a:r>
              <a:rPr lang="ru-RU" dirty="0" smtClean="0"/>
              <a:t>;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действия </a:t>
            </a:r>
            <a:r>
              <a:rPr lang="ru-RU" i="1" dirty="0" smtClean="0">
                <a:solidFill>
                  <a:srgbClr val="0033CC"/>
                </a:solidFill>
              </a:rPr>
              <a:t>постановки и решения проблем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Познавательные УУД: </a:t>
            </a:r>
            <a:br>
              <a:rPr lang="ru-RU" sz="3600" dirty="0" smtClean="0"/>
            </a:br>
            <a:r>
              <a:rPr lang="ru-RU" sz="3600" b="1" dirty="0" smtClean="0"/>
              <a:t>общеучебные действия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5"/>
            <a:ext cx="8579296" cy="537321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самостоятельное выделение и формулирование познавательной цели; </a:t>
            </a:r>
          </a:p>
          <a:p>
            <a:r>
              <a:rPr lang="ru-RU" dirty="0" smtClean="0"/>
              <a:t>поиск и выделение необходимой информации; </a:t>
            </a:r>
          </a:p>
          <a:p>
            <a:r>
              <a:rPr lang="ru-RU" dirty="0" smtClean="0"/>
              <a:t>применение методов информационного поиска, в том числе с помощью компьютерных средств; </a:t>
            </a:r>
          </a:p>
          <a:p>
            <a:r>
              <a:rPr lang="ru-RU" dirty="0" smtClean="0"/>
              <a:t>знаково-символические действия, включая моделирование </a:t>
            </a:r>
            <a:r>
              <a:rPr lang="ru-RU" sz="2900" i="1" dirty="0" smtClean="0"/>
              <a:t>(преобразование объекта из чувственной формы в модель, где выделены существенные характеристики объекта, и преобразование модели с целью выявления общих законов, определяющих данную предметную область); </a:t>
            </a:r>
            <a:endParaRPr lang="ru-RU" i="1" dirty="0" smtClean="0"/>
          </a:p>
          <a:p>
            <a:r>
              <a:rPr lang="ru-RU" dirty="0" smtClean="0"/>
              <a:t>умение структурировать знания; </a:t>
            </a:r>
          </a:p>
          <a:p>
            <a:r>
              <a:rPr lang="ru-RU" dirty="0" smtClean="0"/>
              <a:t>умение осознанно и произвольно строить речевое высказывание в устной и письменной форме; </a:t>
            </a:r>
          </a:p>
          <a:p>
            <a:r>
              <a:rPr lang="ru-RU" dirty="0" smtClean="0"/>
              <a:t>выбор наиболее эффективных способов решения задач в зависимости от конкретных условий;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1033</Words>
  <Application>Microsoft Office PowerPoint</Application>
  <PresentationFormat>Экран (4:3)</PresentationFormat>
  <Paragraphs>158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Мониторинг УУД: как работать с полученными данными  (на примерах курсов и пособий издательства «Титул»)</vt:lpstr>
      <vt:lpstr>Слайд 2</vt:lpstr>
      <vt:lpstr>Слайд 3</vt:lpstr>
      <vt:lpstr>Слайд 4</vt:lpstr>
      <vt:lpstr>Слайд 5</vt:lpstr>
      <vt:lpstr>Слайд 6</vt:lpstr>
      <vt:lpstr>УУД</vt:lpstr>
      <vt:lpstr>Познавательные УУД</vt:lpstr>
      <vt:lpstr>Познавательные УУД:  общеучебные действия</vt:lpstr>
      <vt:lpstr>Познавательные УУД:  общеучебные действия</vt:lpstr>
      <vt:lpstr>Познавательные УУД:  логические действия</vt:lpstr>
      <vt:lpstr>Познавательные УУД:  действия постановки и решения проблем</vt:lpstr>
      <vt:lpstr>Слайд 13</vt:lpstr>
      <vt:lpstr>Регулятивные УУД (обобщенно)</vt:lpstr>
      <vt:lpstr>Коммуникативные УУД</vt:lpstr>
      <vt:lpstr>Вариант шаблона таблицы</vt:lpstr>
      <vt:lpstr>Вариант шаблона таблицы (продолжение)</vt:lpstr>
      <vt:lpstr>Слайд 18</vt:lpstr>
      <vt:lpstr>Как отобразить результат?</vt:lpstr>
      <vt:lpstr>Компетентностный контроль</vt:lpstr>
      <vt:lpstr>Серия пособий “Метапредметный портфель”  (А.Е. Казеичева)</vt:lpstr>
      <vt:lpstr>Умение строить высказывание в письменной форме, ИКТ-компетенция</vt:lpstr>
      <vt:lpstr>Слайд 23</vt:lpstr>
      <vt:lpstr>Слайд 24</vt:lpstr>
      <vt:lpstr>Выбор вида чтения в зависимости от цели, выбор наиболее эффективных способов решения задач в зависимости от конкретных условий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5 класс</vt:lpstr>
      <vt:lpstr>Слайд 35</vt:lpstr>
      <vt:lpstr>Затруднения у обучающихся 5 класса  по итогам апробации в 2016/17 году</vt:lpstr>
      <vt:lpstr>Слайд 37</vt:lpstr>
      <vt:lpstr>Как работать с данными?</vt:lpstr>
      <vt:lpstr>Слайд 39</vt:lpstr>
      <vt:lpstr>???</vt:lpstr>
      <vt:lpstr>Полезные ссылки по теме вебинара</vt:lpstr>
      <vt:lpstr>Дополнительный вебинар  в сентябре </vt:lpstr>
      <vt:lpstr>Слайд 43</vt:lpstr>
      <vt:lpstr>Приглашаем принять участие  в апробации!</vt:lpstr>
      <vt:lpstr>Издательство «Титул» в соцсетях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УУД: как работать с полученными данными  (на примерах курсов и пособий издательства «Титул»)</dc:title>
  <cp:lastModifiedBy>bae</cp:lastModifiedBy>
  <cp:revision>59</cp:revision>
  <dcterms:modified xsi:type="dcterms:W3CDTF">2017-09-21T06:29:27Z</dcterms:modified>
</cp:coreProperties>
</file>