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8" r:id="rId3"/>
    <p:sldId id="295" r:id="rId4"/>
    <p:sldId id="296" r:id="rId5"/>
    <p:sldId id="297" r:id="rId6"/>
    <p:sldId id="298" r:id="rId7"/>
    <p:sldId id="309" r:id="rId8"/>
    <p:sldId id="313" r:id="rId9"/>
    <p:sldId id="310" r:id="rId10"/>
    <p:sldId id="351" r:id="rId11"/>
    <p:sldId id="258" r:id="rId12"/>
    <p:sldId id="326" r:id="rId13"/>
    <p:sldId id="305" r:id="rId14"/>
    <p:sldId id="306" r:id="rId15"/>
    <p:sldId id="308" r:id="rId16"/>
    <p:sldId id="312" r:id="rId17"/>
    <p:sldId id="315" r:id="rId18"/>
    <p:sldId id="314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260" r:id="rId27"/>
    <p:sldId id="323" r:id="rId28"/>
    <p:sldId id="324" r:id="rId29"/>
    <p:sldId id="325" r:id="rId30"/>
    <p:sldId id="327" r:id="rId31"/>
    <p:sldId id="328" r:id="rId32"/>
    <p:sldId id="311" r:id="rId33"/>
    <p:sldId id="329" r:id="rId34"/>
    <p:sldId id="330" r:id="rId35"/>
    <p:sldId id="331" r:id="rId36"/>
    <p:sldId id="332" r:id="rId37"/>
    <p:sldId id="333" r:id="rId38"/>
    <p:sldId id="336" r:id="rId39"/>
    <p:sldId id="341" r:id="rId40"/>
    <p:sldId id="335" r:id="rId41"/>
    <p:sldId id="337" r:id="rId42"/>
    <p:sldId id="339" r:id="rId43"/>
    <p:sldId id="340" r:id="rId44"/>
    <p:sldId id="343" r:id="rId45"/>
    <p:sldId id="344" r:id="rId46"/>
    <p:sldId id="345" r:id="rId47"/>
    <p:sldId id="346" r:id="rId48"/>
    <p:sldId id="347" r:id="rId49"/>
    <p:sldId id="350" r:id="rId50"/>
    <p:sldId id="292" r:id="rId51"/>
    <p:sldId id="281" r:id="rId52"/>
    <p:sldId id="299" r:id="rId53"/>
    <p:sldId id="300" r:id="rId54"/>
    <p:sldId id="294" r:id="rId55"/>
    <p:sldId id="349" r:id="rId56"/>
    <p:sldId id="280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8569" autoAdjust="0"/>
  </p:normalViewPr>
  <p:slideViewPr>
    <p:cSldViewPr>
      <p:cViewPr>
        <p:scale>
          <a:sx n="80" d="100"/>
          <a:sy n="80" d="100"/>
        </p:scale>
        <p:origin x="-882" y="-6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uentu.com/english/educator/blog/motivation-in-esl/" TargetMode="External"/><Relationship Id="rId3" Type="http://schemas.openxmlformats.org/officeDocument/2006/relationships/hyperlink" Target="http://cyberleninka.ru/article/n/kompyuternaya-igra-na-urokah-angliyskogo-yazyka-v-nachalnoy-shkole" TargetMode="External"/><Relationship Id="rId7" Type="http://schemas.openxmlformats.org/officeDocument/2006/relationships/hyperlink" Target="http://busyteacher.org/3644-how-to-motivate-esl-students.html" TargetMode="External"/><Relationship Id="rId2" Type="http://schemas.openxmlformats.org/officeDocument/2006/relationships/hyperlink" Target="http://sibac.info/conf/pedagog/xxxv/3574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yberleninka.ru/article/n/interaktivnoe-obuchenie-obscheniyu-kak-veduschiy-faktor-povysheniya-motivatsii-uchebnoy-deyatelnosti-uchaschihsya-podrostkovogo" TargetMode="External"/><Relationship Id="rId5" Type="http://schemas.openxmlformats.org/officeDocument/2006/relationships/hyperlink" Target="http://cyberleninka.ru/article/n/sovershenstvovanie-uchebnoy-motivatsii-uchaschihsya-podrostkovogo-vozrasta" TargetMode="External"/><Relationship Id="rId4" Type="http://schemas.openxmlformats.org/officeDocument/2006/relationships/hyperlink" Target="http://cyberleninka.ru/article/n/puti-povysheniya-motivatsii-v-izuchenii-inostrannogo-yazyka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mailto:bim@titul.ru" TargetMode="External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3600" b="1" dirty="0"/>
              <a:t>Средства повышения мотивации пассивных учащихся в средней школе на уроках английского языка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5445224"/>
            <a:ext cx="5904656" cy="124854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Буров Илья Михайлович,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ведущий методист издательства «Титул»,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аспирант кафедры методики преподавания иностранных языков Университета РАО</a:t>
            </a:r>
          </a:p>
        </p:txBody>
      </p:sp>
      <p:pic>
        <p:nvPicPr>
          <p:cNvPr id="4" name="Picture 5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8640"/>
            <a:ext cx="2160240" cy="1314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4900" b="1" dirty="0" smtClean="0">
                <a:solidFill>
                  <a:srgbClr val="484848"/>
                </a:solidFill>
                <a:latin typeface="+mn-lt"/>
              </a:rPr>
              <a:t>Повышение  </a:t>
            </a:r>
            <a:r>
              <a:rPr lang="ru-RU" sz="4900" b="1" dirty="0" smtClean="0">
                <a:solidFill>
                  <a:srgbClr val="484848"/>
                </a:solidFill>
                <a:latin typeface="+mn-lt"/>
              </a:rPr>
              <a:t>мотивации на общешкольном уровне</a:t>
            </a:r>
            <a:endParaRPr lang="ru-RU" sz="6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1556792"/>
          <a:ext cx="7416825" cy="4259585"/>
        </p:xfrm>
        <a:graphic>
          <a:graphicData uri="http://schemas.openxmlformats.org/drawingml/2006/table">
            <a:tbl>
              <a:tblPr/>
              <a:tblGrid>
                <a:gridCol w="2520280"/>
                <a:gridCol w="2739959"/>
                <a:gridCol w="2156586"/>
              </a:tblGrid>
              <a:tr h="138221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 b="1" dirty="0"/>
                        <a:t>Проблема</a:t>
                      </a:r>
                      <a:endParaRPr lang="ru-RU" sz="16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 b="1" dirty="0"/>
                        <a:t>решение</a:t>
                      </a:r>
                      <a:endParaRPr lang="ru-RU" sz="16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 b="1" dirty="0"/>
                        <a:t>результат</a:t>
                      </a:r>
                      <a:endParaRPr lang="ru-RU" sz="16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6971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Лень  получать  знания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Применение  системно </a:t>
                      </a:r>
                      <a:r>
                        <a:rPr lang="ru-RU" sz="1100" dirty="0" smtClean="0"/>
                        <a:t>-</a:t>
                      </a:r>
                      <a:r>
                        <a:rPr lang="ru-RU" sz="1100" dirty="0" err="1" smtClean="0"/>
                        <a:t>деятельностного</a:t>
                      </a:r>
                      <a:r>
                        <a:rPr lang="ru-RU" sz="1100" dirty="0"/>
                        <a:t>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подхода</a:t>
                      </a:r>
                      <a:endParaRPr lang="ru-RU" sz="11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научит  учиться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5721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Не  желание  трудиться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Применение  инновационных  моделей  обучения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Создаст  комфортную  обстановку  для  работы,  повысит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успеваемость</a:t>
                      </a:r>
                      <a:endParaRPr lang="ru-RU" sz="11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95721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Большая  учебная  нагрузка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Дать  право  выбора  учащимся  в  изучении  необходимых  для  них  предметов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Сохранение  здоровья  и  экономия  времени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23218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Стремление  жить  одним  днем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Добавить  в  учебный  план  те  предметы,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которые</a:t>
                      </a:r>
                      <a:r>
                        <a:rPr lang="ru-RU" sz="1100" dirty="0"/>
                        <a:t>  необходимы  для  поступления  в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средние</a:t>
                      </a:r>
                      <a:r>
                        <a:rPr lang="ru-RU" sz="1100" dirty="0"/>
                        <a:t>  и  высшие  учебные  заведения,  находящиеся  в  регионах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Подготовка  и  сохранение  кадров  для  региона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2248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Скучная  школьная  жизнь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Привлечь  кадры,  заинтересованные  в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обеспечение</a:t>
                      </a:r>
                      <a:r>
                        <a:rPr lang="ru-RU" sz="1100" dirty="0"/>
                        <a:t>  досуга  учащихся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Заинтересует  учащихся  в  жизни  школы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14324"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Отсутствие  понимания  пригодности  </a:t>
                      </a:r>
                      <a:endParaRPr lang="ru-RU" sz="1100" dirty="0" smtClean="0"/>
                    </a:p>
                    <a:p>
                      <a:pPr algn="l" fontAlgn="base"/>
                      <a:r>
                        <a:rPr lang="ru-RU" sz="1100" dirty="0" smtClean="0"/>
                        <a:t>получаемых</a:t>
                      </a:r>
                      <a:r>
                        <a:rPr lang="ru-RU" sz="1100" dirty="0"/>
                        <a:t>  знаний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/>
                        <a:t>Поднять  статус  работы  по  профориентации </a:t>
                      </a:r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ru-RU" sz="1100" dirty="0"/>
                        <a:t>Помощь  в  выборе  профессии</a:t>
                      </a:r>
                      <a:br>
                        <a:rPr lang="ru-RU" sz="1100" dirty="0"/>
                      </a:br>
                      <a:r>
                        <a:rPr lang="ru-RU" sz="1100" dirty="0"/>
                        <a:t/>
                      </a:r>
                      <a:br>
                        <a:rPr lang="ru-RU" sz="1100" dirty="0"/>
                      </a:br>
                      <a:r>
                        <a:rPr lang="ru-RU" sz="1100" dirty="0"/>
                        <a:t/>
                      </a:r>
                      <a:br>
                        <a:rPr lang="ru-RU" sz="1100" dirty="0"/>
                      </a:br>
                      <a:endParaRPr lang="ru-RU" sz="1100" dirty="0"/>
                    </a:p>
                  </a:txBody>
                  <a:tcPr marL="6166" marR="6166" marT="6166" marB="6166">
                    <a:lnL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B9C2C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71967" y="13157"/>
            <a:ext cx="64" cy="4308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949280"/>
            <a:ext cx="864096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1600" dirty="0" err="1" smtClean="0"/>
              <a:t>Зубовская</a:t>
            </a:r>
            <a:r>
              <a:rPr lang="ru-RU" sz="1600" dirty="0" smtClean="0"/>
              <a:t> Л. А. ПОВЫШЕНИЕ МОТИВАЦИИ ШКОЛЬНИКОВ ЧЕРЕЗ ИННОВАЦИИОННЫЕ МЕТОДЫ ОБУЧЕНИЯ // Личность, семья и общество: вопросы педагогики и психологии: сб. ст. по матер. XXXV </a:t>
            </a:r>
            <a:r>
              <a:rPr lang="ru-RU" sz="1600" dirty="0" err="1" smtClean="0"/>
              <a:t>междунар</a:t>
            </a:r>
            <a:r>
              <a:rPr lang="ru-RU" sz="1600" dirty="0" smtClean="0"/>
              <a:t>. </a:t>
            </a:r>
            <a:r>
              <a:rPr lang="ru-RU" sz="1600" dirty="0" err="1" smtClean="0"/>
              <a:t>науч.-практ</a:t>
            </a:r>
            <a:r>
              <a:rPr lang="ru-RU" sz="1600" dirty="0" smtClean="0"/>
              <a:t>. </a:t>
            </a:r>
            <a:r>
              <a:rPr lang="ru-RU" sz="1600" dirty="0" err="1" smtClean="0"/>
              <a:t>конф</a:t>
            </a:r>
            <a:r>
              <a:rPr lang="ru-RU" sz="1600" dirty="0" smtClean="0"/>
              <a:t>. № 12(35). Часть II. – </a:t>
            </a:r>
            <a:r>
              <a:rPr lang="ru-RU" sz="2000" dirty="0" smtClean="0"/>
              <a:t>Новосибирск</a:t>
            </a:r>
            <a:r>
              <a:rPr lang="ru-RU" sz="1600" dirty="0" smtClean="0"/>
              <a:t>: </a:t>
            </a:r>
            <a:r>
              <a:rPr lang="ru-RU" sz="1600" dirty="0" err="1" smtClean="0"/>
              <a:t>СибАК</a:t>
            </a:r>
            <a:r>
              <a:rPr lang="ru-RU" sz="1600" dirty="0" smtClean="0"/>
              <a:t>, 2013.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964488" cy="504056"/>
          </a:xfrm>
        </p:spPr>
        <p:txBody>
          <a:bodyPr>
            <a:noAutofit/>
          </a:bodyPr>
          <a:lstStyle/>
          <a:p>
            <a:r>
              <a:rPr lang="ru-RU" sz="2800" dirty="0" smtClean="0"/>
              <a:t>10 способов повышения мотивации пассивных учащихся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99219649"/>
              </p:ext>
            </p:extLst>
          </p:nvPr>
        </p:nvGraphicFramePr>
        <p:xfrm>
          <a:off x="611560" y="908720"/>
          <a:ext cx="7992888" cy="578593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как можно больше материала, который нравится учащимся (поп-культура, фильмы, ролики, биографии кумиров и др.)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Подбирайте</a:t>
                      </a:r>
                      <a:r>
                        <a:rPr lang="ru-RU" baseline="0" dirty="0" smtClean="0"/>
                        <a:t> социокультурные материалы из доп. пособий</a:t>
                      </a:r>
                    </a:p>
                    <a:p>
                      <a:r>
                        <a:rPr lang="ru-RU" baseline="0" dirty="0" smtClean="0"/>
                        <a:t>Используйте песни, фильмы, интересные сюжеты</a:t>
                      </a:r>
                      <a:endParaRPr lang="ru-RU" dirty="0"/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Включайте в урок небольшие дружеские соревнования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Например, кто за минуту напишет больше слов на тему "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school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". Победителю дайте возможность выбрать какое видео, из предложенный учителем, вы посмотрите на уроке или какую песню/стихотворение будете петь/разыгрывать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561304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таланты учащихся, развивайте их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таланты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Устраивайте</a:t>
                      </a:r>
                      <a:r>
                        <a:rPr lang="ru-RU" sz="1800" b="0" i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театральные постановки, конкурсы песен, выставки плакатов к праздникам, исследовательские проектные работы и др.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7806"/>
            <a:ext cx="8229600" cy="778098"/>
          </a:xfrm>
        </p:spPr>
        <p:txBody>
          <a:bodyPr/>
          <a:lstStyle/>
          <a:p>
            <a:r>
              <a:rPr lang="ru-RU" dirty="0" smtClean="0"/>
              <a:t>Игровые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00" y="880916"/>
            <a:ext cx="4361656" cy="5977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00" y="61912"/>
            <a:ext cx="216217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34790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84784"/>
            <a:ext cx="5390192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42489" t="5556" b="8333"/>
          <a:stretch>
            <a:fillRect/>
          </a:stretch>
        </p:blipFill>
        <p:spPr bwMode="auto">
          <a:xfrm>
            <a:off x="3995936" y="0"/>
            <a:ext cx="5148065" cy="6935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1520" y="2348880"/>
            <a:ext cx="30243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Stand up if you are the person who…. 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likes wearing stone-washed jeans? (what does it look like?)</a:t>
            </a:r>
          </a:p>
          <a:p>
            <a:endParaRPr lang="ru-RU" sz="2000" dirty="0" smtClean="0"/>
          </a:p>
          <a:p>
            <a:pPr>
              <a:buFontTx/>
              <a:buChar char="-"/>
            </a:pPr>
            <a:r>
              <a:rPr lang="en-US" sz="2000" dirty="0" smtClean="0"/>
              <a:t>now the difference between baggy jeans and flared jeans?</a:t>
            </a:r>
          </a:p>
          <a:p>
            <a:r>
              <a:rPr lang="en-US" sz="2000" dirty="0" smtClean="0"/>
              <a:t> </a:t>
            </a:r>
          </a:p>
          <a:p>
            <a:pPr>
              <a:buFontTx/>
              <a:buChar char="-"/>
            </a:pPr>
            <a:r>
              <a:rPr lang="en-US" sz="2000" dirty="0" smtClean="0"/>
              <a:t>want</a:t>
            </a:r>
            <a:r>
              <a:rPr lang="ru-RU" sz="2000" dirty="0" smtClean="0"/>
              <a:t> </a:t>
            </a:r>
            <a:r>
              <a:rPr lang="en-US" sz="2000" dirty="0" smtClean="0"/>
              <a:t>to buy rivets jeans? </a:t>
            </a:r>
            <a:endParaRPr lang="ru-RU" sz="2400" dirty="0"/>
          </a:p>
        </p:txBody>
      </p:sp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"/>
            <a:ext cx="1731154" cy="2348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844824"/>
            <a:ext cx="5004048" cy="245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692311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«Зашифрованное слово»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Ученик получает зашифрованный список слов, где число обозначает порядковый номер буквы в алфавите. </a:t>
            </a:r>
            <a:r>
              <a:rPr lang="ru-RU" sz="2000" b="1" dirty="0" smtClean="0"/>
              <a:t>Задача</a:t>
            </a:r>
            <a:r>
              <a:rPr lang="ru-RU" sz="2000" dirty="0" smtClean="0"/>
              <a:t> - расшифровать слова быстро и правильно:</a:t>
            </a:r>
          </a:p>
          <a:p>
            <a:pPr>
              <a:buNone/>
            </a:pPr>
            <a:r>
              <a:rPr lang="ru-RU" dirty="0" smtClean="0"/>
              <a:t>11.14.15.23. 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know</a:t>
            </a:r>
          </a:p>
          <a:p>
            <a:pPr>
              <a:buNone/>
            </a:pPr>
            <a:r>
              <a:rPr lang="en-US" dirty="0" smtClean="0"/>
              <a:t>15.18.7.1.14.9.26.5. </a:t>
            </a:r>
            <a:r>
              <a:rPr lang="ru-RU" dirty="0" smtClean="0"/>
              <a:t>– 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organize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337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78286"/>
            <a:ext cx="4104456" cy="548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 l="5059" t="2886" r="5467" b="63394"/>
          <a:stretch>
            <a:fillRect/>
          </a:stretch>
        </p:blipFill>
        <p:spPr bwMode="auto">
          <a:xfrm>
            <a:off x="4139952" y="1844824"/>
            <a:ext cx="5004048" cy="2452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797" name="Picture 5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12168" cy="19651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6861448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538"/>
            <a:ext cx="4314787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835696" cy="242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4311" y="1062774"/>
            <a:ext cx="42862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027036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6861448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538"/>
            <a:ext cx="4314787" cy="5805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1835696" cy="2425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4311" y="1062774"/>
            <a:ext cx="42862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6318001" cy="46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27755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93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056685" cy="5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210"/>
            <a:ext cx="4067944" cy="543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5656" cy="194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2897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93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056685" cy="5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210"/>
            <a:ext cx="4067944" cy="543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5656" cy="194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3458" y="1417615"/>
            <a:ext cx="5572918" cy="489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2318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Какие проблемы Вы испытываете при работе с пассивными учащимися?</a:t>
            </a:r>
          </a:p>
          <a:p>
            <a:endParaRPr lang="ru-RU" dirty="0" smtClean="0"/>
          </a:p>
          <a:p>
            <a:r>
              <a:rPr lang="ru-RU" dirty="0" smtClean="0"/>
              <a:t>Какие приемы используете для повышения мотивации пассивных учащихся?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93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056685" cy="5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210"/>
            <a:ext cx="4067944" cy="543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5656" cy="194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92290"/>
            <a:ext cx="6696743" cy="429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98442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293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Мотивация через социокультурный компонент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4056685" cy="5433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21210"/>
            <a:ext cx="4067944" cy="543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475656" cy="1944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92290"/>
            <a:ext cx="6696743" cy="429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7474" y="1268760"/>
            <a:ext cx="5586933" cy="523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634804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/>
              <a:t>Мотивация через социокультурный компонент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76" y="916937"/>
            <a:ext cx="4596689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3365" y="1131840"/>
            <a:ext cx="4143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515967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/>
              <a:t>Мотивация через социокультурный компонент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676" y="916937"/>
            <a:ext cx="4596689" cy="5949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3365" y="1131840"/>
            <a:ext cx="414337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966" y="2492896"/>
            <a:ext cx="9163966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36622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/>
              <a:t>Мотивация через социокультурный компонент</a:t>
            </a:r>
          </a:p>
        </p:txBody>
      </p:sp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2215"/>
            <a:ext cx="41814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0095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562074"/>
          </a:xfrm>
        </p:spPr>
        <p:txBody>
          <a:bodyPr>
            <a:noAutofit/>
          </a:bodyPr>
          <a:lstStyle/>
          <a:p>
            <a:r>
              <a:rPr lang="ru-RU" sz="2400" dirty="0"/>
              <a:t>Мотивация через социокультурный компонент</a:t>
            </a:r>
          </a:p>
        </p:txBody>
      </p:sp>
      <p:pic>
        <p:nvPicPr>
          <p:cNvPr id="7173" name="Picture 5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-10360"/>
            <a:ext cx="1347788" cy="179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902215"/>
            <a:ext cx="41814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0928"/>
            <a:ext cx="8424936" cy="321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109452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7" y="188640"/>
            <a:ext cx="8964488" cy="504056"/>
          </a:xfrm>
        </p:spPr>
        <p:txBody>
          <a:bodyPr>
            <a:noAutofit/>
          </a:bodyPr>
          <a:lstStyle/>
          <a:p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42872"/>
              </p:ext>
            </p:extLst>
          </p:nvPr>
        </p:nvGraphicFramePr>
        <p:xfrm>
          <a:off x="611560" y="260648"/>
          <a:ext cx="7992888" cy="6370282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песни на уроках.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Использование пособий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Songs and Poems</a:t>
                      </a:r>
                    </a:p>
                    <a:p>
                      <a:r>
                        <a:rPr lang="ru-RU" baseline="0" dirty="0" smtClean="0"/>
                        <a:t>Подбирайте подходящие и интересные песни для решения учебных задач</a:t>
                      </a:r>
                      <a:endParaRPr lang="ru-RU" dirty="0"/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видео на уроках.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Например,</a:t>
                      </a:r>
                      <a:r>
                        <a:rPr lang="ru-RU" baseline="0" dirty="0" smtClean="0"/>
                        <a:t> зачитанные актерами британцами анекдоты, образовательные ролики</a:t>
                      </a:r>
                      <a:endParaRPr lang="ru-RU" dirty="0"/>
                    </a:p>
                  </a:txBody>
                  <a:tcPr/>
                </a:tc>
              </a:tr>
              <a:tr h="12987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Выполняйте с учащимися Веб-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квесты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Веб-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квест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webquest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в педагогике - проблемное задание, проект с использованием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интернет-ресурсов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Вебквест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сценарий организации проектной деятельности учащихся по любой теме.</a:t>
                      </a:r>
                    </a:p>
                  </a:txBody>
                  <a:tcPr/>
                </a:tc>
              </a:tr>
              <a:tr h="1561304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реалии в классе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Например, в начале года каждый может рассказать о себе и принести свои любимые вещи или предметы, демонстрирующие их хобби (например, пояс по боевому искусству или балетки хореографические), на уроке-презентации проекта тоже можно использовать реалии).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1956" y="274638"/>
            <a:ext cx="6314843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Использование возможностей песен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5038" y="1412776"/>
            <a:ext cx="4163452" cy="5445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63"/>
            <a:ext cx="2192445" cy="300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020255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63"/>
            <a:ext cx="2192445" cy="300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88640"/>
            <a:ext cx="4633674" cy="640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265653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8" name="Picture 4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63"/>
            <a:ext cx="2192445" cy="3005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49547"/>
            <a:ext cx="4796410" cy="644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79443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97152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 «Операционально-техническая» интеллектуальная пассивность, в основе которой лежат: пробелы в знаниях, неумение применять их на новом материале; отсутствие умений и навыков организации учебной работы (неумение усвоить условие задачи, поставить нужные вопросы, работать с учебником); отсутствие привычки самостоятельного выполнения задания. 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«Мотивационной» интеллектуальной пассивности, для которой характерны: выбор преимущественно легких путей достижения цели, не заинтересованность в работе, стремление получить быстрый результат без достаточного осмысливания, дискомфортное эмоциональное состояние в ситуации интеллектуального напряжения.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Интересная форма заданий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4" y="61912"/>
            <a:ext cx="216217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29852"/>
            <a:ext cx="4962103" cy="5338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03058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Интересная форма заданий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4" y="61912"/>
            <a:ext cx="216217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29852"/>
            <a:ext cx="4962103" cy="5338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18746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7" y="188640"/>
            <a:ext cx="8964488" cy="504056"/>
          </a:xfrm>
        </p:spPr>
        <p:txBody>
          <a:bodyPr>
            <a:noAutofit/>
          </a:bodyPr>
          <a:lstStyle/>
          <a:p>
            <a:r>
              <a:rPr lang="ru-RU" sz="2400" dirty="0"/>
              <a:t>10 способов повышения </a:t>
            </a:r>
            <a:r>
              <a:rPr lang="ru-RU" sz="2400" dirty="0" smtClean="0"/>
              <a:t>мотивации пассивных учащихся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5624858"/>
              </p:ext>
            </p:extLst>
          </p:nvPr>
        </p:nvGraphicFramePr>
        <p:xfrm>
          <a:off x="539552" y="764704"/>
          <a:ext cx="7992888" cy="5882147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3996444"/>
                <a:gridCol w="3996444"/>
              </a:tblGrid>
              <a:tr h="395747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Реализация</a:t>
                      </a:r>
                      <a:endParaRPr lang="ru-RU" dirty="0"/>
                    </a:p>
                  </a:txBody>
                  <a:tcPr/>
                </a:tc>
              </a:tr>
              <a:tr h="1268559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Используйте игровые приемы.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Учебно-речевые</a:t>
                      </a:r>
                      <a:r>
                        <a:rPr lang="ru-RU" baseline="0" dirty="0" smtClean="0"/>
                        <a:t> ситуации проблемной направленности (ролевые игры, дискуссии, дебаты, короткие обсуждения).</a:t>
                      </a:r>
                      <a:br>
                        <a:rPr lang="ru-RU" baseline="0" dirty="0" smtClean="0"/>
                      </a:br>
                      <a:r>
                        <a:rPr lang="ru-RU" baseline="0" dirty="0" smtClean="0"/>
                        <a:t>Соревнования, </a:t>
                      </a:r>
                      <a:r>
                        <a:rPr lang="ru-RU" baseline="0" dirty="0" err="1" smtClean="0"/>
                        <a:t>квесты</a:t>
                      </a:r>
                      <a:r>
                        <a:rPr lang="ru-RU" baseline="0" dirty="0" smtClean="0"/>
                        <a:t> и т.д.</a:t>
                      </a:r>
                    </a:p>
                  </a:txBody>
                  <a:tcPr/>
                </a:tc>
              </a:tr>
              <a:tr h="975815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Используйте переписку с зарубежными сверстниками.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Например</a:t>
                      </a:r>
                      <a:r>
                        <a:rPr lang="ru-RU" baseline="0" dirty="0" smtClean="0"/>
                        <a:t> в пособии: «</a:t>
                      </a:r>
                      <a:r>
                        <a:rPr lang="ru-RU" baseline="0" dirty="0" err="1" smtClean="0"/>
                        <a:t>Метапредметный</a:t>
                      </a:r>
                      <a:r>
                        <a:rPr lang="ru-RU" baseline="0" dirty="0" smtClean="0"/>
                        <a:t> портфель для 5 класса»</a:t>
                      </a:r>
                      <a:r>
                        <a:rPr lang="ru-RU" baseline="0" dirty="0"/>
                        <a:t> </a:t>
                      </a:r>
                      <a:r>
                        <a:rPr lang="ru-RU" baseline="0" dirty="0" smtClean="0"/>
                        <a:t>или обмен открытками с иностранцами со сверстниками из-за границы</a:t>
                      </a:r>
                    </a:p>
                  </a:txBody>
                  <a:tcPr/>
                </a:tc>
              </a:tr>
              <a:tr h="1298776">
                <a:tc>
                  <a:txBody>
                    <a:bodyPr/>
                    <a:lstStyle/>
                    <a:p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Создайте комфортную для учеников атмосферу, чтобы ваш урок ассоциировался у них только с хорошим.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dirty="0" smtClean="0"/>
                        <a:t>меняйте</a:t>
                      </a:r>
                      <a:r>
                        <a:rPr lang="ru-RU" baseline="0" dirty="0" smtClean="0"/>
                        <a:t> виды деятельности на уроке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aseline="0" dirty="0" smtClean="0"/>
                        <a:t>создавайте среду свободного доверительного общения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baseline="0" dirty="0" smtClean="0"/>
                        <a:t>используйте игровые виды деятельности для создания положительного эмоционального настроя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2124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Творческие задани</a:t>
            </a:r>
            <a:r>
              <a:rPr lang="ru-RU" dirty="0"/>
              <a:t>я</a:t>
            </a:r>
          </a:p>
        </p:txBody>
      </p:sp>
      <p:pic>
        <p:nvPicPr>
          <p:cNvPr id="15362" name="Picture 2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4" y="61912"/>
            <a:ext cx="2162175" cy="2971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29852"/>
            <a:ext cx="4962103" cy="5338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0993" y="772853"/>
            <a:ext cx="5191367" cy="6021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746020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Творческие задани</a:t>
            </a:r>
            <a:r>
              <a:rPr lang="ru-RU" dirty="0"/>
              <a:t>я</a:t>
            </a: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5" y="1495211"/>
            <a:ext cx="4628541" cy="5368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 descr="https://www.englishteachers.ru/uploadedfiles/waresimgs/5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05" y="61913"/>
            <a:ext cx="1263235" cy="1736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69386"/>
            <a:ext cx="4625411" cy="5654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7768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Задания с эмоциональной окраской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7" y="-8020"/>
            <a:ext cx="1239606" cy="170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39568"/>
            <a:ext cx="4218460" cy="561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547416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Задания с эмоциональной окраской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7" y="-8020"/>
            <a:ext cx="1239606" cy="170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39568"/>
            <a:ext cx="4218460" cy="561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29" y="2536958"/>
            <a:ext cx="8813107" cy="211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2114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Задания для достижения ситуации успеха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7" y="-8020"/>
            <a:ext cx="1239606" cy="170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2429" y="1268760"/>
            <a:ext cx="4105275" cy="551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908"/>
          <a:stretch/>
        </p:blipFill>
        <p:spPr bwMode="auto">
          <a:xfrm>
            <a:off x="179512" y="3068960"/>
            <a:ext cx="7716705" cy="89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96152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7806"/>
            <a:ext cx="7149480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Интересные задания для создания ситуации успеха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38225"/>
            <a:ext cx="4400550" cy="581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35696" cy="253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24944"/>
            <a:ext cx="7616133" cy="89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05005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Создание ситуации успеха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382" y="980728"/>
            <a:ext cx="8124825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5" descr="https://www.englishteachers.ru/uploadedfiles/waresimgs/5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841" y="-13217"/>
            <a:ext cx="1337481" cy="182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7655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пассивностей: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997152"/>
          </a:xfrm>
        </p:spPr>
        <p:txBody>
          <a:bodyPr>
            <a:normAutofit fontScale="85000" lnSpcReduction="20000"/>
          </a:bodyPr>
          <a:lstStyle/>
          <a:p>
            <a:pPr fontAlgn="base"/>
            <a:r>
              <a:rPr lang="ru-RU" dirty="0" smtClean="0"/>
              <a:t>«Частичная» или избирательная интеллектуальная пассивность. Представители этой группы интеллектуально пассивны только в отдельных видах работы или в отношении некоторых учебных дисциплин.</a:t>
            </a:r>
          </a:p>
          <a:p>
            <a:pPr fontAlgn="base"/>
            <a:endParaRPr lang="ru-RU" dirty="0" smtClean="0"/>
          </a:p>
          <a:p>
            <a:pPr fontAlgn="base"/>
            <a:r>
              <a:rPr lang="ru-RU" dirty="0" smtClean="0"/>
              <a:t>Общей интеллектуальная пассивность. Представители этой группы не проявляют обычной детской любознательности. Они не желают получать новые знания, избегают умственного напряжения, при этом проявления интеллектуальной пассивности выступают в разных учебных и не учебных ситуациях, даже в игре.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9752" y="117806"/>
            <a:ext cx="6357392" cy="778098"/>
          </a:xfrm>
        </p:spPr>
        <p:txBody>
          <a:bodyPr>
            <a:normAutofit/>
          </a:bodyPr>
          <a:lstStyle/>
          <a:p>
            <a:r>
              <a:rPr lang="ru-RU" dirty="0" smtClean="0"/>
              <a:t>Групповая работа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https://www.englishteachers.ru/uploadedfiles/waresimgs/5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27" y="-8020"/>
            <a:ext cx="1239606" cy="170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82982"/>
            <a:ext cx="7884367" cy="5232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170094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Мотивация к общению на английском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80" name="Picture 4" descr="https://www.englishteachers.ru/uploadedfiles/waresimgs/3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835696" cy="253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052736"/>
            <a:ext cx="4738037" cy="56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3136"/>
            <a:ext cx="8533959" cy="942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61180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Мотивация к изучению англ. языка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36712"/>
            <a:ext cx="4231382" cy="5917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84784"/>
            <a:ext cx="6934033" cy="1588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87" y="0"/>
            <a:ext cx="175220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336341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Мотивация к общению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96" y="764704"/>
            <a:ext cx="9020175" cy="596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5" descr="https://www.englishteachers.ru/uploadedfiles/waresimgs/2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87" y="0"/>
            <a:ext cx="1752202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19323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Мотивация к активной работе на уроке</a:t>
            </a:r>
            <a:endParaRPr lang="ru-RU" sz="3200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90274"/>
            <a:ext cx="4330649" cy="5767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500" y="1988840"/>
            <a:ext cx="6580918" cy="138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6" y="16935"/>
            <a:ext cx="1314450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516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Реалистичные ситуации общения</a:t>
            </a:r>
            <a:endParaRPr lang="ru-RU" sz="3200" dirty="0"/>
          </a:p>
        </p:txBody>
      </p:sp>
      <p:pic>
        <p:nvPicPr>
          <p:cNvPr id="31751" name="Picture 7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6" y="16935"/>
            <a:ext cx="1314450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35699" y="980728"/>
            <a:ext cx="3908301" cy="5560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668" y="4509120"/>
            <a:ext cx="5781302" cy="225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7650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Интересные задания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51" name="Picture 7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6" y="16935"/>
            <a:ext cx="1314450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5845" y="919429"/>
            <a:ext cx="7229142" cy="560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69706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Творческие задания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51" name="Picture 7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6" y="16935"/>
            <a:ext cx="1314450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19428"/>
            <a:ext cx="4345682" cy="590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7272808" cy="2120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0032018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7806"/>
            <a:ext cx="6861447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Творческие задания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081" y="958726"/>
            <a:ext cx="4345682" cy="5906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1763" y="1135780"/>
            <a:ext cx="4087042" cy="5614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1" name="Picture 7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56" y="16935"/>
            <a:ext cx="1314450" cy="180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749946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ОКП как способ мотивации пассивных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Строятся по принципу постепенного усложнения игровой и дидактических задач, поддерживая у учащегося «зону ближайшего развития»</a:t>
            </a:r>
          </a:p>
          <a:p>
            <a:r>
              <a:rPr lang="ru-RU" dirty="0" smtClean="0"/>
              <a:t>«</a:t>
            </a:r>
            <a:r>
              <a:rPr lang="ru-RU" dirty="0" err="1" smtClean="0"/>
              <a:t>этапность</a:t>
            </a:r>
            <a:r>
              <a:rPr lang="ru-RU" dirty="0" smtClean="0"/>
              <a:t>» построения заданий часто не дает перейти на следующий этап;</a:t>
            </a:r>
          </a:p>
          <a:p>
            <a:r>
              <a:rPr lang="ru-RU" dirty="0" smtClean="0"/>
              <a:t>содержат элементы «случайности» (одно задания имеет несколько разных форм предъявлений».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Характерные черты: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слабость мотивации учения;</a:t>
            </a:r>
          </a:p>
          <a:p>
            <a:r>
              <a:rPr lang="ru-RU" dirty="0" smtClean="0"/>
              <a:t> «интеллектуальное иждивенчество»; </a:t>
            </a:r>
          </a:p>
          <a:p>
            <a:r>
              <a:rPr lang="ru-RU" dirty="0" smtClean="0"/>
              <a:t>выбор лёгких и простых заданий;</a:t>
            </a:r>
          </a:p>
          <a:p>
            <a:r>
              <a:rPr lang="ru-RU" dirty="0" smtClean="0"/>
              <a:t>большая утомляемость и переживание дискомфорта при умственном напряжении;</a:t>
            </a:r>
          </a:p>
          <a:p>
            <a:r>
              <a:rPr lang="ru-RU" dirty="0" err="1" smtClean="0"/>
              <a:t>несформированность</a:t>
            </a:r>
            <a:r>
              <a:rPr lang="ru-RU" dirty="0" smtClean="0"/>
              <a:t> познавательных интересов; </a:t>
            </a:r>
          </a:p>
          <a:p>
            <a:r>
              <a:rPr lang="ru-RU" dirty="0" smtClean="0"/>
              <a:t>повышенная реакция на новизну;</a:t>
            </a:r>
          </a:p>
          <a:p>
            <a:r>
              <a:rPr lang="ru-RU" dirty="0" err="1" smtClean="0"/>
              <a:t>неоригинальность</a:t>
            </a:r>
            <a:r>
              <a:rPr lang="ru-RU" dirty="0" smtClean="0"/>
              <a:t>, шаблонность воображения.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l="12214" t="5405" r="12213" b="10273"/>
          <a:stretch/>
        </p:blipFill>
        <p:spPr bwMode="auto">
          <a:xfrm>
            <a:off x="1331640" y="836712"/>
            <a:ext cx="7427168" cy="5760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s://www.englishteachers.ru/uploadedfiles/waresimgs/4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1944215" cy="1944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979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779" r="1331"/>
          <a:stretch>
            <a:fillRect/>
          </a:stretch>
        </p:blipFill>
        <p:spPr bwMode="auto">
          <a:xfrm>
            <a:off x="3635896" y="0"/>
            <a:ext cx="4968552" cy="6743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79" r="1331" b="33132"/>
          <a:stretch>
            <a:fillRect/>
          </a:stretch>
        </p:blipFill>
        <p:spPr bwMode="auto">
          <a:xfrm>
            <a:off x="2699792" y="260648"/>
            <a:ext cx="6264696" cy="56854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3796" name="Picture 4" descr="https://www.englishteachers.ru/uploadedfiles/waresimgs/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260648"/>
            <a:ext cx="1584176" cy="2058732"/>
          </a:xfrm>
          <a:prstGeom prst="rect">
            <a:avLst/>
          </a:prstGeom>
          <a:noFill/>
        </p:spPr>
      </p:pic>
      <p:sp>
        <p:nvSpPr>
          <p:cNvPr id="7" name="Выноска со стрелкой вправо 6"/>
          <p:cNvSpPr/>
          <p:nvPr/>
        </p:nvSpPr>
        <p:spPr>
          <a:xfrm rot="19826197">
            <a:off x="259691" y="2682665"/>
            <a:ext cx="2718645" cy="750488"/>
          </a:xfrm>
          <a:prstGeom prst="rightArrowCallout">
            <a:avLst>
              <a:gd name="adj1" fmla="val 32218"/>
              <a:gd name="adj2" fmla="val 32142"/>
              <a:gd name="adj3" fmla="val 40137"/>
              <a:gd name="adj4" fmla="val 7338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Развлекательная форма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1041"/>
          <a:stretch>
            <a:fillRect/>
          </a:stretch>
        </p:blipFill>
        <p:spPr bwMode="auto">
          <a:xfrm>
            <a:off x="4139952" y="-22565"/>
            <a:ext cx="5004048" cy="6880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9128" t="2861" r="51578" b="48865"/>
          <a:stretch>
            <a:fillRect/>
          </a:stretch>
        </p:blipFill>
        <p:spPr bwMode="auto">
          <a:xfrm>
            <a:off x="971600" y="1052736"/>
            <a:ext cx="8172400" cy="564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412730" cy="1916832"/>
          </a:xfrm>
          <a:prstGeom prst="rect">
            <a:avLst/>
          </a:prstGeom>
          <a:noFill/>
        </p:spPr>
      </p:pic>
      <p:sp>
        <p:nvSpPr>
          <p:cNvPr id="8" name="Выноска со стрелкой влево 7"/>
          <p:cNvSpPr/>
          <p:nvPr/>
        </p:nvSpPr>
        <p:spPr>
          <a:xfrm rot="20016520">
            <a:off x="6821296" y="989525"/>
            <a:ext cx="2129766" cy="576064"/>
          </a:xfrm>
          <a:prstGeom prst="lef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Подача материала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252" y="274638"/>
            <a:ext cx="7384547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Интересная подача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l="21303" r="21974" b="39344"/>
          <a:stretch>
            <a:fillRect/>
          </a:stretch>
        </p:blipFill>
        <p:spPr bwMode="auto">
          <a:xfrm>
            <a:off x="111168" y="1268760"/>
            <a:ext cx="9032832" cy="543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4" descr="https://www.englishteachers.ru/uploadedfiles/waresimgs/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02253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Очень важна установка на успех.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Помогает смена форм организации занятий (классно-урочная – экскурсия – пикник – ток-шоу и т.д.).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Встаньте на одну ступень с теми, кого обучаете (если у доски отвечает ученик – займите его место за партой, послушайте «из народа»).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Возложите ответственность на учащихся (помните, согласно ФГОС мы учим учиться, а не вкладываем уже готовые знания).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Приносите на урок своё хорошее настроение и оптимизм – они передадутся учащимся и помогут сформировать у них мотивацию на успех.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0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Полезные статьи:</a:t>
            </a:r>
            <a:endParaRPr lang="ru-RU" dirty="0" smtClean="0"/>
          </a:p>
          <a:p>
            <a:r>
              <a:rPr lang="ru-RU" dirty="0" smtClean="0">
                <a:hlinkClick r:id="rId2"/>
              </a:rPr>
              <a:t>http://sibac.info/conf/pedagog/xxxv/35744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3"/>
              </a:rPr>
              <a:t>http://cyberleninka.ru/article/n/kompyuternaya-igra-na-urokah-angliyskogo-yazyka-v-nachalnoy-shkole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4"/>
              </a:rPr>
              <a:t>http://cyberleninka.ru/article/n/puti-povysheniya-motivatsii-v-izuchenii-inostrannogo-yazyka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5"/>
              </a:rPr>
              <a:t>http://cyberleninka.ru/article/n/sovershenstvovanie-uchebnoy-motivatsii-uchaschihsya-podrostkovogo-vozrasta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6"/>
              </a:rPr>
              <a:t>http://cyberleninka.ru/article/n/interaktivnoe-obuchenie-obscheniyu-kak-veduschiy-faktor-povysheniya-motivatsii-uchebnoy-deyatelnosti-uchaschihsya-podrostkovogo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7"/>
              </a:rPr>
              <a:t>http</a:t>
            </a:r>
            <a:r>
              <a:rPr lang="ru-RU" dirty="0" smtClean="0">
                <a:hlinkClick r:id="rId7"/>
              </a:rPr>
              <a:t>://busyteacher.org/3644-how-to-motivate-esl-students.html</a:t>
            </a:r>
            <a:r>
              <a:rPr lang="ru-RU" dirty="0" smtClean="0"/>
              <a:t> </a:t>
            </a:r>
          </a:p>
          <a:p>
            <a:r>
              <a:rPr lang="ru-RU" dirty="0" smtClean="0">
                <a:hlinkClick r:id="rId8"/>
              </a:rPr>
              <a:t>http://www.fluentu.com/english/educator/blog/motivation-in-esl/</a:t>
            </a:r>
            <a:r>
              <a:rPr lang="ru-RU" dirty="0" smtClean="0"/>
              <a:t> 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602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Вопросы приветствуются! </a:t>
            </a:r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7664" y="3789040"/>
            <a:ext cx="6336704" cy="2304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Буров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Илья Михайлович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600" b="1" baseline="0" dirty="0" smtClean="0"/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800" b="1" noProof="0" dirty="0" smtClean="0">
                <a:hlinkClick r:id="rId3"/>
              </a:rPr>
              <a:t>bim@titul.ru</a:t>
            </a:r>
            <a:r>
              <a:rPr lang="en-US" sz="2800" b="1" noProof="0" dirty="0" smtClean="0"/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пассивности: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недостаток эмоциональной поддержки со стороны взрослых;</a:t>
            </a:r>
          </a:p>
          <a:p>
            <a:r>
              <a:rPr lang="ru-RU" dirty="0" smtClean="0"/>
              <a:t>недостаток внимания со стороны родителей;</a:t>
            </a:r>
          </a:p>
          <a:p>
            <a:r>
              <a:rPr lang="ru-RU" dirty="0" smtClean="0"/>
              <a:t>не знают, что им интересно;</a:t>
            </a:r>
          </a:p>
          <a:p>
            <a:r>
              <a:rPr lang="ru-RU" dirty="0" smtClean="0"/>
              <a:t>повторяющийся неуспех.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Как следствие, учащийся перестает проявлять инициативу.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404664"/>
            <a:ext cx="8003232" cy="619268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Мотивация</a:t>
            </a:r>
            <a:r>
              <a:rPr lang="ru-RU" dirty="0" smtClean="0"/>
              <a:t> – активные состояния психики, побуждающие человека совершать определенные виды действий </a:t>
            </a:r>
            <a:r>
              <a:rPr lang="ru-RU" sz="2400" i="1" dirty="0" smtClean="0"/>
              <a:t>(</a:t>
            </a:r>
            <a:r>
              <a:rPr lang="ru-RU" sz="2400" i="1" dirty="0"/>
              <a:t>Новейший философский словарь</a:t>
            </a:r>
            <a:r>
              <a:rPr lang="ru-RU" sz="2400" i="1" dirty="0" smtClean="0"/>
              <a:t>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Мотивация</a:t>
            </a:r>
            <a:r>
              <a:rPr lang="ru-RU" dirty="0" smtClean="0"/>
              <a:t> – осмысление </a:t>
            </a:r>
            <a:r>
              <a:rPr lang="ru-RU" dirty="0"/>
              <a:t>индивидом ситуации, выбор и оценка различных моделей поведения, их предполагаемых результатов и формирования на этой основе </a:t>
            </a:r>
            <a:r>
              <a:rPr lang="ru-RU" dirty="0" smtClean="0"/>
              <a:t>мотивов </a:t>
            </a:r>
            <a:r>
              <a:rPr lang="ru-RU" sz="2400" i="1" dirty="0" smtClean="0"/>
              <a:t>(Энциклопедия социологии, 2009).</a:t>
            </a:r>
          </a:p>
          <a:p>
            <a:pPr marL="0" indent="0">
              <a:buNone/>
            </a:pPr>
            <a:endParaRPr lang="ru-RU" sz="2400" i="1" dirty="0" smtClean="0"/>
          </a:p>
          <a:p>
            <a:r>
              <a:rPr lang="ru-RU" b="1" dirty="0" smtClean="0"/>
              <a:t>Мотив</a:t>
            </a:r>
            <a:r>
              <a:rPr lang="ru-RU" dirty="0" smtClean="0"/>
              <a:t> – это совокупность внешних или внутренних условий, вызывающих активность субъекта и определяющих её направленность </a:t>
            </a:r>
            <a:r>
              <a:rPr lang="ru-RU" sz="2400" i="1" dirty="0" smtClean="0"/>
              <a:t>(</a:t>
            </a:r>
            <a:r>
              <a:rPr lang="ru-RU" sz="2400" i="1" dirty="0" err="1" smtClean="0"/>
              <a:t>Бархаев</a:t>
            </a:r>
            <a:r>
              <a:rPr lang="ru-RU" sz="2400" i="1" dirty="0" smtClean="0"/>
              <a:t> Б.П. Педагогическая психология. – СПб.: Питер, 2009. – 448 с.)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8094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>
                <a:latin typeface="Agency FB" panose="020B0503020202020204" pitchFamily="34" charset="0"/>
              </a:rPr>
              <a:t>Мотивация обучения </a:t>
            </a:r>
            <a:r>
              <a:rPr lang="en-US" sz="3600" dirty="0" smtClean="0">
                <a:latin typeface="Agency FB" panose="020B0503020202020204" pitchFamily="34" charset="0"/>
              </a:rPr>
              <a:t>определя</a:t>
            </a:r>
            <a:r>
              <a:rPr lang="ru-RU" sz="3600" dirty="0" smtClean="0">
                <a:latin typeface="+mn-lt"/>
              </a:rPr>
              <a:t>е</a:t>
            </a:r>
            <a:r>
              <a:rPr lang="en-US" sz="3600" dirty="0" smtClean="0">
                <a:latin typeface="Agency FB" panose="020B0503020202020204" pitchFamily="34" charset="0"/>
              </a:rPr>
              <a:t>тся </a:t>
            </a:r>
            <a:r>
              <a:rPr lang="en-US" sz="3600" dirty="0">
                <a:latin typeface="Agency FB" panose="020B0503020202020204" pitchFamily="34" charset="0"/>
              </a:rPr>
              <a:t>внешними </a:t>
            </a:r>
            <a:r>
              <a:rPr lang="ru-RU" sz="3600" dirty="0">
                <a:latin typeface="+mn-lt"/>
              </a:rPr>
              <a:t>или внутренними </a:t>
            </a:r>
            <a:r>
              <a:rPr lang="ru-RU" sz="3600" dirty="0" smtClean="0">
                <a:latin typeface="+mn-lt"/>
              </a:rPr>
              <a:t>мотивами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1463727"/>
            <a:ext cx="4038600" cy="485740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 smtClean="0"/>
              <a:t>Внешние</a:t>
            </a:r>
            <a:r>
              <a:rPr lang="en-US" b="1" dirty="0" smtClean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связаны</a:t>
            </a:r>
            <a:r>
              <a:rPr lang="en-US" dirty="0"/>
              <a:t> 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</a:t>
            </a:r>
            <a:r>
              <a:rPr lang="en-US" dirty="0"/>
              <a:t> </a:t>
            </a:r>
            <a:r>
              <a:rPr lang="en-US" dirty="0" err="1"/>
              <a:t>долга</a:t>
            </a:r>
            <a:r>
              <a:rPr lang="en-US" dirty="0"/>
              <a:t>, </a:t>
            </a:r>
            <a:r>
              <a:rPr lang="en-US" dirty="0" err="1"/>
              <a:t>обязанности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оценки</a:t>
            </a:r>
            <a:r>
              <a:rPr lang="en-US" dirty="0"/>
              <a:t>, </a:t>
            </a:r>
            <a:r>
              <a:rPr lang="en-US" dirty="0" err="1"/>
              <a:t>личного</a:t>
            </a:r>
            <a:r>
              <a:rPr lang="en-US" dirty="0"/>
              <a:t> </a:t>
            </a:r>
            <a:r>
              <a:rPr lang="en-US" dirty="0" err="1"/>
              <a:t>благополучия</a:t>
            </a:r>
            <a:r>
              <a:rPr lang="en-US" dirty="0"/>
              <a:t> 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отсутствие</a:t>
            </a:r>
            <a:r>
              <a:rPr lang="en-US" dirty="0"/>
              <a:t> </a:t>
            </a:r>
            <a:r>
              <a:rPr lang="en-US" dirty="0" err="1"/>
              <a:t>желания</a:t>
            </a:r>
            <a:r>
              <a:rPr lang="en-US" dirty="0"/>
              <a:t> </a:t>
            </a:r>
            <a:r>
              <a:rPr lang="en-US" dirty="0" err="1"/>
              <a:t>учиться</a:t>
            </a:r>
            <a:r>
              <a:rPr lang="en-US" dirty="0"/>
              <a:t> (</a:t>
            </a:r>
            <a:r>
              <a:rPr lang="en-US" dirty="0" err="1"/>
              <a:t>отрицательные</a:t>
            </a:r>
            <a:r>
              <a:rPr lang="en-US" dirty="0"/>
              <a:t> </a:t>
            </a:r>
            <a:r>
              <a:rPr lang="en-US" dirty="0" err="1"/>
              <a:t>мотивы</a:t>
            </a:r>
            <a:r>
              <a:rPr lang="en-US" dirty="0"/>
              <a:t>). 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463727"/>
            <a:ext cx="4042792" cy="5400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/>
              <a:t>Внутренние</a:t>
            </a:r>
            <a:r>
              <a:rPr lang="en-US" b="1" dirty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en-US" dirty="0" err="1" smtClean="0"/>
              <a:t>связаны</a:t>
            </a:r>
            <a:r>
              <a:rPr lang="en-US" dirty="0" smtClean="0"/>
              <a:t> </a:t>
            </a:r>
            <a:r>
              <a:rPr lang="en-US" dirty="0"/>
              <a:t>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познавательной</a:t>
            </a:r>
            <a:r>
              <a:rPr lang="en-US" dirty="0"/>
              <a:t> </a:t>
            </a:r>
            <a:r>
              <a:rPr lang="ru-RU" dirty="0"/>
              <a:t>деятельности</a:t>
            </a:r>
            <a:r>
              <a:rPr lang="en-US" dirty="0"/>
              <a:t>, </a:t>
            </a:r>
            <a:r>
              <a:rPr lang="en-US" dirty="0" err="1"/>
              <a:t>интереса</a:t>
            </a:r>
            <a:r>
              <a:rPr lang="en-US" dirty="0"/>
              <a:t> к </a:t>
            </a:r>
            <a:r>
              <a:rPr lang="en-US" dirty="0" err="1"/>
              <a:t>содержанию</a:t>
            </a:r>
            <a:r>
              <a:rPr lang="en-US" dirty="0"/>
              <a:t> обучения,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овладения</a:t>
            </a:r>
            <a:r>
              <a:rPr lang="en-US" dirty="0"/>
              <a:t> </a:t>
            </a:r>
            <a:r>
              <a:rPr lang="en-US" dirty="0" err="1"/>
              <a:t>общими</a:t>
            </a:r>
            <a:r>
              <a:rPr lang="en-US" dirty="0"/>
              <a:t> </a:t>
            </a:r>
            <a:r>
              <a:rPr lang="en-US" dirty="0" err="1"/>
              <a:t>способами</a:t>
            </a:r>
            <a:r>
              <a:rPr lang="en-US" dirty="0"/>
              <a:t> </a:t>
            </a:r>
            <a:r>
              <a:rPr lang="en-US" dirty="0" err="1"/>
              <a:t>действий</a:t>
            </a:r>
            <a:r>
              <a:rPr lang="en-US" dirty="0"/>
              <a:t>, </a:t>
            </a:r>
            <a:r>
              <a:rPr lang="en-US" dirty="0" err="1"/>
              <a:t>выявление</a:t>
            </a:r>
            <a:r>
              <a:rPr lang="en-US" dirty="0"/>
              <a:t> </a:t>
            </a:r>
            <a:r>
              <a:rPr lang="en-US" dirty="0" err="1"/>
              <a:t>причинно-следственных</a:t>
            </a:r>
            <a:r>
              <a:rPr lang="en-US" dirty="0"/>
              <a:t> </a:t>
            </a:r>
            <a:r>
              <a:rPr lang="en-US" dirty="0" err="1"/>
              <a:t>связей</a:t>
            </a:r>
            <a:r>
              <a:rPr lang="en-US" dirty="0"/>
              <a:t> в </a:t>
            </a:r>
            <a:r>
              <a:rPr lang="en-US" dirty="0" err="1"/>
              <a:t>изучаемом</a:t>
            </a:r>
            <a:r>
              <a:rPr lang="en-US" dirty="0"/>
              <a:t> </a:t>
            </a:r>
            <a:r>
              <a:rPr lang="en-US" dirty="0" err="1"/>
              <a:t>учебном</a:t>
            </a:r>
            <a:r>
              <a:rPr lang="en-US" dirty="0"/>
              <a:t> </a:t>
            </a:r>
            <a:r>
              <a:rPr lang="en-US" dirty="0" err="1" smtClean="0"/>
              <a:t>материале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407146" y="1916832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19850" y="1916832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407146" y="3532388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519850" y="3068960"/>
            <a:ext cx="291108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8466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Функции учебного мотива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Можно выделить следующие </a:t>
            </a:r>
            <a:r>
              <a:rPr lang="ru-RU" sz="1800" b="1" dirty="0" smtClean="0"/>
              <a:t>функции учебных мотивов</a:t>
            </a:r>
            <a:r>
              <a:rPr lang="ru-RU" sz="1800" dirty="0" smtClean="0"/>
              <a:t>:</a:t>
            </a:r>
          </a:p>
          <a:p>
            <a:r>
              <a:rPr lang="ru-RU" sz="1800" b="1" dirty="0" smtClean="0"/>
              <a:t>побуждающую </a:t>
            </a:r>
            <a:r>
              <a:rPr lang="ru-RU" sz="1800" dirty="0" smtClean="0"/>
              <a:t>(мотив вызывает и обусловливает активность учащегося, его поведение и деятельность);</a:t>
            </a:r>
          </a:p>
          <a:p>
            <a:r>
              <a:rPr lang="ru-RU" sz="1800" b="1" dirty="0" smtClean="0"/>
              <a:t>направляющую </a:t>
            </a:r>
            <a:r>
              <a:rPr lang="ru-RU" sz="1800" dirty="0" smtClean="0"/>
              <a:t>(выбор и осуществление определенной линии поведения, достижения конкретных целей);</a:t>
            </a:r>
          </a:p>
          <a:p>
            <a:r>
              <a:rPr lang="ru-RU" sz="1800" b="1" dirty="0" smtClean="0"/>
              <a:t>регулирующую </a:t>
            </a:r>
            <a:r>
              <a:rPr lang="ru-RU" sz="1800" dirty="0" smtClean="0"/>
              <a:t>(мотив предопределяет характер поведения и деятельности от чего и зависит реализация в поведении и деятельности учащегося либо личных, либо общественно-значимых потребностей). </a:t>
            </a:r>
          </a:p>
          <a:p>
            <a:pPr lvl="1"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Наряду с указанными, выделяют еще и следующие функции мотива:</a:t>
            </a:r>
          </a:p>
          <a:p>
            <a:r>
              <a:rPr lang="ru-RU" sz="1800" dirty="0" smtClean="0"/>
              <a:t> стимулирующую, управляющую, организующую (Е.П. Ильин); </a:t>
            </a:r>
          </a:p>
          <a:p>
            <a:r>
              <a:rPr lang="ru-RU" sz="1800" dirty="0" smtClean="0"/>
              <a:t>структурирующую (О.К. Тихомиров);</a:t>
            </a:r>
          </a:p>
          <a:p>
            <a:r>
              <a:rPr lang="ru-RU" sz="1800" dirty="0" smtClean="0"/>
              <a:t>смыслообразующую (А.Н. Леонтьев);</a:t>
            </a:r>
          </a:p>
          <a:p>
            <a:r>
              <a:rPr lang="ru-RU" sz="1800" dirty="0" smtClean="0"/>
              <a:t>контролирующую (А.В. Запорожец);</a:t>
            </a:r>
          </a:p>
          <a:p>
            <a:r>
              <a:rPr lang="ru-RU" sz="1800" dirty="0" smtClean="0"/>
              <a:t>защитную (К. Обуховский) 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572000" y="5373216"/>
            <a:ext cx="2088232" cy="792088"/>
            <a:chOff x="4572000" y="5373216"/>
            <a:chExt cx="2088232" cy="792088"/>
          </a:xfrm>
        </p:grpSpPr>
        <p:sp>
          <p:nvSpPr>
            <p:cNvPr id="4" name="Правая фигурная скобка 3"/>
            <p:cNvSpPr/>
            <p:nvPr/>
          </p:nvSpPr>
          <p:spPr>
            <a:xfrm>
              <a:off x="4572000" y="5373216"/>
              <a:ext cx="216024" cy="648072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4788024" y="5373216"/>
              <a:ext cx="1872208" cy="792088"/>
            </a:xfrm>
            <a:prstGeom prst="cloud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регуляция</a:t>
              </a:r>
              <a:endParaRPr lang="ru-RU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8" name="Выгнутая вниз стрелка 17"/>
          <p:cNvSpPr/>
          <p:nvPr/>
        </p:nvSpPr>
        <p:spPr>
          <a:xfrm rot="16738808">
            <a:off x="4039693" y="2971328"/>
            <a:ext cx="2652382" cy="1467241"/>
          </a:xfrm>
          <a:prstGeom prst="curvedUpArrow">
            <a:avLst>
              <a:gd name="adj1" fmla="val 14688"/>
              <a:gd name="adj2" fmla="val 36569"/>
              <a:gd name="adj3" fmla="val 26029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6434217">
            <a:off x="3889857" y="2052154"/>
            <a:ext cx="3728409" cy="2981312"/>
          </a:xfrm>
          <a:prstGeom prst="curvedUpArrow">
            <a:avLst>
              <a:gd name="adj1" fmla="val 8688"/>
              <a:gd name="adj2" fmla="val 21941"/>
              <a:gd name="adj3" fmla="val 22351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21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1044</TotalTime>
  <Words>1018</Words>
  <Application>Microsoft Office PowerPoint</Application>
  <PresentationFormat>Экран (4:3)</PresentationFormat>
  <Paragraphs>206</Paragraphs>
  <Slides>56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7" baseType="lpstr">
      <vt:lpstr>Тема Office</vt:lpstr>
      <vt:lpstr>Средства повышения мотивации пассивных учащихся в средней школе на уроках английского языка</vt:lpstr>
      <vt:lpstr>Слайд 2</vt:lpstr>
      <vt:lpstr>Виды пассивностей:</vt:lpstr>
      <vt:lpstr>Виды пассивностей:</vt:lpstr>
      <vt:lpstr>Характерные черты:</vt:lpstr>
      <vt:lpstr>Причины пассивности:</vt:lpstr>
      <vt:lpstr>Слайд 7</vt:lpstr>
      <vt:lpstr>Мотивация обучения определяется внешними или внутренними мотивами  </vt:lpstr>
      <vt:lpstr>Функции учебного мотива</vt:lpstr>
      <vt:lpstr>Повышение  мотивации на общешкольном уровне</vt:lpstr>
      <vt:lpstr>10 способов повышения мотивации пассивных учащихся</vt:lpstr>
      <vt:lpstr>Игровые задания</vt:lpstr>
      <vt:lpstr>Слайд 13</vt:lpstr>
      <vt:lpstr>Игра «Зашифрованное слово»</vt:lpstr>
      <vt:lpstr>Игра «Зашифрованное слово»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Мотивация через социокультурный компонент</vt:lpstr>
      <vt:lpstr>Слайд 26</vt:lpstr>
      <vt:lpstr>Использование возможностей песен</vt:lpstr>
      <vt:lpstr>Слайд 28</vt:lpstr>
      <vt:lpstr>Слайд 29</vt:lpstr>
      <vt:lpstr>Интересная форма заданий</vt:lpstr>
      <vt:lpstr>Интересная форма заданий</vt:lpstr>
      <vt:lpstr>10 способов повышения мотивации пассивных учащихся</vt:lpstr>
      <vt:lpstr>Творческие задания</vt:lpstr>
      <vt:lpstr>Творческие задания</vt:lpstr>
      <vt:lpstr>Задания с эмоциональной окраской</vt:lpstr>
      <vt:lpstr>Задания с эмоциональной окраской</vt:lpstr>
      <vt:lpstr>Задания для достижения ситуации успеха</vt:lpstr>
      <vt:lpstr>Интересные задания для создания ситуации успеха</vt:lpstr>
      <vt:lpstr>Создание ситуации успеха</vt:lpstr>
      <vt:lpstr>Групповая работа</vt:lpstr>
      <vt:lpstr>Мотивация к общению на английском</vt:lpstr>
      <vt:lpstr>Мотивация к изучению англ. языка</vt:lpstr>
      <vt:lpstr>Мотивация к общению</vt:lpstr>
      <vt:lpstr>Мотивация к активной работе на уроке</vt:lpstr>
      <vt:lpstr>Реалистичные ситуации общения</vt:lpstr>
      <vt:lpstr>Интересные задания</vt:lpstr>
      <vt:lpstr>Творческие задания</vt:lpstr>
      <vt:lpstr>Творческие задания</vt:lpstr>
      <vt:lpstr>ОКП как способ мотивации пассивных учащихся</vt:lpstr>
      <vt:lpstr>Слайд 50</vt:lpstr>
      <vt:lpstr>Слайд 51</vt:lpstr>
      <vt:lpstr>Слайд 52</vt:lpstr>
      <vt:lpstr>Интересная подача материала</vt:lpstr>
      <vt:lpstr>Рефлексия</vt:lpstr>
      <vt:lpstr>Список литературы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dc:creator>titul</dc:creator>
  <cp:lastModifiedBy>bim</cp:lastModifiedBy>
  <cp:revision>107</cp:revision>
  <dcterms:modified xsi:type="dcterms:W3CDTF">2016-11-25T06:24:39Z</dcterms:modified>
</cp:coreProperties>
</file>