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90" r:id="rId3"/>
    <p:sldId id="291" r:id="rId4"/>
    <p:sldId id="256" r:id="rId5"/>
    <p:sldId id="258" r:id="rId6"/>
    <p:sldId id="259" r:id="rId7"/>
    <p:sldId id="261" r:id="rId8"/>
    <p:sldId id="262" r:id="rId9"/>
    <p:sldId id="268" r:id="rId10"/>
    <p:sldId id="302" r:id="rId11"/>
    <p:sldId id="303" r:id="rId12"/>
    <p:sldId id="269" r:id="rId13"/>
    <p:sldId id="271" r:id="rId14"/>
    <p:sldId id="272" r:id="rId15"/>
    <p:sldId id="273" r:id="rId16"/>
    <p:sldId id="275" r:id="rId17"/>
    <p:sldId id="276" r:id="rId18"/>
    <p:sldId id="278" r:id="rId19"/>
    <p:sldId id="263" r:id="rId20"/>
    <p:sldId id="264" r:id="rId21"/>
    <p:sldId id="265" r:id="rId22"/>
    <p:sldId id="266" r:id="rId23"/>
    <p:sldId id="267" r:id="rId24"/>
    <p:sldId id="277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2" r:id="rId36"/>
    <p:sldId id="293" r:id="rId37"/>
    <p:sldId id="294" r:id="rId38"/>
    <p:sldId id="295" r:id="rId39"/>
    <p:sldId id="296" r:id="rId40"/>
    <p:sldId id="297" r:id="rId41"/>
    <p:sldId id="299" r:id="rId42"/>
    <p:sldId id="300" r:id="rId43"/>
    <p:sldId id="301" r:id="rId44"/>
    <p:sldId id="304" r:id="rId45"/>
    <p:sldId id="30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0C04B-5A94-4C54-AF69-8EB67E63310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75A7F-BC91-4FCF-A0EE-45F2411DC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67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94296-F20F-4C3B-A888-A95AB01642D3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045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517232"/>
            <a:ext cx="3808512" cy="1176536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Буров Илья Михайлович,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ведущий методист издательства «Титул»,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236" y="908720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/>
              <a:t>Готовимся к  неделе английского языка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068960"/>
            <a:ext cx="2844353" cy="1730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613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 l="26869" t="18176" r="29426" b="6520"/>
          <a:stretch>
            <a:fillRect/>
          </a:stretch>
        </p:blipFill>
        <p:spPr bwMode="auto">
          <a:xfrm>
            <a:off x="2339752" y="108710"/>
            <a:ext cx="4896544" cy="674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75242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l="26869" t="20391" r="29425" b="4306"/>
          <a:stretch>
            <a:fillRect/>
          </a:stretch>
        </p:blipFill>
        <p:spPr bwMode="auto">
          <a:xfrm>
            <a:off x="2267744" y="0"/>
            <a:ext cx="4896544" cy="674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7524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чтецов: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Прививает любовь к чтению;</a:t>
            </a:r>
          </a:p>
          <a:p>
            <a:r>
              <a:rPr lang="ru-RU" dirty="0" smtClean="0"/>
              <a:t>Развивает умение читать текст в слух;</a:t>
            </a:r>
          </a:p>
          <a:p>
            <a:r>
              <a:rPr lang="ru-RU" dirty="0" smtClean="0"/>
              <a:t>Развивает навыки произношения и фонетические навыки;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Особенности подготовки:</a:t>
            </a:r>
          </a:p>
          <a:p>
            <a:pPr marL="0" indent="0">
              <a:buNone/>
            </a:pPr>
            <a:r>
              <a:rPr lang="ru-RU" dirty="0" smtClean="0"/>
              <a:t>Требует определенного количества репетиций.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5413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mtClean="0"/>
              <a:t>“Read Up”, 5 </a:t>
            </a:r>
            <a:r>
              <a:rPr lang="ru-RU" altLang="ru-RU" smtClean="0"/>
              <a:t>класс</a:t>
            </a: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27088" y="1268413"/>
            <a:ext cx="3940175" cy="5448300"/>
          </a:xfrm>
          <a:noFill/>
        </p:spPr>
      </p:pic>
      <p:pic>
        <p:nvPicPr>
          <p:cNvPr id="1536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06938" y="1262063"/>
            <a:ext cx="3908425" cy="5407025"/>
          </a:xfrm>
          <a:noFill/>
        </p:spPr>
      </p:pic>
    </p:spTree>
    <p:extLst>
      <p:ext uri="{BB962C8B-B14F-4D97-AF65-F5344CB8AC3E}">
        <p14:creationId xmlns:p14="http://schemas.microsoft.com/office/powerpoint/2010/main" xmlns="" val="395850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“The Ring of the Druids”, </a:t>
            </a:r>
            <a:r>
              <a:rPr lang="ru-RU" dirty="0" smtClean="0"/>
              <a:t>7 – 8 классы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892175"/>
            <a:ext cx="4392613" cy="5827713"/>
          </a:xfrm>
          <a:noFill/>
        </p:spPr>
      </p:pic>
      <p:pic>
        <p:nvPicPr>
          <p:cNvPr id="1946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16463" y="884238"/>
            <a:ext cx="4238625" cy="5640387"/>
          </a:xfrm>
          <a:noFill/>
        </p:spPr>
      </p:pic>
      <p:sp>
        <p:nvSpPr>
          <p:cNvPr id="7" name="Стрелка вправо 6"/>
          <p:cNvSpPr/>
          <p:nvPr/>
        </p:nvSpPr>
        <p:spPr>
          <a:xfrm rot="8910430">
            <a:off x="8658225" y="4037013"/>
            <a:ext cx="407988" cy="44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3376666">
            <a:off x="8564563" y="5002213"/>
            <a:ext cx="409575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534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ru-RU" smtClean="0"/>
              <a:t>“Songs and Poems for School”</a:t>
            </a:r>
            <a:endParaRPr lang="ru-RU" altLang="ru-RU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55875" y="1006475"/>
            <a:ext cx="4176713" cy="5773738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61" b="35606"/>
          <a:stretch/>
        </p:blipFill>
        <p:spPr>
          <a:xfrm>
            <a:off x="323528" y="1250309"/>
            <a:ext cx="8424935" cy="5058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242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849312"/>
          </a:xfrm>
        </p:spPr>
        <p:txBody>
          <a:bodyPr/>
          <a:lstStyle/>
          <a:p>
            <a:pPr eaLnBrk="1" hangingPunct="1"/>
            <a:r>
              <a:rPr lang="en-US" altLang="ru-RU" smtClean="0"/>
              <a:t>“Robin MacWizard’s Diary”</a:t>
            </a:r>
            <a:r>
              <a:rPr lang="ru-RU" altLang="ru-RU" smtClean="0"/>
              <a:t>, 9 класс</a:t>
            </a: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188" y="1077913"/>
            <a:ext cx="4206875" cy="5591175"/>
          </a:xfrm>
          <a:noFill/>
        </p:spPr>
      </p:pic>
      <p:pic>
        <p:nvPicPr>
          <p:cNvPr id="2560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87900" y="1125538"/>
            <a:ext cx="4191000" cy="5543550"/>
          </a:xfrm>
          <a:noFill/>
        </p:spPr>
      </p:pic>
    </p:spTree>
    <p:extLst>
      <p:ext uri="{BB962C8B-B14F-4D97-AF65-F5344CB8AC3E}">
        <p14:creationId xmlns:p14="http://schemas.microsoft.com/office/powerpoint/2010/main" xmlns="" val="326485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“Songs and Poems for School”</a:t>
            </a:r>
            <a:endParaRPr lang="ru-RU" dirty="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966788"/>
            <a:ext cx="4103687" cy="5673725"/>
          </a:xfrm>
          <a:noFill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0" y="981075"/>
            <a:ext cx="4103688" cy="5640388"/>
          </a:xfrm>
          <a:noFill/>
        </p:spPr>
      </p:pic>
    </p:spTree>
    <p:extLst>
      <p:ext uri="{BB962C8B-B14F-4D97-AF65-F5344CB8AC3E}">
        <p14:creationId xmlns:p14="http://schemas.microsoft.com/office/powerpoint/2010/main" xmlns="" val="10105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29523" t="35235" r="29523"/>
          <a:stretch>
            <a:fillRect/>
          </a:stretch>
        </p:blipFill>
        <p:spPr bwMode="auto">
          <a:xfrm>
            <a:off x="2190820" y="908720"/>
            <a:ext cx="669125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407" y="0"/>
            <a:ext cx="1922800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611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проектов: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Начальная школа -  творческие проекты (поделки);</a:t>
            </a:r>
          </a:p>
          <a:p>
            <a:r>
              <a:rPr lang="ru-RU" dirty="0" smtClean="0"/>
              <a:t>Средняя и старшая школа – исследовательские, поисковые и т.д. проекты</a:t>
            </a:r>
          </a:p>
          <a:p>
            <a:pPr marL="0" indent="0">
              <a:buNone/>
            </a:pPr>
            <a:r>
              <a:rPr lang="ru-RU" dirty="0" smtClean="0"/>
              <a:t>Особенности подготовки:</a:t>
            </a:r>
          </a:p>
          <a:p>
            <a:pPr marL="0" indent="0">
              <a:buNone/>
            </a:pPr>
            <a:r>
              <a:rPr lang="ru-RU" dirty="0" smtClean="0"/>
              <a:t>В средней и старшей школе сложно, если группы учащихся </a:t>
            </a:r>
            <a:r>
              <a:rPr lang="ru-RU" dirty="0" err="1" smtClean="0"/>
              <a:t>слабомотивированные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Требует много времени на подготовку у учащихся.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6884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u="sng" dirty="0"/>
              <a:t>Цель недели иностранного языка в школе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повышение мотивации учащихся к изучению иностранного </a:t>
            </a:r>
            <a:r>
              <a:rPr lang="ru-RU" dirty="0" smtClean="0"/>
              <a:t>языка.</a:t>
            </a:r>
            <a:endParaRPr lang="en-US" dirty="0" smtClean="0"/>
          </a:p>
          <a:p>
            <a:pPr>
              <a:buNone/>
            </a:pPr>
            <a:r>
              <a:rPr lang="ru-RU" b="1" u="sng" dirty="0" smtClean="0"/>
              <a:t>Задачи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r>
              <a:rPr lang="ru-RU" i="1" dirty="0"/>
              <a:t>Образовательные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формирование коммуникативных компетенций, развитие навыков и умений во всех видах речевой деятельности: </a:t>
            </a:r>
            <a:r>
              <a:rPr lang="ru-RU" dirty="0" err="1"/>
              <a:t>аудировании</a:t>
            </a:r>
            <a:r>
              <a:rPr lang="ru-RU" dirty="0"/>
              <a:t>, чтении, говорении, письме.</a:t>
            </a:r>
            <a:br>
              <a:rPr lang="ru-RU" dirty="0"/>
            </a:br>
            <a:r>
              <a:rPr lang="ru-RU" dirty="0"/>
              <a:t> </a:t>
            </a:r>
            <a:r>
              <a:rPr lang="ru-RU" i="1" dirty="0"/>
              <a:t>Развивающие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совершенствовать навык самостоятельной работы;</a:t>
            </a:r>
            <a:br>
              <a:rPr lang="ru-RU" dirty="0"/>
            </a:br>
            <a:r>
              <a:rPr lang="ru-RU" dirty="0"/>
              <a:t>развивать навык работы в команде;</a:t>
            </a:r>
            <a:br>
              <a:rPr lang="ru-RU" dirty="0"/>
            </a:br>
            <a:r>
              <a:rPr lang="ru-RU" dirty="0"/>
              <a:t>активизировать творческую и проектную деятельность учащихся.</a:t>
            </a:r>
            <a:br>
              <a:rPr lang="ru-RU" dirty="0"/>
            </a:br>
            <a:r>
              <a:rPr lang="ru-RU" dirty="0"/>
              <a:t> </a:t>
            </a:r>
            <a:r>
              <a:rPr lang="ru-RU" i="1" dirty="0"/>
              <a:t>Воспитательные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стимулировать высокий уровень мотивации при изучении английского языка;</a:t>
            </a:r>
            <a:br>
              <a:rPr lang="ru-RU" dirty="0"/>
            </a:br>
            <a:r>
              <a:rPr lang="ru-RU" dirty="0"/>
              <a:t>формировать толерантное отношение к культуре и истории России и зарубежных стран, разных народов, патриотическое воспитание школьников;</a:t>
            </a:r>
            <a:br>
              <a:rPr lang="ru-RU" dirty="0"/>
            </a:br>
            <a:r>
              <a:rPr lang="ru-RU" dirty="0"/>
              <a:t>поддерживать высокий уровень интереса к стране и культуре изучаемого языка.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5708353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проекты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r="2897"/>
          <a:stretch>
            <a:fillRect/>
          </a:stretch>
        </p:blipFill>
        <p:spPr bwMode="auto">
          <a:xfrm>
            <a:off x="1449552" y="1252563"/>
            <a:ext cx="3845326" cy="5445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74"/>
          <a:stretch>
            <a:fillRect/>
          </a:stretch>
        </p:blipFill>
        <p:spPr bwMode="auto">
          <a:xfrm>
            <a:off x="5294878" y="1241134"/>
            <a:ext cx="3849122" cy="5446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1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49270" cy="225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05070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9210"/>
            <a:ext cx="5057653" cy="6718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0"/>
            <a:ext cx="1681611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46413"/>
          <a:stretch>
            <a:fillRect/>
          </a:stretch>
        </p:blipFill>
        <p:spPr bwMode="auto">
          <a:xfrm>
            <a:off x="3057526" y="1556792"/>
            <a:ext cx="6382424" cy="4543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3335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1695"/>
          <a:stretch>
            <a:fillRect/>
          </a:stretch>
        </p:blipFill>
        <p:spPr bwMode="auto">
          <a:xfrm>
            <a:off x="78965" y="3789040"/>
            <a:ext cx="4083925" cy="2780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5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86" y="119060"/>
            <a:ext cx="1741171" cy="238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161286" y="260648"/>
            <a:ext cx="4797403" cy="6529882"/>
          </a:xfrm>
          <a:prstGeom prst="rect">
            <a:avLst/>
          </a:prstGeo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11562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Театральные конкурсы: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Конкурс небольших сценок, зарисовок;</a:t>
            </a:r>
          </a:p>
          <a:p>
            <a:r>
              <a:rPr lang="ru-RU" dirty="0" smtClean="0"/>
              <a:t>Конкурс представлений;</a:t>
            </a:r>
          </a:p>
          <a:p>
            <a:r>
              <a:rPr lang="ru-RU" dirty="0" smtClean="0"/>
              <a:t>Постановка представления учениками из разных классов.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Особенности проведения:</a:t>
            </a:r>
          </a:p>
          <a:p>
            <a:r>
              <a:rPr lang="ru-RU" dirty="0" smtClean="0"/>
              <a:t>Требует тщательной подготовки.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9442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Театральные постановки способствуют</a:t>
            </a:r>
            <a:r>
              <a:rPr lang="ru-RU" b="1" dirty="0"/>
              <a:t>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развитию </a:t>
            </a:r>
            <a:r>
              <a:rPr lang="ru-RU" dirty="0"/>
              <a:t>социального сознания учащихся;</a:t>
            </a:r>
          </a:p>
          <a:p>
            <a:pPr lvl="0"/>
            <a:r>
              <a:rPr lang="ru-RU" dirty="0"/>
              <a:t>совершенствованию лингвистических способностей;</a:t>
            </a:r>
          </a:p>
          <a:p>
            <a:pPr lvl="0"/>
            <a:r>
              <a:rPr lang="ru-RU" dirty="0"/>
              <a:t>выявлению интересов и потребностей учащихся;</a:t>
            </a:r>
          </a:p>
          <a:p>
            <a:pPr lvl="0"/>
            <a:r>
              <a:rPr lang="ru-RU" dirty="0"/>
              <a:t>стимулированию использованию иностранного языка;</a:t>
            </a:r>
          </a:p>
          <a:p>
            <a:pPr lvl="0"/>
            <a:r>
              <a:rPr lang="ru-RU" dirty="0"/>
              <a:t>увеличение словарного запаса;</a:t>
            </a:r>
          </a:p>
          <a:p>
            <a:pPr lvl="0"/>
            <a:r>
              <a:rPr lang="ru-RU" dirty="0"/>
              <a:t>развитие навыков говорения;</a:t>
            </a:r>
          </a:p>
          <a:p>
            <a:pPr lvl="0"/>
            <a:r>
              <a:rPr lang="ru-RU" dirty="0"/>
              <a:t>улучшению качества речи; </a:t>
            </a:r>
          </a:p>
          <a:p>
            <a:pPr lvl="0"/>
            <a:r>
              <a:rPr lang="ru-RU" dirty="0"/>
              <a:t>снятие «психологического барьера», связанного с боязнью публичных выступлений и страхом совершить ошибку.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5541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2164"/>
            <a:ext cx="4355976" cy="623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52" y="1916832"/>
            <a:ext cx="88430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8194" name="Picture 2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412729" cy="19168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1934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7084" y="836712"/>
            <a:ext cx="4095237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79497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62353"/>
          <a:stretch>
            <a:fillRect/>
          </a:stretch>
        </p:blipFill>
        <p:spPr bwMode="auto">
          <a:xfrm>
            <a:off x="2339752" y="3068960"/>
            <a:ext cx="660940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27728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74158"/>
            <a:ext cx="5112568" cy="628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01843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-27323"/>
            <a:ext cx="4932040" cy="68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1338" y="764704"/>
            <a:ext cx="7132662" cy="57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119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8515" y="-73168"/>
            <a:ext cx="5985485" cy="693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032" y="2564904"/>
            <a:ext cx="8712968" cy="396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3420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подготовки и проведения: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Процесс подготовки и проведения Недели английского языка проходит </a:t>
            </a:r>
            <a:r>
              <a:rPr lang="ru-RU" dirty="0" smtClean="0"/>
              <a:t>в </a:t>
            </a:r>
            <a:r>
              <a:rPr lang="ru-RU" i="1" dirty="0" smtClean="0"/>
              <a:t>три </a:t>
            </a:r>
            <a:r>
              <a:rPr lang="ru-RU" i="1" dirty="0"/>
              <a:t>этапа</a:t>
            </a:r>
            <a:r>
              <a:rPr lang="ru-RU" dirty="0"/>
              <a:t>:</a:t>
            </a:r>
          </a:p>
          <a:p>
            <a:r>
              <a:rPr lang="ru-RU" dirty="0"/>
              <a:t>первый этап (</a:t>
            </a:r>
            <a:r>
              <a:rPr lang="ru-RU" i="1" dirty="0"/>
              <a:t>подготовительный</a:t>
            </a:r>
            <a:r>
              <a:rPr lang="ru-RU" dirty="0"/>
              <a:t>). На этом этапе </a:t>
            </a:r>
            <a:r>
              <a:rPr lang="ru-RU" dirty="0" smtClean="0"/>
              <a:t>составляется </a:t>
            </a:r>
            <a:r>
              <a:rPr lang="ru-RU" dirty="0"/>
              <a:t>программа проведения предметной недели. План проведения Недели английского языка </a:t>
            </a:r>
            <a:r>
              <a:rPr lang="ru-RU" dirty="0" smtClean="0"/>
              <a:t>должен согласовывается </a:t>
            </a:r>
            <a:r>
              <a:rPr lang="ru-RU" dirty="0"/>
              <a:t>с заместителем директора по учебно-воспитательной работе.</a:t>
            </a:r>
          </a:p>
          <a:p>
            <a:r>
              <a:rPr lang="ru-RU" dirty="0"/>
              <a:t>Второй этап (</a:t>
            </a:r>
            <a:r>
              <a:rPr lang="ru-RU" i="1" dirty="0"/>
              <a:t>проведение предметной недели</a:t>
            </a:r>
            <a:r>
              <a:rPr lang="ru-RU" dirty="0"/>
              <a:t>). При проведении Недели английского языка важно создать атмосферу праздничности, непринужденности. Открытие начинается с </a:t>
            </a:r>
            <a:r>
              <a:rPr lang="ru-RU" dirty="0" smtClean="0"/>
              <a:t>знакомства </a:t>
            </a:r>
            <a:r>
              <a:rPr lang="ru-RU" dirty="0"/>
              <a:t>учащихся с планом проведения мероприятий.</a:t>
            </a:r>
          </a:p>
          <a:p>
            <a:r>
              <a:rPr lang="ru-RU" dirty="0"/>
              <a:t>Третий этап (</a:t>
            </a:r>
            <a:r>
              <a:rPr lang="ru-RU" i="1" dirty="0"/>
              <a:t>заключительный</a:t>
            </a:r>
            <a:r>
              <a:rPr lang="ru-RU" dirty="0"/>
              <a:t>). Этот этап посвящен подведению итогов. По итогам конкурсов проходит награждение учащихся, которые принимали активное участие и показали лучшие результаты.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98356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«Пишем письмо другу»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Помогает развить навыки письма;</a:t>
            </a:r>
          </a:p>
          <a:p>
            <a:r>
              <a:rPr lang="ru-RU" dirty="0" smtClean="0"/>
              <a:t>Не трудно выполнять учащимся;</a:t>
            </a:r>
          </a:p>
          <a:p>
            <a:r>
              <a:rPr lang="ru-RU" dirty="0" smtClean="0"/>
              <a:t>Развивает воображение и творческие способности;</a:t>
            </a:r>
          </a:p>
          <a:p>
            <a:pPr marL="0" indent="0">
              <a:buNone/>
            </a:pPr>
            <a:r>
              <a:rPr lang="ru-RU" dirty="0" smtClean="0"/>
              <a:t>Особенности подготовки:</a:t>
            </a:r>
          </a:p>
          <a:p>
            <a:pPr marL="0" indent="0">
              <a:buNone/>
            </a:pPr>
            <a:r>
              <a:rPr lang="ru-RU" dirty="0" smtClean="0"/>
              <a:t>Требует корректной концепции проведения;</a:t>
            </a:r>
          </a:p>
        </p:txBody>
      </p:sp>
    </p:spTree>
    <p:extLst>
      <p:ext uri="{BB962C8B-B14F-4D97-AF65-F5344CB8AC3E}">
        <p14:creationId xmlns:p14="http://schemas.microsoft.com/office/powerpoint/2010/main" xmlns="" val="3341957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4080053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77412"/>
            <a:ext cx="4020339" cy="530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7664" cy="18448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47664" y="18014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Конкурс «Пишем письмо другу»</a:t>
            </a:r>
          </a:p>
        </p:txBody>
      </p:sp>
    </p:spTree>
    <p:extLst>
      <p:ext uri="{BB962C8B-B14F-4D97-AF65-F5344CB8AC3E}">
        <p14:creationId xmlns:p14="http://schemas.microsoft.com/office/powerpoint/2010/main" xmlns="" val="20361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83569" y="0"/>
            <a:ext cx="8240708" cy="6858000"/>
            <a:chOff x="611559" y="0"/>
            <a:chExt cx="8240708" cy="5715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1559" y="0"/>
              <a:ext cx="4162222" cy="5701258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39951" y="0"/>
              <a:ext cx="4712316" cy="5715000"/>
            </a:xfrm>
            <a:prstGeom prst="rect">
              <a:avLst/>
            </a:prstGeom>
          </p:spPr>
        </p:pic>
      </p:grp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944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857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Проведение «</a:t>
            </a:r>
            <a:r>
              <a:rPr lang="en-US" dirty="0"/>
              <a:t>five o’clock tea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Предложите учащимся найти рецепты и приготовить английские десерты для чаепития;</a:t>
            </a:r>
          </a:p>
          <a:p>
            <a:r>
              <a:rPr lang="ru-RU" dirty="0" smtClean="0"/>
              <a:t>Найдите вместе с учащимися традиции проведения чаепития;</a:t>
            </a:r>
          </a:p>
          <a:p>
            <a:r>
              <a:rPr lang="ru-RU" dirty="0" smtClean="0"/>
              <a:t>Помните о содержании, можно устроить мини-конкурс чтецов, обсудить разработанный группой учащихся проект и т.д.</a:t>
            </a:r>
          </a:p>
          <a:p>
            <a:pPr marL="0" indent="0">
              <a:buNone/>
            </a:pPr>
            <a:r>
              <a:rPr lang="ru-RU" dirty="0" smtClean="0"/>
              <a:t>Главная задача: окунуть учащихся в культуру изучаемого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8894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Проведение «</a:t>
            </a:r>
            <a:r>
              <a:rPr lang="en-US" dirty="0"/>
              <a:t>five o’clock tea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Предложите учащимся найти рецепты и приготовить английские десерты для чаепития;</a:t>
            </a:r>
          </a:p>
          <a:p>
            <a:r>
              <a:rPr lang="ru-RU" dirty="0" smtClean="0"/>
              <a:t>Найдите вместе с учащимися традиции проведения чаепития;</a:t>
            </a:r>
          </a:p>
          <a:p>
            <a:r>
              <a:rPr lang="ru-RU" dirty="0" smtClean="0"/>
              <a:t>Помните о содержании, можно устроить мини-конкурс чтецов, обсудить разработанный группой учащихся проект и т.д.</a:t>
            </a:r>
          </a:p>
          <a:p>
            <a:pPr marL="0" indent="0">
              <a:buNone/>
            </a:pPr>
            <a:r>
              <a:rPr lang="ru-RU" dirty="0" smtClean="0"/>
              <a:t>Главная задача: окунуть учащихся в культуру изучаемого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81373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Проведение дистанционных олимпиад при помощи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Создать </a:t>
            </a:r>
            <a:r>
              <a:rPr lang="ru-RU" dirty="0" err="1" smtClean="0"/>
              <a:t>аккаунт</a:t>
            </a:r>
            <a:r>
              <a:rPr lang="ru-RU" dirty="0" smtClean="0"/>
              <a:t> в </a:t>
            </a:r>
            <a:r>
              <a:rPr lang="ru-RU" dirty="0" err="1" smtClean="0"/>
              <a:t>гугл</a:t>
            </a:r>
            <a:r>
              <a:rPr lang="ru-RU" dirty="0" smtClean="0"/>
              <a:t>;</a:t>
            </a:r>
          </a:p>
          <a:p>
            <a:r>
              <a:rPr lang="ru-RU" dirty="0" smtClean="0"/>
              <a:t>Нажимаете кнопку: «Еще»</a:t>
            </a:r>
          </a:p>
          <a:p>
            <a:pPr>
              <a:buNone/>
            </a:pPr>
            <a:r>
              <a:rPr lang="ru-RU" dirty="0" smtClean="0"/>
              <a:t> и разворачиваете меню всех </a:t>
            </a:r>
          </a:p>
          <a:p>
            <a:pPr>
              <a:buNone/>
            </a:pPr>
            <a:r>
              <a:rPr lang="ru-RU" dirty="0" smtClean="0"/>
              <a:t>приложений;</a:t>
            </a:r>
          </a:p>
          <a:p>
            <a:r>
              <a:rPr lang="ru-RU" dirty="0" smtClean="0"/>
              <a:t>Создать опрос (см. </a:t>
            </a:r>
            <a:r>
              <a:rPr lang="ru-RU" dirty="0" err="1" smtClean="0"/>
              <a:t>скиншот</a:t>
            </a:r>
            <a:r>
              <a:rPr lang="ru-RU" dirty="0" smtClean="0"/>
              <a:t>);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 descr="https://pp.vk.me/c637218/v637218776/3bdb7/_psvzF5dSBc.jpg"/>
          <p:cNvPicPr>
            <a:picLocks noChangeAspect="1" noChangeArrowheads="1"/>
          </p:cNvPicPr>
          <p:nvPr/>
        </p:nvPicPr>
        <p:blipFill>
          <a:blip r:embed="rId2" cstate="print"/>
          <a:srcRect l="75599" t="11926" b="26650"/>
          <a:stretch>
            <a:fillRect/>
          </a:stretch>
        </p:blipFill>
        <p:spPr bwMode="auto">
          <a:xfrm>
            <a:off x="6169024" y="1484784"/>
            <a:ext cx="2974976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Проведение дистанционных олимпиад при помощи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229600" cy="4525963"/>
          </a:xfrm>
        </p:spPr>
        <p:txBody>
          <a:bodyPr/>
          <a:lstStyle/>
          <a:p>
            <a:r>
              <a:rPr lang="ru-RU" dirty="0" smtClean="0"/>
              <a:t>Открыть формы;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Picture 6" descr="https://pp.vk.me/c637218/v637218776/3bdc1/duZoBfl_KEs.jpg"/>
          <p:cNvPicPr>
            <a:picLocks noChangeAspect="1" noChangeArrowheads="1"/>
          </p:cNvPicPr>
          <p:nvPr/>
        </p:nvPicPr>
        <p:blipFill>
          <a:blip r:embed="rId2" cstate="print"/>
          <a:srcRect l="14175" t="8505" r="20857" b="10226"/>
          <a:stretch>
            <a:fillRect/>
          </a:stretch>
        </p:blipFill>
        <p:spPr bwMode="auto">
          <a:xfrm>
            <a:off x="2699792" y="2044195"/>
            <a:ext cx="6157192" cy="4813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Проведение дистанционных олимпиад при помощи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Открыть формы;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Picture 6" descr="https://pp.vk.me/c637218/v637218776/3bdc1/duZoBfl_KEs.jpg"/>
          <p:cNvPicPr>
            <a:picLocks noChangeAspect="1" noChangeArrowheads="1"/>
          </p:cNvPicPr>
          <p:nvPr/>
        </p:nvPicPr>
        <p:blipFill>
          <a:blip r:embed="rId2" cstate="print"/>
          <a:srcRect l="14175" t="8505" r="20857" b="10226"/>
          <a:stretch>
            <a:fillRect/>
          </a:stretch>
        </p:blipFill>
        <p:spPr bwMode="auto">
          <a:xfrm>
            <a:off x="251520" y="242686"/>
            <a:ext cx="8461448" cy="6615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Проведение дистанционных олимпиад при помощи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0178" name="Picture 2" descr="https://pp.vk.me/c637218/v637218776/3bdcb/CNDppDtjUkg.jpg"/>
          <p:cNvPicPr>
            <a:picLocks noChangeAspect="1" noChangeArrowheads="1"/>
          </p:cNvPicPr>
          <p:nvPr/>
        </p:nvPicPr>
        <p:blipFill>
          <a:blip r:embed="rId2" cstate="print"/>
          <a:srcRect t="6029" b="3971"/>
          <a:stretch>
            <a:fillRect/>
          </a:stretch>
        </p:blipFill>
        <p:spPr bwMode="auto">
          <a:xfrm>
            <a:off x="539552" y="1700808"/>
            <a:ext cx="8400256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Проведение дистанционных олимпиад при помощи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3250" name="Picture 2" descr="https://pp.vk.me/c637218/v637218776/3bdd5/6zCOG-HLos0.jpg"/>
          <p:cNvPicPr>
            <a:picLocks noChangeAspect="1" noChangeArrowheads="1"/>
          </p:cNvPicPr>
          <p:nvPr/>
        </p:nvPicPr>
        <p:blipFill>
          <a:blip r:embed="rId2" cstate="print"/>
          <a:srcRect t="6029" r="4320" b="3971"/>
          <a:stretch>
            <a:fillRect/>
          </a:stretch>
        </p:blipFill>
        <p:spPr bwMode="auto">
          <a:xfrm>
            <a:off x="683568" y="1772815"/>
            <a:ext cx="8199010" cy="4820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можно придумать?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11220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взять вопросы?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Составить самостоятельно;</a:t>
            </a:r>
          </a:p>
          <a:p>
            <a:r>
              <a:rPr lang="ru-RU" dirty="0" smtClean="0"/>
              <a:t>Подобрать из готовых пособий;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04776"/>
            <a:ext cx="5131671" cy="6753225"/>
          </a:xfrm>
          <a:prstGeom prst="rect">
            <a:avLst/>
          </a:prstGeom>
        </p:spPr>
      </p:pic>
      <p:pic>
        <p:nvPicPr>
          <p:cNvPr id="409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48" y="1"/>
            <a:ext cx="2379712" cy="3481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983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48" y="1"/>
            <a:ext cx="2379712" cy="3481388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4722659" cy="670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983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48" y="1"/>
            <a:ext cx="1515616" cy="2217263"/>
          </a:xfrm>
          <a:prstGeom prst="rect">
            <a:avLst/>
          </a:prstGeom>
          <a:noFill/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2451" y="1628800"/>
            <a:ext cx="767155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983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/>
          <a:lstStyle/>
          <a:p>
            <a:r>
              <a:rPr lang="ru-RU" dirty="0" smtClean="0"/>
              <a:t>Количество идей для мероприятий на неделю английского языка большое количество;</a:t>
            </a:r>
          </a:p>
          <a:p>
            <a:r>
              <a:rPr lang="ru-RU" dirty="0" smtClean="0"/>
              <a:t>Многие конкурсы и мероприятия не сложны в подготовке, если использовать наработки из пособий и учебников;</a:t>
            </a:r>
          </a:p>
          <a:p>
            <a:r>
              <a:rPr lang="ru-RU" dirty="0" smtClean="0"/>
              <a:t>Возможно поддержать интерес к изучению английского языка;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Дополнительные пособия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Компенсируют проблемы в базовом образовании;</a:t>
            </a:r>
          </a:p>
          <a:p>
            <a:r>
              <a:rPr lang="ru-RU" dirty="0"/>
              <a:t>Готовят к ЕГЭ</a:t>
            </a:r>
            <a:r>
              <a:rPr lang="ru-RU" dirty="0" smtClean="0"/>
              <a:t>; </a:t>
            </a:r>
            <a:endParaRPr lang="ru-RU" dirty="0"/>
          </a:p>
          <a:p>
            <a:r>
              <a:rPr lang="ru-RU" dirty="0"/>
              <a:t>Помогают приобретать умения для решения практических </a:t>
            </a:r>
            <a:r>
              <a:rPr lang="ru-RU" dirty="0" smtClean="0"/>
              <a:t>задач, </a:t>
            </a:r>
            <a:r>
              <a:rPr lang="ru-RU" dirty="0"/>
              <a:t>которые связаны с успешным продвижением на рынке труда;</a:t>
            </a:r>
          </a:p>
          <a:p>
            <a:r>
              <a:rPr lang="ru-RU" dirty="0"/>
              <a:t>Являются поддержкой изучения </a:t>
            </a:r>
            <a:r>
              <a:rPr lang="ru-RU" dirty="0" smtClean="0"/>
              <a:t>общеобразовательных предметов на </a:t>
            </a:r>
            <a:r>
              <a:rPr lang="ru-RU" dirty="0"/>
              <a:t>продвинутом уровне;</a:t>
            </a:r>
          </a:p>
          <a:p>
            <a:r>
              <a:rPr lang="ru-RU" dirty="0"/>
              <a:t>Интегрируют все полученные знания в единую целостную картину мира;</a:t>
            </a:r>
          </a:p>
          <a:p>
            <a:r>
              <a:rPr lang="ru-RU" dirty="0" smtClean="0"/>
              <a:t>Должны </a:t>
            </a:r>
            <a:r>
              <a:rPr lang="ru-RU" dirty="0"/>
              <a:t>удовлетворять </a:t>
            </a:r>
            <a:r>
              <a:rPr lang="ru-RU" dirty="0" smtClean="0"/>
              <a:t>интересы </a:t>
            </a:r>
            <a:r>
              <a:rPr lang="ru-RU" dirty="0"/>
              <a:t>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98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можно придумать?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Маленькие хитрости;</a:t>
            </a:r>
          </a:p>
          <a:p>
            <a:r>
              <a:rPr lang="ru-RU" dirty="0" smtClean="0"/>
              <a:t>Песенный конкурс (например «Евровидение»);</a:t>
            </a:r>
          </a:p>
          <a:p>
            <a:r>
              <a:rPr lang="ru-RU" dirty="0" smtClean="0"/>
              <a:t>Конкурс чтецов;</a:t>
            </a:r>
          </a:p>
          <a:p>
            <a:r>
              <a:rPr lang="ru-RU" dirty="0" smtClean="0"/>
              <a:t>Конкурс проектов;</a:t>
            </a:r>
          </a:p>
          <a:p>
            <a:r>
              <a:rPr lang="ru-RU" dirty="0" smtClean="0"/>
              <a:t>Проведение «</a:t>
            </a:r>
            <a:r>
              <a:rPr lang="en-US" dirty="0" smtClean="0"/>
              <a:t>five o’clock tea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Проведение дистанционных олимпиад;</a:t>
            </a:r>
          </a:p>
          <a:p>
            <a:r>
              <a:rPr lang="ru-RU" dirty="0" smtClean="0"/>
              <a:t>Театральные конкурсы;</a:t>
            </a:r>
          </a:p>
          <a:p>
            <a:r>
              <a:rPr lang="ru-RU" dirty="0" smtClean="0"/>
              <a:t>Конкурс: «Пишем письмо другу»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4642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Песенный конкурс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Пользуются большой популярностью у школьников;</a:t>
            </a:r>
          </a:p>
          <a:p>
            <a:r>
              <a:rPr lang="ru-RU" dirty="0" smtClean="0"/>
              <a:t>Помогают применить иностранный язык в реальной жизненной ситуации;</a:t>
            </a:r>
          </a:p>
          <a:p>
            <a:r>
              <a:rPr lang="ru-RU" dirty="0" smtClean="0"/>
              <a:t>Развивают фонетические навыки учащихся;</a:t>
            </a:r>
          </a:p>
          <a:p>
            <a:r>
              <a:rPr lang="ru-RU" dirty="0" smtClean="0"/>
              <a:t>Могут хорошо завершать неделю английского языка;</a:t>
            </a:r>
          </a:p>
          <a:p>
            <a:pPr marL="0" indent="0">
              <a:buNone/>
            </a:pPr>
            <a:r>
              <a:rPr lang="ru-RU" dirty="0" smtClean="0"/>
              <a:t>Особенности:</a:t>
            </a:r>
          </a:p>
          <a:p>
            <a:r>
              <a:rPr lang="ru-RU" dirty="0" smtClean="0"/>
              <a:t>Не трудно проводить;</a:t>
            </a:r>
          </a:p>
          <a:p>
            <a:r>
              <a:rPr lang="ru-RU" dirty="0" smtClean="0"/>
              <a:t>Требует тщательно спланированного положения о конкурсе и сценария проведения.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527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9602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 t="1682" b="3807"/>
          <a:stretch>
            <a:fillRect/>
          </a:stretch>
        </p:blipFill>
        <p:spPr bwMode="auto">
          <a:xfrm>
            <a:off x="2555776" y="0"/>
            <a:ext cx="527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5242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HEru3SB1_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122754" cy="686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4624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101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710</Words>
  <Application>Microsoft Office PowerPoint</Application>
  <PresentationFormat>Экран (4:3)</PresentationFormat>
  <Paragraphs>113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Планирование:</vt:lpstr>
      <vt:lpstr>Этапы подготовки и проведения:</vt:lpstr>
      <vt:lpstr>Что можно придумать?</vt:lpstr>
      <vt:lpstr>Что можно придумать?</vt:lpstr>
      <vt:lpstr>Песенный конкурс</vt:lpstr>
      <vt:lpstr>Слайд 7</vt:lpstr>
      <vt:lpstr>Слайд 8</vt:lpstr>
      <vt:lpstr>Слайд 9</vt:lpstr>
      <vt:lpstr>Слайд 10</vt:lpstr>
      <vt:lpstr>Слайд 11</vt:lpstr>
      <vt:lpstr>Конкурс чтецов:</vt:lpstr>
      <vt:lpstr>“Read Up”, 5 класс</vt:lpstr>
      <vt:lpstr>“The Ring of the Druids”, 7 – 8 классы</vt:lpstr>
      <vt:lpstr>“Songs and Poems for School”</vt:lpstr>
      <vt:lpstr>“Robin MacWizard’s Diary”, 9 класс</vt:lpstr>
      <vt:lpstr>“Songs and Poems for School”</vt:lpstr>
      <vt:lpstr>Слайд 18</vt:lpstr>
      <vt:lpstr>Конкурс проектов:</vt:lpstr>
      <vt:lpstr>Творческие проекты</vt:lpstr>
      <vt:lpstr>Слайд 21</vt:lpstr>
      <vt:lpstr>Слайд 22</vt:lpstr>
      <vt:lpstr>Театральные конкурсы:</vt:lpstr>
      <vt:lpstr>Театральные постановки способствуют: </vt:lpstr>
      <vt:lpstr>Слайд 25</vt:lpstr>
      <vt:lpstr>Слайд 26</vt:lpstr>
      <vt:lpstr>Слайд 27</vt:lpstr>
      <vt:lpstr>Слайд 28</vt:lpstr>
      <vt:lpstr>Слайд 29</vt:lpstr>
      <vt:lpstr>Конкурс «Пишем письмо другу»</vt:lpstr>
      <vt:lpstr>Слайд 31</vt:lpstr>
      <vt:lpstr>Слайд 32</vt:lpstr>
      <vt:lpstr>Проведение «five o’clock tea»</vt:lpstr>
      <vt:lpstr>Проведение «five o’clock tea»</vt:lpstr>
      <vt:lpstr>Проведение дистанционных олимпиад при помощи Google</vt:lpstr>
      <vt:lpstr>Проведение дистанционных олимпиад при помощи Google</vt:lpstr>
      <vt:lpstr>Проведение дистанционных олимпиад при помощи Google</vt:lpstr>
      <vt:lpstr>Проведение дистанционных олимпиад при помощи Google</vt:lpstr>
      <vt:lpstr>Проведение дистанционных олимпиад при помощи Google</vt:lpstr>
      <vt:lpstr>Где взять вопросы? </vt:lpstr>
      <vt:lpstr>Слайд 41</vt:lpstr>
      <vt:lpstr>Слайд 42</vt:lpstr>
      <vt:lpstr>Слайд 43</vt:lpstr>
      <vt:lpstr>Рефлексия</vt:lpstr>
      <vt:lpstr>Дополнительные пособия: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</dc:creator>
  <cp:lastModifiedBy>bim</cp:lastModifiedBy>
  <cp:revision>10</cp:revision>
  <dcterms:created xsi:type="dcterms:W3CDTF">2017-02-06T21:08:52Z</dcterms:created>
  <dcterms:modified xsi:type="dcterms:W3CDTF">2017-02-07T06:24:19Z</dcterms:modified>
</cp:coreProperties>
</file>