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343" r:id="rId3"/>
    <p:sldId id="264" r:id="rId4"/>
    <p:sldId id="257" r:id="rId5"/>
    <p:sldId id="350" r:id="rId6"/>
    <p:sldId id="258" r:id="rId7"/>
    <p:sldId id="347" r:id="rId8"/>
    <p:sldId id="260" r:id="rId9"/>
    <p:sldId id="325" r:id="rId10"/>
    <p:sldId id="355" r:id="rId11"/>
    <p:sldId id="349" r:id="rId12"/>
    <p:sldId id="333" r:id="rId13"/>
    <p:sldId id="271" r:id="rId14"/>
    <p:sldId id="353" r:id="rId15"/>
    <p:sldId id="354" r:id="rId16"/>
    <p:sldId id="272" r:id="rId17"/>
    <p:sldId id="273" r:id="rId18"/>
    <p:sldId id="346" r:id="rId19"/>
    <p:sldId id="274" r:id="rId20"/>
    <p:sldId id="335" r:id="rId21"/>
    <p:sldId id="278" r:id="rId22"/>
    <p:sldId id="281" r:id="rId23"/>
    <p:sldId id="284" r:id="rId24"/>
    <p:sldId id="285" r:id="rId25"/>
    <p:sldId id="286" r:id="rId26"/>
    <p:sldId id="288" r:id="rId27"/>
    <p:sldId id="298" r:id="rId28"/>
    <p:sldId id="299" r:id="rId29"/>
    <p:sldId id="300" r:id="rId30"/>
    <p:sldId id="348" r:id="rId31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2FA7"/>
    <a:srgbClr val="E07CC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655" autoAdjust="0"/>
  </p:normalViewPr>
  <p:slideViewPr>
    <p:cSldViewPr>
      <p:cViewPr>
        <p:scale>
          <a:sx n="100" d="100"/>
          <a:sy n="100" d="100"/>
        </p:scale>
        <p:origin x="-2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283" cy="495300"/>
          </a:xfrm>
          <a:prstGeom prst="rect">
            <a:avLst/>
          </a:prstGeom>
        </p:spPr>
        <p:txBody>
          <a:bodyPr vert="horz" lIns="95423" tIns="47711" rIns="95423" bIns="4771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1"/>
            <a:ext cx="2944283" cy="495300"/>
          </a:xfrm>
          <a:prstGeom prst="rect">
            <a:avLst/>
          </a:prstGeom>
        </p:spPr>
        <p:txBody>
          <a:bodyPr vert="horz" lIns="95423" tIns="47711" rIns="95423" bIns="47711" rtlCol="0"/>
          <a:lstStyle>
            <a:lvl1pPr algn="r">
              <a:defRPr sz="1300"/>
            </a:lvl1pPr>
          </a:lstStyle>
          <a:p>
            <a:fld id="{3DA222FB-308A-46B2-A35E-3D1E50A0AE84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23" tIns="47711" rIns="95423" bIns="47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5423" tIns="47711" rIns="95423" bIns="4771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5423" tIns="47711" rIns="95423" bIns="4771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5423" tIns="47711" rIns="95423" bIns="47711" rtlCol="0" anchor="b"/>
          <a:lstStyle>
            <a:lvl1pPr algn="r">
              <a:defRPr sz="1300"/>
            </a:lvl1pPr>
          </a:lstStyle>
          <a:p>
            <a:fld id="{9E6D43D9-6C69-44F3-AC3D-7C69743D51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2008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107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904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822929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8190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084325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6794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5992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821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9582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43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594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78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321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6029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0284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817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F8B1D-1798-4E2A-A7AD-8553728A82B7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2427F0-A05A-4977-A708-18A96D890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080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7884368" cy="1512168"/>
          </a:xfrm>
        </p:spPr>
        <p:txBody>
          <a:bodyPr>
            <a:normAutofit fontScale="90000"/>
          </a:bodyPr>
          <a:lstStyle/>
          <a:p>
            <a:pPr algn="ctr">
              <a:lnSpc>
                <a:spcPts val="6500"/>
              </a:lnSpc>
              <a:spcBef>
                <a:spcPts val="0"/>
              </a:spcBef>
            </a:pPr>
            <a:r>
              <a:rPr lang="ru-RU" sz="4000" b="1" dirty="0" smtClean="0">
                <a:solidFill>
                  <a:srgbClr val="C32FA7"/>
                </a:solidFill>
              </a:rPr>
              <a:t>К.И. Кауфман</a:t>
            </a:r>
            <a:r>
              <a:rPr lang="en-US" sz="4000" b="1" dirty="0" smtClean="0">
                <a:solidFill>
                  <a:srgbClr val="C32FA7"/>
                </a:solidFill>
              </a:rPr>
              <a:t>, </a:t>
            </a:r>
            <a:r>
              <a:rPr lang="ru-RU" sz="4000" b="1" dirty="0" smtClean="0">
                <a:solidFill>
                  <a:srgbClr val="C32FA7"/>
                </a:solidFill>
              </a:rPr>
              <a:t>М.Ю. Кауфман</a:t>
            </a:r>
            <a:br>
              <a:rPr lang="ru-RU" sz="4000" b="1" dirty="0" smtClean="0">
                <a:solidFill>
                  <a:srgbClr val="C32FA7"/>
                </a:solidFill>
              </a:rPr>
            </a:br>
            <a:r>
              <a:rPr lang="ru-RU" sz="5300" b="1" cap="all" spc="100" dirty="0" smtClean="0">
                <a:solidFill>
                  <a:schemeClr val="accent2">
                    <a:lumMod val="75000"/>
                  </a:schemeClr>
                </a:solidFill>
              </a:rPr>
              <a:t>Новые книги</a:t>
            </a:r>
            <a:endParaRPr lang="ru-RU" sz="5300" b="1" cap="all" spc="100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0" y="1916832"/>
            <a:ext cx="1588285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56" y="1916832"/>
            <a:ext cx="1588285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2" y="1916832"/>
            <a:ext cx="1588285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1916832"/>
            <a:ext cx="1663925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0" y="4365352"/>
            <a:ext cx="1604941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03648" y="4365352"/>
            <a:ext cx="1625357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0" name="Рисунок 9" descr="Tests_primary_coverRGB.t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2080" y="4365352"/>
            <a:ext cx="1622494" cy="2232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Reader_9_p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548680"/>
            <a:ext cx="4069134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Reader_9_p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404664"/>
            <a:ext cx="4611685" cy="612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70A3-9DF7-4DD4-A89A-87957D5843DC}" type="slidenum">
              <a:rPr lang="ru-RU"/>
              <a:pPr/>
              <a:t>12</a:t>
            </a:fld>
            <a:endParaRPr lang="ru-RU"/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Обложка с разворотом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Reader_10_11_cove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8165957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F7B33F-7289-4EF6-AD04-2689140D0D26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974721" y="3244334"/>
            <a:ext cx="1194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Стр</a:t>
            </a:r>
            <a:r>
              <a:rPr lang="ru-RU" dirty="0" smtClean="0"/>
              <a:t> 12-13</a:t>
            </a:r>
          </a:p>
        </p:txBody>
      </p:sp>
      <p:pic>
        <p:nvPicPr>
          <p:cNvPr id="6" name="Рисунок 5" descr="Reader_10_11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2315" y="738000"/>
            <a:ext cx="4340409" cy="5760000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9" name="Рисунок 8" descr="Reader_10_11_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599" y="738000"/>
            <a:ext cx="4340409" cy="576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 descr="Reader_10_11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60648"/>
            <a:ext cx="1073498" cy="144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650" y="696913"/>
            <a:ext cx="771525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Tests_primary_cover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268760"/>
            <a:ext cx="3326390" cy="4575986"/>
          </a:xfrm>
          <a:prstGeom prst="rect">
            <a:avLst/>
          </a:prstGeom>
        </p:spPr>
      </p:pic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3077570" cy="45759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32FA7"/>
                </a:solidFill>
              </a:rPr>
              <a:t>В продаже книги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Итоговые контрольные работы</a:t>
            </a:r>
          </a:p>
        </p:txBody>
      </p:sp>
      <p:pic>
        <p:nvPicPr>
          <p:cNvPr id="3076" name="Picture 2" descr="C:\Documents and Settings\alexeyvk\Рабочий стол\kaufman itogovye test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1988840"/>
            <a:ext cx="2808312" cy="3870716"/>
          </a:xfr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07904" y="1988840"/>
            <a:ext cx="4176464" cy="4392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ru-RU" sz="2700" dirty="0" smtClean="0"/>
              <a:t>К. И. Кауфман. М. Ю. Кауфман. Итоговые контрольные работы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ru-RU" sz="2700" dirty="0" smtClean="0"/>
              <a:t>для выпускников начальной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ru-RU" sz="2700" dirty="0" smtClean="0"/>
              <a:t>школы.</a:t>
            </a:r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kumimoji="0" lang="ru-RU" sz="270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700" dirty="0" smtClean="0"/>
              <a:t>Пособие содержит 4 теста базового уровня и предназначено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ru-RU" sz="2700" dirty="0" smtClean="0"/>
              <a:t>для использования в 4 четверти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ru-RU" sz="2700" dirty="0" smtClean="0"/>
              <a:t>4 класса для итоговой оценки достижения предметных результатов по английскому языку.</a:t>
            </a:r>
            <a:endParaRPr lang="en-US" sz="2700" dirty="0" smtClean="0"/>
          </a:p>
          <a:p>
            <a:pPr marL="342900" indent="-342900" defTabSz="4572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/>
            </a:pPr>
            <a:r>
              <a:rPr lang="ru-RU" sz="2700" dirty="0" smtClean="0"/>
              <a:t>Соответствует Примерной программе и может использоваться с любым курсом английского языка.</a:t>
            </a:r>
          </a:p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SzPct val="80000"/>
              <a:defRPr/>
            </a:pPr>
            <a:endParaRPr lang="ru-RU" sz="4300" dirty="0" smtClean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F8A1E9-8594-4C4D-BB87-19AC4245F664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32000" y="274638"/>
            <a:ext cx="7715200" cy="142617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Сборники учебных песен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начальной и основной школы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Songs_2_4_cove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670154" cy="504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1" name="Рисунок 10" descr="Songs_5_11_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556792"/>
            <a:ext cx="3624060" cy="504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69AFCE-7D78-4F49-A67A-43857FDD6963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32000" y="404664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32FA7"/>
                </a:solidFill>
              </a:rPr>
              <a:t>Сборники учебных песен для начальной и основной школы </a:t>
            </a:r>
            <a:endParaRPr lang="ru-RU" sz="2400" b="1" dirty="0">
              <a:solidFill>
                <a:srgbClr val="C32FA7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32000" y="1484784"/>
            <a:ext cx="699512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Выпущено 2 сборника, которые  включают 57 учебных песен и стихотворений.</a:t>
            </a:r>
          </a:p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Учебные песни и стихи органично сочетают учебный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развлекательный характер деятельности.</a:t>
            </a:r>
          </a:p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многих случаях учебные песни и стихи предлагаются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изолированно,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сопровождаются серией упражнений, что позволяет использовать сборники как на уроке, так и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внеурочной деятельности.</a:t>
            </a:r>
          </a:p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Учебные песни и стихи сопровождаются аудиозаписями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караоке версиями, которые можно скачать бесплатно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помощью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QR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кода.</a:t>
            </a:r>
          </a:p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конце каждого сборника приводится таблица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указанием названия песни, темы, лексического и грамматического наполнения, </a:t>
            </a: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социокультурной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информации</a:t>
            </a:r>
          </a:p>
          <a:p>
            <a:pPr marL="342900" marR="0" lvl="0" indent="-342900" algn="l" defTabSz="4572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Содержимое 4" descr="Songs_2_4_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332656"/>
            <a:ext cx="4450567" cy="6120000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 descr="Songs_2_4_cover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1048615" cy="1440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EB3CB9-7EB0-4B4C-A951-AC3A20FE4AAA}" type="slidenum">
              <a:rPr lang="ru-RU" altLang="ru-RU" smtClean="0"/>
              <a:pPr/>
              <a:t>19</a:t>
            </a:fld>
            <a:endParaRPr lang="ru-RU" altLang="ru-RU" smtClean="0"/>
          </a:p>
        </p:txBody>
      </p:sp>
      <p:sp>
        <p:nvSpPr>
          <p:cNvPr id="1434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32000" y="1412776"/>
            <a:ext cx="720080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Использование песен и стихов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в обучении английскому языку</a:t>
            </a:r>
            <a:r>
              <a:rPr lang="en-US" sz="2000" dirty="0" smtClean="0"/>
              <a:t> </a:t>
            </a:r>
            <a:r>
              <a:rPr lang="ru-RU" sz="2000" dirty="0" smtClean="0"/>
              <a:t>способствует</a:t>
            </a:r>
            <a:r>
              <a:rPr lang="en-US" sz="2000" dirty="0" smtClean="0"/>
              <a:t>: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духовному и эмоциональному развитию личности</a:t>
            </a:r>
          </a:p>
          <a:p>
            <a:r>
              <a:rPr lang="ru-RU" sz="2000" dirty="0" smtClean="0"/>
              <a:t>развитию фонематического слуха</a:t>
            </a:r>
          </a:p>
          <a:p>
            <a:r>
              <a:rPr lang="ru-RU" sz="2000" dirty="0" smtClean="0"/>
              <a:t>закреплению лексического и грамматического материала</a:t>
            </a:r>
          </a:p>
          <a:p>
            <a:r>
              <a:rPr lang="ru-RU" sz="2000" dirty="0" smtClean="0"/>
              <a:t>формированию и развитию </a:t>
            </a:r>
            <a:r>
              <a:rPr lang="ru-RU" sz="2000" dirty="0" err="1" smtClean="0"/>
              <a:t>социокультурной</a:t>
            </a:r>
            <a:r>
              <a:rPr lang="ru-RU" sz="2000" dirty="0" smtClean="0"/>
              <a:t> компетенции</a:t>
            </a:r>
          </a:p>
          <a:p>
            <a:r>
              <a:rPr lang="ru-RU" sz="2000" dirty="0" smtClean="0"/>
              <a:t>постановке произносительных и речевых навыков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 smtClean="0"/>
              <a:t>      </a:t>
            </a: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432000" y="332656"/>
            <a:ext cx="72008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400" b="1" dirty="0" smtClean="0">
                <a:solidFill>
                  <a:srgbClr val="CC3399"/>
                </a:solidFill>
              </a:rPr>
              <a:t>Роль песенного и стихотворного </a:t>
            </a:r>
            <a:r>
              <a:rPr lang="en-US" sz="2400" b="1" dirty="0" smtClean="0">
                <a:solidFill>
                  <a:srgbClr val="CC3399"/>
                </a:solidFill>
              </a:rPr>
              <a:t/>
            </a:r>
            <a:br>
              <a:rPr lang="en-US" sz="2400" b="1" dirty="0" smtClean="0">
                <a:solidFill>
                  <a:srgbClr val="CC3399"/>
                </a:solidFill>
              </a:rPr>
            </a:br>
            <a:r>
              <a:rPr lang="ru-RU" sz="2400" b="1" dirty="0" smtClean="0">
                <a:solidFill>
                  <a:srgbClr val="CC3399"/>
                </a:solidFill>
              </a:rPr>
              <a:t>материала в обучении английскому языку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altLang="ru-RU" sz="1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alt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Reader_5_6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720000"/>
            <a:ext cx="8165957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32000" y="548680"/>
            <a:ext cx="6347713" cy="72008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CC3399"/>
                </a:solidFill>
              </a:rPr>
              <a:t>Проблема выбора песен</a:t>
            </a:r>
            <a:endParaRPr lang="ru-RU" sz="2800" dirty="0" smtClean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32000" y="112474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R="0" lvl="0" algn="l" defTabSz="4572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выборе готовых песен для использования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учебных целях возникают следующие проблемы:</a:t>
            </a: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сложная лексика</a:t>
            </a: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сложная грамматика</a:t>
            </a: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«ненужные» слова (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слэнг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ругательства и т.п.)</a:t>
            </a: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произношение певца/певицы</a:t>
            </a: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педагогическая ценность песни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либо ее отсутствие</a:t>
            </a:r>
          </a:p>
          <a:p>
            <a:pPr marR="0" lvl="0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 проблемы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создать для русскоязычных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учащихся стихи и песни, используя лучшие традиции английского песенного творчества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учебная песня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0555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ru-RU" dirty="0" smtClean="0"/>
          </a:p>
          <a:p>
            <a:endParaRPr lang="ru-RU" altLang="ru-RU" dirty="0" smtClean="0"/>
          </a:p>
        </p:txBody>
      </p:sp>
      <p:pic>
        <p:nvPicPr>
          <p:cNvPr id="6" name="Рисунок 5" descr="Songs_2_4_cove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1048615" cy="1440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 descr="Songs_2_4_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476672"/>
            <a:ext cx="4205244" cy="576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10CF9D-7D30-489F-8B32-E7A8964F3ABD}" type="slidenum">
              <a:rPr lang="ru-RU" altLang="ru-RU" smtClean="0"/>
              <a:pPr/>
              <a:t>22</a:t>
            </a:fld>
            <a:endParaRPr lang="ru-RU" altLang="ru-RU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Закрепление и активизация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грамматического и лексического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материала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1916832"/>
            <a:ext cx="6851104" cy="399330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Песни как один из видов речевого общения являются средством более прочного усвоения и расширения лексического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грамматического запаса, так как включают новые слова, выражения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грамматические конструкции.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песнях уже знакомая лексика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грамматика встреча</a:t>
            </a:r>
            <a:r>
              <a:rPr 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ю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тся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новом контекстуальном окружении, что помогает их более прочной  активизации.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7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A62761-0A05-466E-86EC-9C042CF8ABE3}" type="slidenum">
              <a:rPr lang="ru-RU" altLang="ru-RU" smtClean="0"/>
              <a:pPr/>
              <a:t>23</a:t>
            </a:fld>
            <a:endParaRPr lang="ru-RU" altLang="ru-RU" smtClean="0"/>
          </a:p>
        </p:txBody>
      </p:sp>
      <p:pic>
        <p:nvPicPr>
          <p:cNvPr id="10" name="Рисунок 9" descr="Songs_2_4_cove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404664"/>
            <a:ext cx="1258478" cy="17281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12" name="Прямоугольник 11"/>
          <p:cNvSpPr/>
          <p:nvPr/>
        </p:nvSpPr>
        <p:spPr>
          <a:xfrm>
            <a:off x="2339752" y="2420888"/>
            <a:ext cx="3055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Стр.17,18,19 </a:t>
            </a:r>
            <a:r>
              <a:rPr lang="en-US" dirty="0" smtClean="0"/>
              <a:t>In London Zoo</a:t>
            </a:r>
            <a:endParaRPr lang="ru-RU" dirty="0" smtClean="0"/>
          </a:p>
        </p:txBody>
      </p:sp>
      <p:pic>
        <p:nvPicPr>
          <p:cNvPr id="7" name="Рисунок 6" descr="Songs_2_4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492896"/>
            <a:ext cx="3010909" cy="414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8" name="Рисунок 7" descr="Songs_2_4_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4000" y="2492896"/>
            <a:ext cx="3020077" cy="414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6" name="Рисунок 5" descr="Songs_2_4_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04664"/>
            <a:ext cx="3144339" cy="432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57B101-4DB3-4018-AD8B-15E0E3CF53F7}" type="slidenum">
              <a:rPr lang="ru-RU" altLang="ru-RU" smtClean="0"/>
              <a:pPr/>
              <a:t>24</a:t>
            </a:fld>
            <a:endParaRPr lang="ru-RU" altLang="ru-RU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484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599" y="609600"/>
            <a:ext cx="7274769" cy="13208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32FA7"/>
                </a:solidFill>
              </a:rPr>
              <a:t>Формирование </a:t>
            </a:r>
            <a:r>
              <a:rPr lang="en-US" b="1" dirty="0" smtClean="0">
                <a:solidFill>
                  <a:srgbClr val="C32FA7"/>
                </a:solidFill>
              </a:rPr>
              <a:t/>
            </a:r>
            <a:br>
              <a:rPr lang="en-US" b="1" dirty="0" smtClean="0">
                <a:solidFill>
                  <a:srgbClr val="C32FA7"/>
                </a:solidFill>
              </a:rPr>
            </a:br>
            <a:r>
              <a:rPr lang="ru-RU" b="1" dirty="0" err="1" smtClean="0">
                <a:solidFill>
                  <a:srgbClr val="C32FA7"/>
                </a:solidFill>
              </a:rPr>
              <a:t>социокультурной</a:t>
            </a:r>
            <a:r>
              <a:rPr lang="ru-RU" b="1" dirty="0" smtClean="0">
                <a:solidFill>
                  <a:srgbClr val="C32FA7"/>
                </a:solidFill>
              </a:rPr>
              <a:t> компетенции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611560" y="1988840"/>
            <a:ext cx="8229600" cy="4137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Песни также способствуют формированию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социокультурной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компетенции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2852936"/>
            <a:ext cx="5904656" cy="2088232"/>
          </a:xfrm>
        </p:spPr>
        <p:txBody>
          <a:bodyPr/>
          <a:lstStyle/>
          <a:p>
            <a:pPr lvl="0">
              <a:defRPr/>
            </a:pPr>
            <a:r>
              <a:rPr lang="ru-RU" sz="2400" dirty="0" smtClean="0"/>
              <a:t>приобщению к истории, культуре </a:t>
            </a:r>
            <a:endParaRPr lang="en-US" sz="2400" dirty="0" smtClean="0"/>
          </a:p>
          <a:p>
            <a:pPr lvl="0">
              <a:defRPr/>
            </a:pPr>
            <a:r>
              <a:rPr lang="ru-RU" sz="2400" dirty="0" smtClean="0"/>
              <a:t>традициям и реалиям страны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изучаемого языка</a:t>
            </a:r>
            <a:endParaRPr lang="en-US" sz="2400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7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9873C7-1CF5-43E0-A189-28C338C96033}" type="slidenum">
              <a:rPr lang="ru-RU" altLang="ru-RU" smtClean="0"/>
              <a:pPr/>
              <a:t>25</a:t>
            </a:fld>
            <a:endParaRPr lang="ru-RU" altLang="ru-RU" smtClean="0"/>
          </a:p>
        </p:txBody>
      </p:sp>
      <p:sp>
        <p:nvSpPr>
          <p:cNvPr id="3379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204864"/>
            <a:ext cx="7772400" cy="1144588"/>
          </a:xfrm>
        </p:spPr>
        <p:txBody>
          <a:bodyPr/>
          <a:lstStyle/>
          <a:p>
            <a:r>
              <a:rPr lang="ru-RU" sz="2000" b="1" dirty="0" err="1" smtClean="0">
                <a:solidFill>
                  <a:schemeClr val="tx2"/>
                </a:solidFill>
              </a:rPr>
              <a:t>Стр</a:t>
            </a:r>
            <a:r>
              <a:rPr lang="ru-RU" sz="2000" b="1" dirty="0" smtClean="0">
                <a:solidFill>
                  <a:schemeClr val="tx2"/>
                </a:solidFill>
              </a:rPr>
              <a:t> 16-17 Сборник для </a:t>
            </a:r>
            <a:r>
              <a:rPr lang="ru-RU" sz="2000" b="1" dirty="0" err="1" smtClean="0">
                <a:solidFill>
                  <a:schemeClr val="tx2"/>
                </a:solidFill>
              </a:rPr>
              <a:t>основн</a:t>
            </a:r>
            <a:r>
              <a:rPr lang="ru-RU" sz="2000" b="1" dirty="0" smtClean="0">
                <a:solidFill>
                  <a:schemeClr val="tx2"/>
                </a:solidFill>
              </a:rPr>
              <a:t> школы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4" name="Рисунок 3" descr="Songs_5_11_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124744"/>
            <a:ext cx="3911539" cy="540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 descr="Songs_5_11_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124744"/>
            <a:ext cx="3923491" cy="540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8" name="Рисунок 7" descr="Songs_5_11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1" y="260648"/>
            <a:ext cx="1035445" cy="144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67544" y="764704"/>
            <a:ext cx="720092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800" b="1" dirty="0" smtClean="0">
                <a:solidFill>
                  <a:srgbClr val="C32FA7"/>
                </a:solidFill>
              </a:rPr>
              <a:t>Развитие личности учащихся </a:t>
            </a:r>
            <a:br>
              <a:rPr lang="ru-RU" sz="2800" b="1" dirty="0" smtClean="0">
                <a:solidFill>
                  <a:srgbClr val="C32FA7"/>
                </a:solidFill>
              </a:rPr>
            </a:br>
            <a:r>
              <a:rPr lang="ru-RU" sz="2800" b="1" dirty="0" smtClean="0">
                <a:solidFill>
                  <a:srgbClr val="C32FA7"/>
                </a:solidFill>
              </a:rPr>
              <a:t>посредством реализации воспитательного потенциала иностранного языка</a:t>
            </a:r>
            <a:endParaRPr lang="ru-RU" altLang="ru-RU" sz="2800" b="1" dirty="0">
              <a:solidFill>
                <a:srgbClr val="C32FA7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7544" y="2792685"/>
            <a:ext cx="6563072" cy="4065315"/>
          </a:xfrm>
          <a:prstGeom prst="rect">
            <a:avLst/>
          </a:prstGeom>
        </p:spPr>
        <p:txBody>
          <a:bodyPr/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Благодаря учебным песням и стихам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уроке создается речевая ситуация,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рамках которой предъявляемый материал воспринимается как необходимый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естественный для выполнения поставленной речевой задачи.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 descr="Songs_5_11_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476672"/>
            <a:ext cx="4450566" cy="6120000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260648"/>
            <a:ext cx="1035445" cy="144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CC3399"/>
                </a:solidFill>
              </a:rPr>
              <a:t>Мотивация</a:t>
            </a:r>
            <a:br>
              <a:rPr lang="ru-RU" b="1" dirty="0" smtClean="0">
                <a:solidFill>
                  <a:srgbClr val="CC3399"/>
                </a:solidFill>
              </a:rPr>
            </a:br>
            <a:endParaRPr lang="ru-RU" dirty="0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609599" y="1772816"/>
            <a:ext cx="6347714" cy="4268547"/>
          </a:xfrm>
        </p:spPr>
        <p:txBody>
          <a:bodyPr/>
          <a:lstStyle/>
          <a:p>
            <a:r>
              <a:rPr lang="ru-RU" sz="2400" dirty="0" smtClean="0"/>
              <a:t>Песни и стихи способствуют более полному раскрытию творческих способностей. Благодаря им  на уроке создается благоприятный психологический климат, снижается психологическая нагрузка, активизируется языковая деятельность, повышается эмоциональный тонус, поддерживается интерес к изучению иностранного языка.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 descr="Songs_5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260648"/>
            <a:ext cx="1035445" cy="144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Songs_5_11_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32656"/>
            <a:ext cx="4450566" cy="612000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Reader_5_6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4069134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0" name="Рисунок 9" descr="Reader_5_6_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692696"/>
            <a:ext cx="4069134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5_6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88640"/>
            <a:ext cx="973575" cy="13681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использовать  эти книги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 качестве дополнительных пособий для домашнего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 аналитического чтения (включить в рабочую программу как дополнительное учебное пособие)</a:t>
            </a:r>
          </a:p>
          <a:p>
            <a:pPr lvl="0"/>
            <a:r>
              <a:rPr lang="ru-RU" dirty="0" smtClean="0"/>
              <a:t>Во внеурочной деятельности, например по художественной литературе, культуре и т.д.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(в соответствии с программой внеурочной деятельности)</a:t>
            </a:r>
          </a:p>
          <a:p>
            <a:pPr lvl="0"/>
            <a:r>
              <a:rPr lang="ru-RU" dirty="0" smtClean="0"/>
              <a:t>В качестве материала для элективного курса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по истории стран изучаемого языка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Reader_7_8_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20000"/>
            <a:ext cx="8165957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Социокультурная</a:t>
            </a:r>
            <a:r>
              <a:rPr lang="ru-RU" dirty="0" smtClean="0"/>
              <a:t> информация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 книгах для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Социокультурная информация рассматривается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не только как цель, но и как средство обучения.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В данных книгах для чтения в полной мере реализуется воспитательный, мотивирующий и образовательный потенциал  социокультурной информации.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422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Reader_7_8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4069134" cy="540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12" name="Рисунок 11" descr="Reader_7_8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836712"/>
            <a:ext cx="4069134" cy="5400000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13" name="Рисунок 12" descr="Reader_7_8_cove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1024702" cy="144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650" y="696913"/>
            <a:ext cx="771525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764704"/>
            <a:ext cx="3631761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66995" y="3244334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Обложка с разворотом</a:t>
            </a:r>
          </a:p>
        </p:txBody>
      </p:sp>
      <p:pic>
        <p:nvPicPr>
          <p:cNvPr id="8" name="Рисунок 7" descr="Reader_9_cove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20000"/>
            <a:ext cx="8165956" cy="5400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1BB11F-B62B-4C02-829E-6CB28FEA19E6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699792" y="2420888"/>
            <a:ext cx="2242592" cy="1108720"/>
          </a:xfrm>
        </p:spPr>
        <p:txBody>
          <a:bodyPr/>
          <a:lstStyle/>
          <a:p>
            <a:r>
              <a:rPr lang="ru-RU" dirty="0" err="1" smtClean="0"/>
              <a:t>Стр</a:t>
            </a:r>
            <a:r>
              <a:rPr lang="ru-RU" dirty="0" smtClean="0"/>
              <a:t> 4-5</a:t>
            </a:r>
          </a:p>
        </p:txBody>
      </p:sp>
      <p:pic>
        <p:nvPicPr>
          <p:cNvPr id="6" name="Рисунок 5" descr="Reader_9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4340410" cy="5760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" name="Рисунок 6" descr="Reader_9_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4567" y="836712"/>
            <a:ext cx="4340410" cy="5760000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10" name="Рисунок 9" descr="Reader_9_cov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1024702" cy="144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1495</TotalTime>
  <Words>200</Words>
  <Application>Microsoft Office PowerPoint</Application>
  <PresentationFormat>Экран (4:3)</PresentationFormat>
  <Paragraphs>68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Грань</vt:lpstr>
      <vt:lpstr>К.И. Кауфман, М.Ю. Кауфман Новые книги</vt:lpstr>
      <vt:lpstr>Слайд 2</vt:lpstr>
      <vt:lpstr>Слайд 3</vt:lpstr>
      <vt:lpstr>Слайд 4</vt:lpstr>
      <vt:lpstr>Социокультурная информация  в книгах для чтения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В продаже книги  </vt:lpstr>
      <vt:lpstr>Итоговые контрольные работы</vt:lpstr>
      <vt:lpstr>Слайд 16</vt:lpstr>
      <vt:lpstr>Слайд 17</vt:lpstr>
      <vt:lpstr>Слайд 18</vt:lpstr>
      <vt:lpstr>Слайд 19</vt:lpstr>
      <vt:lpstr>Проблема выбора песен</vt:lpstr>
      <vt:lpstr>Слайд 21</vt:lpstr>
      <vt:lpstr>Слайд 22</vt:lpstr>
      <vt:lpstr>Слайд 23</vt:lpstr>
      <vt:lpstr>Формирование  социокультурной компетенции </vt:lpstr>
      <vt:lpstr>Стр 16-17 Сборник для основн школы</vt:lpstr>
      <vt:lpstr>Слайд 26</vt:lpstr>
      <vt:lpstr>Слайд 27</vt:lpstr>
      <vt:lpstr>Мотивация </vt:lpstr>
      <vt:lpstr>Слайд 29</vt:lpstr>
      <vt:lpstr>Как можно использовать  эти книги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Юрий</dc:creator>
  <cp:lastModifiedBy>Юрий</cp:lastModifiedBy>
  <cp:revision>168</cp:revision>
  <dcterms:created xsi:type="dcterms:W3CDTF">2015-04-05T17:44:33Z</dcterms:created>
  <dcterms:modified xsi:type="dcterms:W3CDTF">2016-03-30T09:33:51Z</dcterms:modified>
</cp:coreProperties>
</file>