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363" r:id="rId5"/>
    <p:sldId id="260" r:id="rId6"/>
    <p:sldId id="261" r:id="rId7"/>
    <p:sldId id="262" r:id="rId8"/>
    <p:sldId id="263" r:id="rId9"/>
    <p:sldId id="361" r:id="rId10"/>
    <p:sldId id="378" r:id="rId11"/>
    <p:sldId id="376" r:id="rId12"/>
    <p:sldId id="377" r:id="rId13"/>
    <p:sldId id="338" r:id="rId14"/>
    <p:sldId id="374" r:id="rId15"/>
    <p:sldId id="375" r:id="rId16"/>
    <p:sldId id="339" r:id="rId17"/>
    <p:sldId id="382" r:id="rId18"/>
    <p:sldId id="383" r:id="rId19"/>
    <p:sldId id="379" r:id="rId20"/>
    <p:sldId id="380" r:id="rId21"/>
    <p:sldId id="381" r:id="rId22"/>
    <p:sldId id="341" r:id="rId23"/>
    <p:sldId id="342" r:id="rId24"/>
    <p:sldId id="343" r:id="rId25"/>
    <p:sldId id="344" r:id="rId26"/>
    <p:sldId id="345" r:id="rId27"/>
    <p:sldId id="362" r:id="rId28"/>
    <p:sldId id="264" r:id="rId29"/>
    <p:sldId id="265" r:id="rId30"/>
    <p:sldId id="266" r:id="rId31"/>
    <p:sldId id="267" r:id="rId32"/>
    <p:sldId id="268" r:id="rId33"/>
    <p:sldId id="269" r:id="rId34"/>
    <p:sldId id="270" r:id="rId35"/>
    <p:sldId id="271" r:id="rId36"/>
    <p:sldId id="272" r:id="rId37"/>
    <p:sldId id="311" r:id="rId38"/>
    <p:sldId id="31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13" r:id="rId49"/>
    <p:sldId id="314" r:id="rId50"/>
    <p:sldId id="274" r:id="rId51"/>
    <p:sldId id="315" r:id="rId52"/>
    <p:sldId id="316" r:id="rId53"/>
    <p:sldId id="318" r:id="rId54"/>
    <p:sldId id="319" r:id="rId55"/>
    <p:sldId id="321" r:id="rId56"/>
    <p:sldId id="320" r:id="rId57"/>
    <p:sldId id="278" r:id="rId58"/>
    <p:sldId id="372" r:id="rId59"/>
    <p:sldId id="332" r:id="rId60"/>
    <p:sldId id="281" r:id="rId61"/>
    <p:sldId id="282" r:id="rId62"/>
    <p:sldId id="283" r:id="rId63"/>
    <p:sldId id="367" r:id="rId64"/>
    <p:sldId id="364" r:id="rId65"/>
    <p:sldId id="365" r:id="rId66"/>
    <p:sldId id="366" r:id="rId67"/>
    <p:sldId id="369" r:id="rId68"/>
    <p:sldId id="370" r:id="rId69"/>
    <p:sldId id="286" r:id="rId70"/>
    <p:sldId id="287" r:id="rId71"/>
    <p:sldId id="288" r:id="rId72"/>
    <p:sldId id="348" r:id="rId73"/>
    <p:sldId id="257" r:id="rId74"/>
    <p:sldId id="371" r:id="rId75"/>
    <p:sldId id="368" r:id="rId76"/>
    <p:sldId id="354" r:id="rId77"/>
    <p:sldId id="355" r:id="rId78"/>
    <p:sldId id="356" r:id="rId79"/>
    <p:sldId id="357" r:id="rId80"/>
    <p:sldId id="358" r:id="rId81"/>
    <p:sldId id="349" r:id="rId82"/>
    <p:sldId id="290" r:id="rId83"/>
    <p:sldId id="350" r:id="rId84"/>
    <p:sldId id="294" r:id="rId85"/>
    <p:sldId id="351" r:id="rId86"/>
    <p:sldId id="298" r:id="rId87"/>
    <p:sldId id="300" r:id="rId88"/>
    <p:sldId id="352" r:id="rId89"/>
    <p:sldId id="301" r:id="rId90"/>
    <p:sldId id="353" r:id="rId91"/>
    <p:sldId id="360" r:id="rId92"/>
    <p:sldId id="291" r:id="rId93"/>
    <p:sldId id="292" r:id="rId94"/>
    <p:sldId id="293" r:id="rId95"/>
    <p:sldId id="295" r:id="rId96"/>
    <p:sldId id="296" r:id="rId97"/>
    <p:sldId id="297" r:id="rId98"/>
    <p:sldId id="302" r:id="rId99"/>
    <p:sldId id="303" r:id="rId100"/>
    <p:sldId id="304" r:id="rId101"/>
    <p:sldId id="305" r:id="rId102"/>
    <p:sldId id="308" r:id="rId103"/>
    <p:sldId id="309" r:id="rId104"/>
    <p:sldId id="337" r:id="rId105"/>
    <p:sldId id="346" r:id="rId106"/>
    <p:sldId id="347" r:id="rId107"/>
    <p:sldId id="333" r:id="rId108"/>
    <p:sldId id="334" r:id="rId109"/>
    <p:sldId id="336" r:id="rId110"/>
    <p:sldId id="335" r:id="rId111"/>
    <p:sldId id="310" r:id="rId1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C08B0E30-4060-4C8B-BC3F-37DC34A5551C}" type="pres">
      <dgm:prSet presAssocID="{A044EFF1-BBA8-4421-9644-7CD20FEE794E}" presName="ThreeNodes_1" presStyleLbl="node1" presStyleIdx="0" presStyleCnt="3" custScaleX="115517" custScaleY="108800" custLinFactNeighborX="7895" custLinFactNeighborY="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115709" custLinFactNeighborX="-2087" custLinFactNeighborY="-4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116064" custLinFactNeighborX="-10733" custLinFactNeighborY="-10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46161" custScaleY="50287" custLinFactX="-200000" custLinFactNeighborX="-292393" custLinFactNeighborY="13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55339" custLinFactX="-240558" custLinFactNeighborX="-300000" custLinFactNeighborY="-9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23B50805-ADE9-4599-8370-96BCDE895EF4}" type="presOf" srcId="{A044EFF1-BBA8-4421-9644-7CD20FEE794E}" destId="{33FF5430-D1DA-4B75-A0C7-987E334ADB04}" srcOrd="0" destOrd="0" presId="urn:microsoft.com/office/officeart/2005/8/layout/vProcess5"/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672312EF-6D6F-432E-AF49-1FEB134770BD}" type="presOf" srcId="{5BD7FB8E-A04C-42F7-BE42-EFB50B04785B}" destId="{701F72D4-BC12-43B7-B85C-9842DF32F6E2}" srcOrd="1" destOrd="0" presId="urn:microsoft.com/office/officeart/2005/8/layout/vProcess5"/>
    <dgm:cxn modelId="{2E26C557-ABCA-4F37-8B7E-5F3FDFA546B1}" type="presOf" srcId="{944F82DE-48D1-4D45-968C-AF6AD23996F7}" destId="{B47BF320-8E11-43C7-910A-DDDBA4AB0254}" srcOrd="1" destOrd="0" presId="urn:microsoft.com/office/officeart/2005/8/layout/vProcess5"/>
    <dgm:cxn modelId="{A3005D8A-266F-404A-9C13-3594DA1EF1CE}" type="presOf" srcId="{D68CEBB0-3545-418D-906F-5FA6B7A087BF}" destId="{F5B065D9-DF9C-40FE-8FF5-91D5DA92702B}" srcOrd="0" destOrd="0" presId="urn:microsoft.com/office/officeart/2005/8/layout/vProcess5"/>
    <dgm:cxn modelId="{2B849C01-1390-463C-BF8B-8973110DB0ED}" type="presOf" srcId="{E3010F43-C58B-4797-B357-4C2180ED0B55}" destId="{F6005C4D-6EA3-4DEB-A143-4BD5DBBF30F9}" srcOrd="1" destOrd="0" presId="urn:microsoft.com/office/officeart/2005/8/layout/vProcess5"/>
    <dgm:cxn modelId="{513B6532-D04C-4D5C-86C1-E053AC219BE2}" type="presOf" srcId="{5BD7FB8E-A04C-42F7-BE42-EFB50B04785B}" destId="{0A9B5802-5A58-4312-856D-B33A2F55CE09}" srcOrd="0" destOrd="0" presId="urn:microsoft.com/office/officeart/2005/8/layout/vProcess5"/>
    <dgm:cxn modelId="{25B73091-0273-4918-8B24-20D48D179F6B}" type="presOf" srcId="{F0DA9C66-85AE-487C-ADDF-B2F5E89A1453}" destId="{D19856FE-340A-43F7-B8DB-BE37F85B9659}" srcOrd="0" destOrd="0" presId="urn:microsoft.com/office/officeart/2005/8/layout/vProcess5"/>
    <dgm:cxn modelId="{5AA34E32-CD4D-4B20-9082-6841BC430CF2}" type="presOf" srcId="{944F82DE-48D1-4D45-968C-AF6AD23996F7}" destId="{C08B0E30-4060-4C8B-BC3F-37DC34A5551C}" srcOrd="0" destOrd="0" presId="urn:microsoft.com/office/officeart/2005/8/layout/vProcess5"/>
    <dgm:cxn modelId="{6DECE557-30C6-4827-AC1A-B3BD599442BD}" type="presOf" srcId="{E3010F43-C58B-4797-B357-4C2180ED0B55}" destId="{1133975C-CF84-480F-AFE5-D4A1002A049F}" srcOrd="0" destOrd="0" presId="urn:microsoft.com/office/officeart/2005/8/layout/vProcess5"/>
    <dgm:cxn modelId="{C209274E-03BF-47D8-8DFB-EC0041D58731}" type="presParOf" srcId="{33FF5430-D1DA-4B75-A0C7-987E334ADB04}" destId="{AA8338A1-D411-48E0-B2E2-680C0B3E952E}" srcOrd="0" destOrd="0" presId="urn:microsoft.com/office/officeart/2005/8/layout/vProcess5"/>
    <dgm:cxn modelId="{EECD2FEE-33CA-447F-AB31-7E0A5EB6930A}" type="presParOf" srcId="{33FF5430-D1DA-4B75-A0C7-987E334ADB04}" destId="{C08B0E30-4060-4C8B-BC3F-37DC34A5551C}" srcOrd="1" destOrd="0" presId="urn:microsoft.com/office/officeart/2005/8/layout/vProcess5"/>
    <dgm:cxn modelId="{2D01239A-560E-4976-8523-F1AFCA5FD44C}" type="presParOf" srcId="{33FF5430-D1DA-4B75-A0C7-987E334ADB04}" destId="{1133975C-CF84-480F-AFE5-D4A1002A049F}" srcOrd="2" destOrd="0" presId="urn:microsoft.com/office/officeart/2005/8/layout/vProcess5"/>
    <dgm:cxn modelId="{8854DE02-19A1-4F10-823D-71B598CD1F93}" type="presParOf" srcId="{33FF5430-D1DA-4B75-A0C7-987E334ADB04}" destId="{0A9B5802-5A58-4312-856D-B33A2F55CE09}" srcOrd="3" destOrd="0" presId="urn:microsoft.com/office/officeart/2005/8/layout/vProcess5"/>
    <dgm:cxn modelId="{9CE7ED58-3652-4B3C-905E-52681F881710}" type="presParOf" srcId="{33FF5430-D1DA-4B75-A0C7-987E334ADB04}" destId="{D19856FE-340A-43F7-B8DB-BE37F85B9659}" srcOrd="4" destOrd="0" presId="urn:microsoft.com/office/officeart/2005/8/layout/vProcess5"/>
    <dgm:cxn modelId="{320D99B0-C8E6-4D90-AE06-617A9D61BD4A}" type="presParOf" srcId="{33FF5430-D1DA-4B75-A0C7-987E334ADB04}" destId="{F5B065D9-DF9C-40FE-8FF5-91D5DA92702B}" srcOrd="5" destOrd="0" presId="urn:microsoft.com/office/officeart/2005/8/layout/vProcess5"/>
    <dgm:cxn modelId="{B3DFB3B4-C803-49CE-A962-643EFD45A250}" type="presParOf" srcId="{33FF5430-D1DA-4B75-A0C7-987E334ADB04}" destId="{B47BF320-8E11-43C7-910A-DDDBA4AB0254}" srcOrd="6" destOrd="0" presId="urn:microsoft.com/office/officeart/2005/8/layout/vProcess5"/>
    <dgm:cxn modelId="{5023C111-BA22-4C8B-A4FC-FDE29C7A6EEF}" type="presParOf" srcId="{33FF5430-D1DA-4B75-A0C7-987E334ADB04}" destId="{F6005C4D-6EA3-4DEB-A143-4BD5DBBF30F9}" srcOrd="7" destOrd="0" presId="urn:microsoft.com/office/officeart/2005/8/layout/vProcess5"/>
    <dgm:cxn modelId="{6335CCDB-6B1D-45F0-9A3D-EDC790C342E7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8B0E30-4060-4C8B-BC3F-37DC34A5551C}">
      <dsp:nvSpPr>
        <dsp:cNvPr id="0" name=""/>
        <dsp:cNvSpPr/>
      </dsp:nvSpPr>
      <dsp:spPr>
        <a:xfrm>
          <a:off x="-18" y="-42720"/>
          <a:ext cx="8484510" cy="21780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-18" y="-42720"/>
        <a:ext cx="6124588" cy="2178048"/>
      </dsp:txXfrm>
    </dsp:sp>
    <dsp:sp modelId="{1133975C-CF84-480F-AFE5-D4A1002A049F}">
      <dsp:nvSpPr>
        <dsp:cNvPr id="0" name=""/>
        <dsp:cNvSpPr/>
      </dsp:nvSpPr>
      <dsp:spPr>
        <a:xfrm>
          <a:off x="0" y="2281939"/>
          <a:ext cx="8498612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6500" kern="1200" dirty="0"/>
        </a:p>
      </dsp:txBody>
      <dsp:txXfrm>
        <a:off x="0" y="2281939"/>
        <a:ext cx="6243101" cy="2001882"/>
      </dsp:txXfrm>
    </dsp:sp>
    <dsp:sp modelId="{0A9B5802-5A58-4312-856D-B33A2F55CE09}">
      <dsp:nvSpPr>
        <dsp:cNvPr id="0" name=""/>
        <dsp:cNvSpPr/>
      </dsp:nvSpPr>
      <dsp:spPr>
        <a:xfrm>
          <a:off x="0" y="4511389"/>
          <a:ext cx="8524686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4511389"/>
        <a:ext cx="6262255" cy="2001882"/>
      </dsp:txXfrm>
    </dsp:sp>
    <dsp:sp modelId="{D19856FE-340A-43F7-B8DB-BE37F85B9659}">
      <dsp:nvSpPr>
        <dsp:cNvPr id="0" name=""/>
        <dsp:cNvSpPr/>
      </dsp:nvSpPr>
      <dsp:spPr>
        <a:xfrm>
          <a:off x="0" y="2063504"/>
          <a:ext cx="600657" cy="654346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0" y="2063504"/>
        <a:ext cx="600657" cy="654346"/>
      </dsp:txXfrm>
    </dsp:sp>
    <dsp:sp modelId="{F5B065D9-DF9C-40FE-8FF5-91D5DA92702B}">
      <dsp:nvSpPr>
        <dsp:cNvPr id="0" name=""/>
        <dsp:cNvSpPr/>
      </dsp:nvSpPr>
      <dsp:spPr>
        <a:xfrm>
          <a:off x="0" y="4050649"/>
          <a:ext cx="643325" cy="720084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0" y="4050649"/>
        <a:ext cx="643325" cy="720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hyperlink" Target="https://www.englishteachers.ru/forum/index.php?showtopic=353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fipi.ru/ege-i-gve-11/analiticheskie-i-metodicheskie-materialy" TargetMode="Externa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hyperlink" Target="http://fipi.ru/ege-i-gve-11/analiticheskie-i-metodicheskie-materialy" TargetMode="Externa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jpeg"/><Relationship Id="rId18" Type="http://schemas.openxmlformats.org/officeDocument/2006/relationships/image" Target="../media/image1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12" Type="http://schemas.openxmlformats.org/officeDocument/2006/relationships/image" Target="../media/image7.jpeg"/><Relationship Id="rId17" Type="http://schemas.openxmlformats.org/officeDocument/2006/relationships/image" Target="../media/image12.jpeg"/><Relationship Id="rId2" Type="http://schemas.openxmlformats.org/officeDocument/2006/relationships/diagramData" Target="../diagrams/data1.xml"/><Relationship Id="rId16" Type="http://schemas.openxmlformats.org/officeDocument/2006/relationships/image" Target="../media/image11.jpeg"/><Relationship Id="rId20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6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0.jpeg"/><Relationship Id="rId10" Type="http://schemas.openxmlformats.org/officeDocument/2006/relationships/image" Target="../media/image5.jpeg"/><Relationship Id="rId19" Type="http://schemas.openxmlformats.org/officeDocument/2006/relationships/image" Target="../media/image1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4.png"/><Relationship Id="rId1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8352928" cy="32403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Новые средства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для итоговой аттестации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по английскому языку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 4 , 9 (ОГЭ) и 11 (ЕГЭ) классах </a:t>
            </a:r>
            <a:r>
              <a:rPr lang="en-US" sz="4800" b="1" dirty="0" smtClean="0"/>
              <a:t/>
            </a:r>
            <a:br>
              <a:rPr lang="en-US" sz="4800" b="1" dirty="0" smtClean="0"/>
            </a:br>
            <a:r>
              <a:rPr lang="ru-RU" sz="3200" b="1" dirty="0" smtClean="0"/>
              <a:t>(на примере пособий издательства «Титул»)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73216"/>
            <a:ext cx="6688832" cy="13205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Лектор: Казеичева Алёна Евгеньевна, </a:t>
            </a:r>
          </a:p>
          <a:p>
            <a:r>
              <a:rPr lang="ru-RU" dirty="0" smtClean="0"/>
              <a:t>заместитель руководителя Центра образовательных программ издательства ТИТУЛ, </a:t>
            </a:r>
          </a:p>
          <a:p>
            <a:r>
              <a:rPr lang="ru-RU" dirty="0" smtClean="0"/>
              <a:t>автор серии пособий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4" name="Рисунок 3" descr="TIT_Logo_kvadr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188640"/>
            <a:ext cx="2123728" cy="13006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Оценка достижения планируемых результатов в начальной школе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412776"/>
            <a:ext cx="8291264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Для оценки достижения планируемых результатов используются задания разного типа. Классификация заданий может осуществляться по разным основаниям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уровню проверяемых знаний, умений или способов действий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 задания базового или повышенного уровня;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базовый (опорный)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и о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правильном выполнении учебных действий в рамках круга задач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построенных на опорном учебном материале; о способности использовать действия для решения простых учебных и учебно-практических задач. Оценка достижения этого уровня осуществляется с помощью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стандартных заданий, в которых очевиден способ решения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- повышенный (функциональный) уровень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достижения планируемых результатов свидетельствует об усвоении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опорной системы знаний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необходимой для продолжения образования на следующей ступени, на уровне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осознанного произвольного овладения учебными действиями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 Оценка достижения этого уровня осуществляется с помощью заданий, в которых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нет явного указания на способ выполнения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и ученику приходится самостоятельно выбирать один из изученных способов, или создавать новый способ, объединяя изученные или трансформируя их.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1830" y="423081"/>
            <a:ext cx="5107675" cy="623702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Задания</a:t>
            </a:r>
            <a:r>
              <a:rPr lang="ru-RU" dirty="0"/>
              <a:t>, направленные на подготовку к олимпиадам учащихся 9–11-х </a:t>
            </a:r>
            <a:r>
              <a:rPr lang="ru-RU" dirty="0" smtClean="0"/>
              <a:t>классов </a:t>
            </a:r>
          </a:p>
          <a:p>
            <a:r>
              <a:rPr lang="ru-RU" dirty="0"/>
              <a:t>К</a:t>
            </a:r>
            <a:r>
              <a:rPr lang="ru-RU" dirty="0" smtClean="0"/>
              <a:t>ритерии </a:t>
            </a:r>
            <a:r>
              <a:rPr lang="ru-RU" dirty="0"/>
              <a:t>оценивания ряда творческих </a:t>
            </a:r>
            <a:r>
              <a:rPr lang="ru-RU" dirty="0" smtClean="0"/>
              <a:t>заданий </a:t>
            </a:r>
          </a:p>
          <a:p>
            <a:r>
              <a:rPr lang="ru-RU" dirty="0" smtClean="0"/>
              <a:t>Краткие рекомендации </a:t>
            </a:r>
          </a:p>
          <a:p>
            <a:r>
              <a:rPr lang="ru-RU" dirty="0"/>
              <a:t>Р</a:t>
            </a:r>
            <a:r>
              <a:rPr lang="ru-RU" dirty="0" smtClean="0"/>
              <a:t>азбор </a:t>
            </a:r>
            <a:r>
              <a:rPr lang="ru-RU" dirty="0"/>
              <a:t>типичных ошибок </a:t>
            </a:r>
            <a:r>
              <a:rPr lang="ru-RU" dirty="0" smtClean="0"/>
              <a:t>учащихся</a:t>
            </a:r>
          </a:p>
          <a:p>
            <a:r>
              <a:rPr lang="ru-RU" dirty="0" err="1" smtClean="0"/>
              <a:t>Аудиоприложение</a:t>
            </a:r>
            <a:r>
              <a:rPr lang="ru-RU" dirty="0" smtClean="0"/>
              <a:t> по </a:t>
            </a:r>
            <a:r>
              <a:rPr lang="en-US" dirty="0" smtClean="0"/>
              <a:t>QR-</a:t>
            </a:r>
            <a:r>
              <a:rPr lang="ru-RU" dirty="0" smtClean="0"/>
              <a:t>коду </a:t>
            </a:r>
          </a:p>
          <a:p>
            <a:r>
              <a:rPr lang="ru-RU" dirty="0" smtClean="0"/>
              <a:t>Позволяет </a:t>
            </a:r>
            <a:r>
              <a:rPr lang="ru-RU" dirty="0"/>
              <a:t>развивать у школьников критическое мышление, творческие способности, умения самоанализа и самооценки и эффективно готовить школьников к участию во всех этапах олимпиад по английскому языку, от школьного до всероссийского. </a:t>
            </a:r>
          </a:p>
        </p:txBody>
      </p:sp>
      <p:pic>
        <p:nvPicPr>
          <p:cNvPr id="2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7778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33350"/>
            <a:ext cx="4752762" cy="6724650"/>
          </a:xfrm>
          <a:prstGeom prst="rect">
            <a:avLst/>
          </a:prstGeom>
        </p:spPr>
      </p:pic>
      <p:pic>
        <p:nvPicPr>
          <p:cNvPr id="5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548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t="4772"/>
          <a:stretch>
            <a:fillRect/>
          </a:stretch>
        </p:blipFill>
        <p:spPr bwMode="auto">
          <a:xfrm>
            <a:off x="3491880" y="1"/>
            <a:ext cx="5252381" cy="687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79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4067" y="-13648"/>
            <a:ext cx="52844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Y:\Delo-New\Oblozhki\Titul\Big\Olimp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2814638" cy="41897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6257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elo-New\Oblozhki\Titul\Big\ОGE_Solovo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908720"/>
            <a:ext cx="3752850" cy="5162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300192" y="4077072"/>
            <a:ext cx="2024598" cy="1033708"/>
          </a:xfrm>
          <a:prstGeom prst="wedgeRoundRectCallout">
            <a:avLst>
              <a:gd name="adj1" fmla="val -55175"/>
              <a:gd name="adj2" fmla="val -73319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endParaRPr lang="ru-RU" altLang="ru-RU" dirty="0" smtClean="0"/>
          </a:p>
        </p:txBody>
      </p:sp>
      <p:pic>
        <p:nvPicPr>
          <p:cNvPr id="40963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80987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l="8806" t="4934" r="9007" b="4273"/>
          <a:stretch/>
        </p:blipFill>
        <p:spPr>
          <a:xfrm>
            <a:off x="2924968" y="1"/>
            <a:ext cx="4599359" cy="6858000"/>
          </a:xfrm>
          <a:noFill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mtClean="0"/>
              <a:t>ОГЭ</a:t>
            </a:r>
          </a:p>
        </p:txBody>
      </p:sp>
      <p:pic>
        <p:nvPicPr>
          <p:cNvPr id="41987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589462" cy="665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851192"/>
            <a:ext cx="3744416" cy="5299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084168" y="3717032"/>
            <a:ext cx="2024598" cy="1033708"/>
          </a:xfrm>
          <a:prstGeom prst="wedgeRoundRectCallout">
            <a:avLst>
              <a:gd name="adj1" fmla="val -44959"/>
              <a:gd name="adj2" fmla="val -87009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5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972" y="968570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236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602361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490"/>
            <a:ext cx="8229600" cy="10092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Апробация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en-US" sz="2200" dirty="0">
                <a:solidFill>
                  <a:srgbClr val="0070C0"/>
                </a:solidFill>
                <a:hlinkClick r:id="rId2"/>
              </a:rPr>
              <a:t>https://</a:t>
            </a:r>
            <a:r>
              <a:rPr lang="en-US" sz="2200" dirty="0" smtClean="0">
                <a:solidFill>
                  <a:srgbClr val="0070C0"/>
                </a:solidFill>
                <a:hlinkClick r:id="rId2"/>
              </a:rPr>
              <a:t>www.englishteachers.ru/forum/index.php?showtopic=3536</a:t>
            </a:r>
            <a:r>
              <a:rPr lang="ru-RU" sz="2200" dirty="0" smtClean="0">
                <a:solidFill>
                  <a:srgbClr val="0070C0"/>
                </a:solidFill>
              </a:rPr>
              <a:t> </a:t>
            </a:r>
            <a:endParaRPr lang="ru-RU" sz="2200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358" t="10558" r="7435" b="13454"/>
          <a:stretch>
            <a:fillRect/>
          </a:stretch>
        </p:blipFill>
        <p:spPr bwMode="auto">
          <a:xfrm>
            <a:off x="251520" y="1052736"/>
            <a:ext cx="877597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78899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48278"/>
          <a:stretch>
            <a:fillRect/>
          </a:stretch>
        </p:blipFill>
        <p:spPr bwMode="auto">
          <a:xfrm>
            <a:off x="1187624" y="1124744"/>
            <a:ext cx="7352563" cy="49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310" y="116632"/>
            <a:ext cx="3313098" cy="6624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84084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992874" y="928049"/>
            <a:ext cx="7141191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r>
              <a:rPr lang="ru-RU" sz="2400" dirty="0" smtClean="0"/>
              <a:t>, автор серии пособий </a:t>
            </a:r>
          </a:p>
          <a:p>
            <a:pPr marL="0" indent="0" algn="ctr">
              <a:buNone/>
            </a:pPr>
            <a:r>
              <a:rPr lang="en-US" sz="2400" dirty="0" smtClean="0"/>
              <a:t>“</a:t>
            </a:r>
            <a:r>
              <a:rPr lang="ru-RU" sz="2400" dirty="0" smtClean="0"/>
              <a:t>Метапредметный портфель</a:t>
            </a:r>
            <a:r>
              <a:rPr lang="en-US" sz="2400" dirty="0" smtClean="0"/>
              <a:t>”</a:t>
            </a: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3200" b="1" dirty="0" smtClean="0"/>
              <a:t>alyonaek@titul.ru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972" t="50705" r="31107" b="3908"/>
          <a:stretch>
            <a:fillRect/>
          </a:stretch>
        </p:blipFill>
        <p:spPr bwMode="auto">
          <a:xfrm>
            <a:off x="1835696" y="188640"/>
            <a:ext cx="6984776" cy="52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 l="34516" t="12066" r="31359" b="73120"/>
          <a:stretch>
            <a:fillRect/>
          </a:stretch>
        </p:blipFill>
        <p:spPr bwMode="auto">
          <a:xfrm>
            <a:off x="2051720" y="4869160"/>
            <a:ext cx="690022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141566" cy="64779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112" t="8587" r="31107" b="5499"/>
          <a:stretch>
            <a:fillRect/>
          </a:stretch>
        </p:blipFill>
        <p:spPr bwMode="auto">
          <a:xfrm>
            <a:off x="2987824" y="908720"/>
            <a:ext cx="416046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141566" cy="64779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112" t="13360" r="31107" b="13454"/>
          <a:stretch>
            <a:fillRect/>
          </a:stretch>
        </p:blipFill>
        <p:spPr bwMode="auto">
          <a:xfrm>
            <a:off x="2915816" y="1052736"/>
            <a:ext cx="470087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2267744" y="188640"/>
            <a:ext cx="6141566" cy="64779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0112" t="8587" r="31107" b="8681"/>
          <a:stretch>
            <a:fillRect/>
          </a:stretch>
        </p:blipFill>
        <p:spPr bwMode="auto">
          <a:xfrm>
            <a:off x="2915816" y="908720"/>
            <a:ext cx="432048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Контроль в 4 классе</a:t>
            </a:r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endParaRPr lang="ru-RU" altLang="ru-RU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338" y="912018"/>
            <a:ext cx="8588423" cy="590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8" y="0"/>
            <a:ext cx="1028701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180" t="13360" r="18180" b="21409"/>
          <a:stretch>
            <a:fillRect/>
          </a:stretch>
        </p:blipFill>
        <p:spPr bwMode="auto">
          <a:xfrm>
            <a:off x="1763688" y="1484784"/>
            <a:ext cx="719377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26088" r="18180" b="8681"/>
          <a:stretch>
            <a:fillRect/>
          </a:stretch>
        </p:blipFill>
        <p:spPr bwMode="auto">
          <a:xfrm>
            <a:off x="1853259" y="188640"/>
            <a:ext cx="707785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9141" t="63839" r="19410" b="9601"/>
          <a:stretch>
            <a:fillRect/>
          </a:stretch>
        </p:blipFill>
        <p:spPr bwMode="auto">
          <a:xfrm>
            <a:off x="2699792" y="4653136"/>
            <a:ext cx="6192688" cy="199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3" t="8587" r="31107" b="5499"/>
          <a:stretch>
            <a:fillRect/>
          </a:stretch>
        </p:blipFill>
        <p:spPr bwMode="auto">
          <a:xfrm>
            <a:off x="3491880" y="260648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65" y="365124"/>
            <a:ext cx="8441871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kern="1400" spc="13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Итоговая аттестация </a:t>
            </a:r>
            <a:endParaRPr lang="ru-RU" kern="1400" spc="13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8" y="3814129"/>
            <a:ext cx="8049985" cy="132392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класс (основной государственный экзамен – ОГЭ)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FreeSetC" pitchFamily="82" charset="0"/>
              </a:rPr>
              <a:t>  </a:t>
            </a:r>
            <a:endParaRPr lang="ru-RU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FreeSetC" pitchFamily="82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6957" y="2068288"/>
            <a:ext cx="8279650" cy="137159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класс (контроль за курс начальной школы</a:t>
            </a:r>
            <a:r>
              <a:rPr lang="en-US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внутришкольный)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63386" y="5465438"/>
            <a:ext cx="7788729" cy="120392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 класс (единый государственный экзамен – ЕГЭ)</a:t>
            </a:r>
          </a:p>
        </p:txBody>
      </p:sp>
    </p:spTree>
    <p:extLst>
      <p:ext uri="{BB962C8B-B14F-4D97-AF65-F5344CB8AC3E}">
        <p14:creationId xmlns:p14="http://schemas.microsoft.com/office/powerpoint/2010/main" xmlns="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3275856" y="260648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12" t="10178" r="31107" b="3908"/>
          <a:stretch>
            <a:fillRect/>
          </a:stretch>
        </p:blipFill>
        <p:spPr bwMode="auto">
          <a:xfrm>
            <a:off x="3203848" y="260648"/>
            <a:ext cx="4608512" cy="638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1019175"/>
            <a:ext cx="4248150" cy="5838825"/>
          </a:xfrm>
          <a:noFill/>
        </p:spPr>
      </p:pic>
      <p:pic>
        <p:nvPicPr>
          <p:cNvPr id="3584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686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25763" y="895350"/>
            <a:ext cx="4238625" cy="5824538"/>
          </a:xfr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856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050" y="1087288"/>
            <a:ext cx="4046825" cy="5560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61875" y="1023143"/>
            <a:ext cx="4139275" cy="5688632"/>
          </a:xfr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9850"/>
          <a:stretch>
            <a:fillRect/>
          </a:stretch>
        </p:blipFill>
        <p:spPr>
          <a:xfrm>
            <a:off x="2049463" y="253433"/>
            <a:ext cx="6966049" cy="3843104"/>
          </a:xfrm>
          <a:noFill/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 cstate="print"/>
          <a:srcRect b="53732"/>
          <a:stretch>
            <a:fillRect/>
          </a:stretch>
        </p:blipFill>
        <p:spPr bwMode="auto">
          <a:xfrm>
            <a:off x="1609725" y="2636912"/>
            <a:ext cx="71596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9939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3" cstate="print"/>
          <a:srcRect t="44775"/>
          <a:stretch>
            <a:fillRect/>
          </a:stretch>
        </p:blipFill>
        <p:spPr bwMode="auto">
          <a:xfrm>
            <a:off x="1476375" y="1014413"/>
            <a:ext cx="7239000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431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Итоговые контрольные работы для выпускников начальной школы</a:t>
            </a:r>
            <a:br>
              <a:rPr lang="ru-RU" b="1" dirty="0" smtClean="0"/>
            </a:br>
            <a:r>
              <a:rPr lang="ru-RU" dirty="0" smtClean="0"/>
              <a:t>(К. И. Кауфман, М. Ю. Кауфман)</a:t>
            </a:r>
            <a:endParaRPr lang="ru-RU" dirty="0"/>
          </a:p>
        </p:txBody>
      </p:sp>
      <p:pic>
        <p:nvPicPr>
          <p:cNvPr id="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060848"/>
            <a:ext cx="3334814" cy="45689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981696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5124"/>
            <a:ext cx="8325392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Системная подготовка 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к итоговой аттестации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901214"/>
            <a:ext cx="8300899" cy="1399993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5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Контрольные упражнения </a:t>
            </a:r>
            <a:r>
              <a:rPr lang="ru-RU" sz="3500" dirty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35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обучающих </a:t>
            </a:r>
          </a:p>
          <a:p>
            <a:pPr marL="0" indent="0">
              <a:buNone/>
            </a:pPr>
            <a:r>
              <a:rPr lang="ru-RU" sz="35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компьютерных программах –  </a:t>
            </a:r>
          </a:p>
          <a:p>
            <a:pPr marL="0" indent="0">
              <a:buNone/>
            </a:pPr>
            <a:r>
              <a:rPr lang="ru-RU" sz="35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(разделы</a:t>
            </a:r>
            <a:r>
              <a:rPr lang="ru-RU" sz="3500" dirty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Practice и Test Yourself</a:t>
            </a:r>
            <a:r>
              <a:rPr lang="ru-RU" sz="35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).</a:t>
            </a:r>
            <a:r>
              <a:rPr lang="ru-RU" sz="35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  </a:t>
            </a:r>
            <a:endParaRPr lang="ru-RU" sz="35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068287"/>
            <a:ext cx="8309063" cy="15784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514350" indent="-514350">
              <a:buAutoNum type="arabicPeriod"/>
            </a:pPr>
            <a:r>
              <a:rPr lang="ru-RU" sz="29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Системный контроль в УМК с помощью тестов,  проверочных  работ, формата упражнений и дополнительных рабочих тетрадей.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7544" y="5555706"/>
            <a:ext cx="8284571" cy="107184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Использование дополнительных материалов.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619672" y="687081"/>
            <a:ext cx="3407478" cy="1325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>Контроль чтения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sz="half" idx="1"/>
          </p:nvPr>
        </p:nvSpPr>
        <p:spPr>
          <a:xfrm>
            <a:off x="384284" y="3237187"/>
            <a:ext cx="4030061" cy="3342290"/>
          </a:xfrm>
        </p:spPr>
        <p:txBody>
          <a:bodyPr>
            <a:normAutofit fontScale="70000" lnSpcReduction="20000"/>
          </a:bodyPr>
          <a:lstStyle/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  <a:p>
            <a:pPr eaLnBrk="1" hangingPunct="1"/>
            <a:r>
              <a:rPr lang="ru-RU" dirty="0" smtClean="0"/>
              <a:t>1 задание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«Чтение» </a:t>
            </a:r>
            <a:r>
              <a:rPr lang="ru-RU" dirty="0" smtClean="0"/>
              <a:t>проверяется умение </a:t>
            </a:r>
            <a:r>
              <a:rPr lang="ru-RU" b="1" dirty="0" smtClean="0"/>
              <a:t>читать про себя </a:t>
            </a:r>
            <a:r>
              <a:rPr lang="ru-RU" dirty="0" smtClean="0"/>
              <a:t>и </a:t>
            </a:r>
            <a:r>
              <a:rPr lang="ru-RU" b="1" dirty="0" smtClean="0"/>
              <a:t>понимать содержание небольшого текста</a:t>
            </a:r>
            <a:r>
              <a:rPr lang="ru-RU" dirty="0" smtClean="0"/>
              <a:t>, построенного в основном на изученном языковом материале, </a:t>
            </a:r>
            <a:r>
              <a:rPr lang="ru-RU" b="1" dirty="0" smtClean="0"/>
              <a:t>находить в тексте необходимую информацию</a:t>
            </a:r>
            <a:r>
              <a:rPr lang="ru-RU" dirty="0" smtClean="0"/>
              <a:t>. 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8390" y="2509212"/>
            <a:ext cx="4619634" cy="1338153"/>
          </a:xfrm>
          <a:noFill/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 rotWithShape="1">
          <a:blip r:embed="rId3" cstate="print"/>
          <a:srcRect l="4952" r="4342" b="12749"/>
          <a:stretch/>
        </p:blipFill>
        <p:spPr bwMode="auto">
          <a:xfrm>
            <a:off x="4630239" y="227265"/>
            <a:ext cx="4483743" cy="617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187624" y="5628"/>
            <a:ext cx="7802836" cy="975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dirty="0" smtClean="0"/>
              <a:t>Контроль </a:t>
            </a:r>
            <a:br>
              <a:rPr lang="ru-RU" sz="3200" dirty="0" smtClean="0"/>
            </a:br>
            <a:r>
              <a:rPr lang="ru-RU" sz="3200" dirty="0" smtClean="0"/>
              <a:t>лексико-грамматических знаний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155684" y="2924944"/>
            <a:ext cx="3675337" cy="3265648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ru-RU" dirty="0" smtClean="0"/>
              <a:t>По 1 заданию на лексику и на грамматику</a:t>
            </a:r>
            <a:endParaRPr lang="en-US" dirty="0" smtClean="0"/>
          </a:p>
          <a:p>
            <a:r>
              <a:rPr lang="ru-RU" dirty="0" smtClean="0"/>
              <a:t>В заданиях части </a:t>
            </a:r>
            <a:r>
              <a:rPr lang="ru-RU" u="sng" dirty="0" smtClean="0"/>
              <a:t>«Лексика и грамматика» </a:t>
            </a:r>
            <a:r>
              <a:rPr lang="ru-RU" dirty="0" smtClean="0"/>
              <a:t>проверяются умения </a:t>
            </a:r>
            <a:r>
              <a:rPr lang="ru-RU" b="1" dirty="0" smtClean="0"/>
              <a:t>восстановить текст в соответствии с решаемой учебной задачей </a:t>
            </a:r>
            <a:r>
              <a:rPr lang="ru-RU" dirty="0" smtClean="0"/>
              <a:t>и умение </a:t>
            </a:r>
            <a:r>
              <a:rPr lang="ru-RU" b="1" dirty="0" smtClean="0"/>
              <a:t>распознать и употреблять в речи изученные грамматические явления</a:t>
            </a:r>
            <a:r>
              <a:rPr lang="ru-RU" dirty="0" smtClean="0"/>
              <a:t>.</a:t>
            </a:r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048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5591"/>
          <a:stretch>
            <a:fillRect/>
          </a:stretch>
        </p:blipFill>
        <p:spPr>
          <a:xfrm>
            <a:off x="4121478" y="980728"/>
            <a:ext cx="4068636" cy="4309022"/>
          </a:xfrm>
          <a:noFill/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 t="8705"/>
          <a:stretch>
            <a:fillRect/>
          </a:stretch>
        </p:blipFill>
        <p:spPr bwMode="auto">
          <a:xfrm>
            <a:off x="4158426" y="4725144"/>
            <a:ext cx="4031688" cy="1984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455" y="188640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247" y="139090"/>
            <a:ext cx="7283450" cy="68937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/>
              <a:t>Контроль умений письменной речи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01375" y="1201190"/>
            <a:ext cx="3742625" cy="5503418"/>
          </a:xfrm>
          <a:noFill/>
        </p:spPr>
      </p:pic>
      <p:pic>
        <p:nvPicPr>
          <p:cNvPr id="2355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9552" y="2398128"/>
            <a:ext cx="4536504" cy="443352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1679247" y="828468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задании части </a:t>
            </a:r>
            <a:r>
              <a:rPr lang="ru-RU" sz="2400" u="sng" dirty="0" smtClean="0"/>
              <a:t>«Письмо» </a:t>
            </a:r>
            <a:r>
              <a:rPr lang="ru-RU" sz="2400" dirty="0" smtClean="0"/>
              <a:t>проверяется </a:t>
            </a:r>
            <a:r>
              <a:rPr lang="ru-RU" sz="2400" b="1" dirty="0" smtClean="0"/>
              <a:t>умение писать по образцу краткое письмо</a:t>
            </a:r>
            <a:r>
              <a:rPr lang="ru-RU" sz="2400" dirty="0" smtClean="0"/>
              <a:t> зарубежному другу. </a:t>
            </a:r>
          </a:p>
        </p:txBody>
      </p:sp>
      <p:pic>
        <p:nvPicPr>
          <p:cNvPr id="8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171360"/>
            <a:ext cx="1510857" cy="206998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1691680" y="44317"/>
            <a:ext cx="7630511" cy="1325563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умений говорения</a:t>
            </a:r>
          </a:p>
        </p:txBody>
      </p:sp>
      <p:sp>
        <p:nvSpPr>
          <p:cNvPr id="24579" name="Содержимое 2"/>
          <p:cNvSpPr>
            <a:spLocks noGrp="1"/>
          </p:cNvSpPr>
          <p:nvPr>
            <p:ph sz="half" idx="1"/>
          </p:nvPr>
        </p:nvSpPr>
        <p:spPr>
          <a:xfrm>
            <a:off x="257256" y="2655409"/>
            <a:ext cx="3728545" cy="4201018"/>
          </a:xfrm>
        </p:spPr>
        <p:txBody>
          <a:bodyPr>
            <a:normAutofit fontScale="77500" lnSpcReduction="20000"/>
          </a:bodyPr>
          <a:lstStyle/>
          <a:p>
            <a:pPr eaLnBrk="1" hangingPunct="1"/>
            <a:r>
              <a:rPr lang="ru-RU" dirty="0" smtClean="0"/>
              <a:t>2 задания</a:t>
            </a:r>
            <a:endParaRPr lang="en-US" dirty="0" smtClean="0"/>
          </a:p>
          <a:p>
            <a:r>
              <a:rPr lang="ru-RU" dirty="0" smtClean="0"/>
              <a:t>В части </a:t>
            </a:r>
            <a:r>
              <a:rPr lang="ru-RU" u="sng" dirty="0" smtClean="0"/>
              <a:t>«Говорение» </a:t>
            </a:r>
            <a:r>
              <a:rPr lang="ru-RU" dirty="0" smtClean="0"/>
              <a:t>проверяются умения в монологической форме уметь </a:t>
            </a:r>
            <a:r>
              <a:rPr lang="ru-RU" b="1" dirty="0" smtClean="0"/>
              <a:t>пользоваться основными коммуникативными типами речи</a:t>
            </a:r>
            <a:r>
              <a:rPr lang="ru-RU" dirty="0" smtClean="0"/>
              <a:t>, а в диалогической – умение </a:t>
            </a:r>
            <a:r>
              <a:rPr lang="ru-RU" b="1" dirty="0" smtClean="0"/>
              <a:t>вести диалог-расспрос </a:t>
            </a:r>
            <a:r>
              <a:rPr lang="ru-RU" dirty="0" smtClean="0"/>
              <a:t>(разыгрывается с одноклассником).</a:t>
            </a:r>
            <a:endParaRPr lang="en-US" dirty="0" smtClean="0"/>
          </a:p>
          <a:p>
            <a:pPr eaLnBrk="1" hangingPunct="1"/>
            <a:r>
              <a:rPr lang="ru-RU" dirty="0" smtClean="0"/>
              <a:t>Всего 10 баллов</a:t>
            </a:r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664" r="5504"/>
          <a:stretch>
            <a:fillRect/>
          </a:stretch>
        </p:blipFill>
        <p:spPr>
          <a:xfrm>
            <a:off x="3954861" y="1369880"/>
            <a:ext cx="5000476" cy="4315265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8607" y="692696"/>
            <a:ext cx="6995056" cy="590465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Каждая часть оценивается в </a:t>
            </a:r>
            <a:r>
              <a:rPr lang="ru-RU" b="1" dirty="0"/>
              <a:t>баллах</a:t>
            </a:r>
            <a:r>
              <a:rPr lang="ru-RU" dirty="0"/>
              <a:t> (по одному баллу за каждый верный ответ): </a:t>
            </a:r>
            <a:endParaRPr lang="ru-RU" dirty="0" smtClean="0"/>
          </a:p>
          <a:p>
            <a:r>
              <a:rPr lang="ru-RU" dirty="0" smtClean="0"/>
              <a:t>аудирование </a:t>
            </a:r>
            <a:r>
              <a:rPr lang="ru-RU" dirty="0"/>
              <a:t>– максимально </a:t>
            </a:r>
            <a:r>
              <a:rPr lang="ru-RU" b="1" dirty="0"/>
              <a:t>5 баллов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чтение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лексика </a:t>
            </a:r>
            <a:r>
              <a:rPr lang="ru-RU" dirty="0"/>
              <a:t>и грамматика – максимально 10 баллов (по 5 баллов за лексику и 5 баллов за грамматику), </a:t>
            </a:r>
            <a:endParaRPr lang="ru-RU" dirty="0" smtClean="0"/>
          </a:p>
          <a:p>
            <a:r>
              <a:rPr lang="ru-RU" dirty="0" smtClean="0"/>
              <a:t>письмо </a:t>
            </a:r>
            <a:r>
              <a:rPr lang="ru-RU" dirty="0"/>
              <a:t>– максимально 5 баллов, </a:t>
            </a:r>
            <a:endParaRPr lang="ru-RU" dirty="0" smtClean="0"/>
          </a:p>
          <a:p>
            <a:r>
              <a:rPr lang="ru-RU" dirty="0" smtClean="0"/>
              <a:t>говорение </a:t>
            </a:r>
            <a:r>
              <a:rPr lang="ru-RU" dirty="0"/>
              <a:t>– максимально 10 баллов (по 5 баллов за монолог и диалог).</a:t>
            </a:r>
          </a:p>
        </p:txBody>
      </p:sp>
      <p:pic>
        <p:nvPicPr>
          <p:cNvPr id="4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654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836712"/>
            <a:ext cx="6707088" cy="217948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Общее максимальное количество баллов за тест – </a:t>
            </a:r>
            <a:r>
              <a:rPr lang="ru-RU" b="1" dirty="0"/>
              <a:t>35 баллов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dirty="0" smtClean="0"/>
              <a:t>Рекомендуемая </a:t>
            </a:r>
            <a:r>
              <a:rPr lang="ru-RU" b="1" dirty="0"/>
              <a:t>шкала выставления школьных отметок при комплексной оценке: 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5029632"/>
              </p:ext>
            </p:extLst>
          </p:nvPr>
        </p:nvGraphicFramePr>
        <p:xfrm>
          <a:off x="323528" y="3356992"/>
          <a:ext cx="8568951" cy="26482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9450"/>
                <a:gridCol w="1771800"/>
                <a:gridCol w="1624150"/>
                <a:gridCol w="1697975"/>
                <a:gridCol w="1555576"/>
              </a:tblGrid>
              <a:tr h="1219317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Школьная отметка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  <a:tr h="1428946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Тестовый балл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35-29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28-22 балла</a:t>
                      </a:r>
                      <a:endParaRPr lang="ru-RU" sz="2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21-17 баллов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Менее 17</a:t>
                      </a:r>
                      <a:endParaRPr lang="ru-RU" sz="2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 anchor="ctr"/>
                </a:tc>
              </a:tr>
            </a:tbl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4056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28650" y="365126"/>
            <a:ext cx="611505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Как еще можно использовать эту книгу?</a:t>
            </a:r>
          </a:p>
        </p:txBody>
      </p:sp>
      <p:sp>
        <p:nvSpPr>
          <p:cNvPr id="27651" name="Содержимое 5"/>
          <p:cNvSpPr>
            <a:spLocks noGrp="1"/>
          </p:cNvSpPr>
          <p:nvPr>
            <p:ph idx="1"/>
          </p:nvPr>
        </p:nvSpPr>
        <p:spPr>
          <a:xfrm>
            <a:off x="395536" y="2511230"/>
            <a:ext cx="4637314" cy="3323318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dirty="0" smtClean="0"/>
              <a:t>Для входного теста в 5 классе</a:t>
            </a:r>
          </a:p>
          <a:p>
            <a:pPr eaLnBrk="1" hangingPunct="1"/>
            <a:r>
              <a:rPr lang="ru-RU" dirty="0" smtClean="0"/>
              <a:t>Задания можно использовать в качестве разминочных упражнений в 5 – 6 классах</a:t>
            </a: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1782" y="1844824"/>
            <a:ext cx="3398456" cy="465613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0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619" y="2063868"/>
            <a:ext cx="2039874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3347864" y="5275612"/>
            <a:ext cx="2024598" cy="627797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180739" y="5228164"/>
            <a:ext cx="2024598" cy="627797"/>
          </a:xfrm>
          <a:prstGeom prst="wedgeRoundRectCallout">
            <a:avLst>
              <a:gd name="adj1" fmla="val 41068"/>
              <a:gd name="adj2" fmla="val -9295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14989" y="5275612"/>
            <a:ext cx="2024598" cy="1033708"/>
          </a:xfrm>
          <a:prstGeom prst="wedgeRoundRectCallout">
            <a:avLst>
              <a:gd name="adj1" fmla="val 3073"/>
              <a:gd name="adj2" fmla="val -81393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ГОТОВИТСЯ К ВЫХОДУ!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7888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“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Метапредметный портфель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”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63741"/>
            <a:ext cx="5256584" cy="4853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/>
              <a:t>Многофункциональная тетрадь</a:t>
            </a:r>
            <a:endParaRPr lang="en-US" sz="2400" b="1" dirty="0" smtClean="0"/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Предметные результаты </a:t>
            </a:r>
            <a:r>
              <a:rPr lang="ru-RU" sz="2400" dirty="0" smtClean="0"/>
              <a:t>– английский язык (все задания построены на базе АЯ)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Метапредметные результаты </a:t>
            </a:r>
            <a:r>
              <a:rPr lang="ru-RU" sz="2400" dirty="0" smtClean="0"/>
              <a:t>– формат заданий (задания на большинство МР, с увеличением сложности)</a:t>
            </a:r>
          </a:p>
          <a:p>
            <a:pPr>
              <a:spcBef>
                <a:spcPts val="120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Личностные результаты</a:t>
            </a:r>
            <a:r>
              <a:rPr lang="ru-RU" sz="2400" dirty="0" smtClean="0"/>
              <a:t> – воспитательная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</a:t>
            </a:r>
            <a:endParaRPr lang="ru-RU" sz="2400" dirty="0"/>
          </a:p>
        </p:txBody>
      </p:sp>
      <p:pic>
        <p:nvPicPr>
          <p:cNvPr id="4" name="Picture 2" descr="https://pp.vk.me/c630718/v630718776/3b5ac/rrna3kZzKV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3946" y="3789040"/>
            <a:ext cx="2736304" cy="2863574"/>
          </a:xfrm>
          <a:prstGeom prst="rect">
            <a:avLst/>
          </a:prstGeom>
          <a:noFill/>
        </p:spPr>
      </p:pic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3557" y="1464684"/>
            <a:ext cx="3634253" cy="232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424455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372200" y="3861048"/>
            <a:ext cx="2376264" cy="936104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85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467544" y="1412776"/>
            <a:ext cx="8279650" cy="21528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класс </a:t>
            </a:r>
          </a:p>
          <a:p>
            <a:pPr marL="0" indent="0" algn="ctr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(контроль за курс начальной школы</a:t>
            </a:r>
            <a:r>
              <a:rPr lang="en-US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внутришкольный)</a:t>
            </a:r>
          </a:p>
        </p:txBody>
      </p:sp>
    </p:spTree>
    <p:extLst>
      <p:ext uri="{BB962C8B-B14F-4D97-AF65-F5344CB8AC3E}">
        <p14:creationId xmlns:p14="http://schemas.microsoft.com/office/powerpoint/2010/main" xmlns="" val="119115272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91" y="274638"/>
            <a:ext cx="9098517" cy="625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7717"/>
            <a:ext cx="9183837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298" y="274638"/>
            <a:ext cx="8888888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389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194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62068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74638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248472" cy="585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215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318"/>
            <a:ext cx="4345965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318"/>
            <a:ext cx="4344955" cy="59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797" y="3645024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28800"/>
            <a:ext cx="8712968" cy="4536504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ФГОС НОО: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Итоговая оценка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проводится образовательным учреждением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направлена на оценку достижения обучающимися планируемых результатов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освоения основной образовательной программы начального общего образования. 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Результаты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итоговой оценки освоения основной образовательной программы начального общего образования </a:t>
            </a:r>
            <a:r>
              <a:rPr lang="ru-RU" sz="2400" u="sng" dirty="0" smtClean="0">
                <a:latin typeface="Arial" pitchFamily="34" charset="0"/>
                <a:cs typeface="Arial" pitchFamily="34" charset="0"/>
              </a:rPr>
              <a:t>используются для принятия решения о переводе обучающихся на следующую ступень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общего образования.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</a:t>
            </a: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4216" y="1052736"/>
            <a:ext cx="3823887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3546" y="1052736"/>
            <a:ext cx="393045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8640"/>
            <a:ext cx="1872208" cy="2668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216790"/>
            <a:ext cx="4829194" cy="664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76672"/>
            <a:ext cx="6192688" cy="605378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6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746" y="1131"/>
            <a:ext cx="4986012" cy="6856869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2097" y="3429000"/>
            <a:ext cx="6941450" cy="302267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464" y="1132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171751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877010"/>
            <a:ext cx="7488832" cy="59809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Зачем нужны такие пособия как Метапредметный портфель?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348880"/>
            <a:ext cx="8229600" cy="2652265"/>
          </a:xfrm>
          <a:prstGeom prst="rect">
            <a:avLst/>
          </a:prstGeo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171407" y="5157192"/>
            <a:ext cx="8801186" cy="16031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/>
              <a:t>Цитата из:</a:t>
            </a:r>
          </a:p>
          <a:p>
            <a:pPr marL="0" indent="0">
              <a:buNone/>
            </a:pPr>
            <a:r>
              <a:rPr lang="ru-RU" sz="2400" b="1" dirty="0" smtClean="0"/>
              <a:t>Методические рекомендации для учителей, подготовленные на основе анализа типичных ошибок участников ЕГЭ 2016 года - </a:t>
            </a:r>
            <a:r>
              <a:rPr lang="en-US" sz="2400" dirty="0" smtClean="0">
                <a:hlinkClick r:id="rId3"/>
              </a:rPr>
              <a:t>http://fipi.ru/ege-i-gve-11/analiticheskie-i-metodicheskie-materialy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698800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8049985" cy="1872208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40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класс </a:t>
            </a:r>
          </a:p>
          <a:p>
            <a:pPr marL="0" indent="0" algn="ctr">
              <a:buNone/>
            </a:pPr>
            <a:r>
              <a:rPr lang="ru-RU" sz="36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(основной государственный экзамен – ОГЭ)</a:t>
            </a:r>
            <a:r>
              <a:rPr lang="ru-RU" sz="3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FreeSetC" pitchFamily="82" charset="0"/>
              </a:rPr>
              <a:t>  </a:t>
            </a:r>
            <a:endParaRPr lang="ru-RU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FreeSet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71" y="136526"/>
            <a:ext cx="78867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Итоговая аттестация в 4 классе – нормативные документы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842" y="1894115"/>
            <a:ext cx="8335736" cy="4800599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Примерная программа раскрывает предметные результаты на базовом («выпускник научится») и повышенном («выпускник получит возможность научиться») уровнях, включает предметное содержание речи  и описывает систему оценки достижения планируемых результатов. </a:t>
            </a: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 l="3127" t="13545" r="3099" b="2375"/>
          <a:stretch>
            <a:fillRect/>
          </a:stretch>
        </p:blipFill>
        <p:spPr bwMode="auto">
          <a:xfrm>
            <a:off x="0" y="476672"/>
            <a:ext cx="9144000" cy="6010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51260" y="818304"/>
            <a:ext cx="4141220" cy="62028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119" b="58612"/>
          <a:stretch>
            <a:fillRect/>
          </a:stretch>
        </p:blipFill>
        <p:spPr>
          <a:xfrm>
            <a:off x="1547664" y="7057"/>
            <a:ext cx="6062288" cy="3544753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 b="54587"/>
          <a:stretch>
            <a:fillRect/>
          </a:stretch>
        </p:blipFill>
        <p:spPr>
          <a:xfrm>
            <a:off x="3334041" y="2689615"/>
            <a:ext cx="5622515" cy="4168385"/>
          </a:xfrm>
          <a:prstGeom prst="rect">
            <a:avLst/>
          </a:prstGeom>
          <a:noFill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323" y="116632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1556" y="1844824"/>
            <a:ext cx="3384376" cy="478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9512" y="188640"/>
            <a:ext cx="8748464" cy="1427648"/>
          </a:xfrm>
          <a:prstGeom prst="rect">
            <a:avLst/>
          </a:prstGeom>
        </p:spPr>
        <p:txBody>
          <a:bodyPr>
            <a:normAutofit fontScale="6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700" b="1" dirty="0" smtClean="0"/>
              <a:t>ОГЭ. Письменная часть. Тренировочные тесты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600" dirty="0" smtClean="0"/>
              <a:t>(К. И. Кауфман, М. Ю. Кауфман)</a:t>
            </a:r>
            <a:endParaRPr lang="ru-RU" sz="4600" dirty="0"/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6084168" y="4653136"/>
            <a:ext cx="2376264" cy="936104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131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t="5792" b="4531"/>
          <a:stretch/>
        </p:blipFill>
        <p:spPr>
          <a:xfrm>
            <a:off x="3059832" y="0"/>
            <a:ext cx="5385908" cy="6624736"/>
          </a:xfrm>
          <a:prstGeom prst="rect">
            <a:avLst/>
          </a:prstGeom>
        </p:spPr>
      </p:pic>
      <p:pic>
        <p:nvPicPr>
          <p:cNvPr id="4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14472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b="6331"/>
          <a:stretch/>
        </p:blipFill>
        <p:spPr>
          <a:xfrm>
            <a:off x="3131840" y="0"/>
            <a:ext cx="5414105" cy="6858000"/>
          </a:xfrm>
          <a:prstGeom prst="rect">
            <a:avLst/>
          </a:prstGeom>
        </p:spPr>
      </p:pic>
      <p:pic>
        <p:nvPicPr>
          <p:cNvPr id="3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54607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47864" y="0"/>
            <a:ext cx="5229310" cy="6984776"/>
          </a:xfrm>
          <a:prstGeom prst="rect">
            <a:avLst/>
          </a:prstGeom>
        </p:spPr>
      </p:pic>
      <p:pic>
        <p:nvPicPr>
          <p:cNvPr id="3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817289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3" y="182726"/>
            <a:ext cx="5575515" cy="667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683777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162"/>
            <a:ext cx="2000829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21634"/>
            <a:ext cx="6086368" cy="670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590013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826" y="146762"/>
            <a:ext cx="7886700" cy="110883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Раздел «Говорение»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ОГЭ - 2017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5896" y="1255594"/>
            <a:ext cx="8780600" cy="54045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Задание 1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предусматривает чтение вслух небольшого текста научно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популярного характера. Время на подготовку – 1,5 минуты.</a:t>
            </a:r>
          </a:p>
          <a:p>
            <a:pPr>
              <a:lnSpc>
                <a:spcPct val="100000"/>
              </a:lnSpc>
              <a:buNone/>
            </a:pPr>
            <a:endParaRPr lang="ru-RU" sz="1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Задание 2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предлагает принять участие в условном диалоге-расспросе: ответить на шесть услышанных в аудиозаписи вопросов телефонного опроса.</a:t>
            </a:r>
          </a:p>
          <a:p>
            <a:pPr>
              <a:lnSpc>
                <a:spcPct val="100000"/>
              </a:lnSpc>
            </a:pPr>
            <a:endParaRPr lang="ru-RU" sz="1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00000"/>
              </a:lnSpc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Задание 3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необходимо построить связное монологическое высказывание на определённую тему с опорой на план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Время на подготовку – 1,5 минуты.</a:t>
            </a:r>
          </a:p>
          <a:p>
            <a:pPr>
              <a:lnSpc>
                <a:spcPct val="100000"/>
              </a:lnSpc>
            </a:pPr>
            <a:endParaRPr lang="ru-RU" sz="600" dirty="0" smtClean="0"/>
          </a:p>
          <a:p>
            <a:pPr>
              <a:lnSpc>
                <a:spcPct val="10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Общее время ответа одного участника ОГЭ (включая время на подготовку) – 15 минут.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274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39552" y="37548"/>
            <a:ext cx="7886700" cy="1050018"/>
          </a:xfrm>
        </p:spPr>
        <p:txBody>
          <a:bodyPr/>
          <a:lstStyle/>
          <a:p>
            <a:pPr eaLnBrk="1" hangingPunct="1"/>
            <a:r>
              <a:rPr lang="ru-RU" b="1" dirty="0" smtClean="0"/>
              <a:t>Объект оценки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13205"/>
            <a:ext cx="8605157" cy="523602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планируемые результаты</a:t>
            </a:r>
            <a:r>
              <a:rPr lang="ru-RU" sz="2400" dirty="0" smtClean="0"/>
              <a:t> освоения обучающимися основной образовательной программы начального общего образования.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“</a:t>
            </a:r>
            <a:r>
              <a:rPr lang="x-none" sz="2400" dirty="0" smtClean="0"/>
              <a:t>Основным объектом, содержательной и критериальной базой итоговой оценки подготовки выпускниковна уровненачального общего образования выступают планируемые результаты, составляющие содержание блока </a:t>
            </a:r>
            <a:r>
              <a:rPr lang="x-none" sz="2400" b="1" u="sng" dirty="0" smtClean="0"/>
              <a:t>«Выпускник научится»</a:t>
            </a:r>
            <a:r>
              <a:rPr lang="x-none" sz="2400" dirty="0" smtClean="0"/>
              <a:t> для каждой программы, предмета, курса.</a:t>
            </a:r>
            <a:r>
              <a:rPr lang="en-US" sz="2400" dirty="0" smtClean="0"/>
              <a:t>”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/>
              <a:t>личностные результаты </a:t>
            </a:r>
            <a:r>
              <a:rPr lang="ru-RU" sz="2400" dirty="0" smtClean="0"/>
              <a:t>выпускников при получении начального общего образования </a:t>
            </a:r>
            <a:r>
              <a:rPr lang="ru-RU" sz="2400" b="1" dirty="0" smtClean="0"/>
              <a:t>не подлежат итоговой оценке</a:t>
            </a:r>
            <a:r>
              <a:rPr lang="en-US" sz="2400" b="1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В основе оценки </a:t>
            </a:r>
            <a:r>
              <a:rPr lang="ru-RU" sz="2400" b="1" dirty="0" smtClean="0"/>
              <a:t>метапредметных результатов </a:t>
            </a:r>
            <a:r>
              <a:rPr lang="ru-RU" sz="2400" dirty="0" smtClean="0"/>
              <a:t>лежит сформированность универсальных учебных действий. Для такого оценивания нужны </a:t>
            </a:r>
            <a:r>
              <a:rPr lang="ru-RU" sz="2400" b="1" dirty="0" smtClean="0"/>
              <a:t>специально сконструированные диагностические задачи</a:t>
            </a:r>
            <a:r>
              <a:rPr lang="ru-RU" sz="2400" dirty="0" smtClean="0"/>
              <a:t>, </a:t>
            </a:r>
            <a:r>
              <a:rPr lang="ru-RU" sz="2400" b="1" dirty="0" smtClean="0"/>
              <a:t>а также успешное выполнение учеником учебных и учебно-практических задач средствами учебного предмета</a:t>
            </a:r>
            <a:r>
              <a:rPr lang="ru-RU" sz="24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/>
              <a:t>Оценка </a:t>
            </a:r>
            <a:r>
              <a:rPr lang="ru-RU" sz="2400" b="1" dirty="0" smtClean="0"/>
              <a:t>предметных результатов </a:t>
            </a:r>
            <a:r>
              <a:rPr lang="ru-RU" sz="2400" dirty="0" smtClean="0"/>
              <a:t>происходит в рамках предмета, их объект – способность решать учебно-познавательные и учебно-практические задачи с использованием средств предмета.</a:t>
            </a:r>
            <a:endParaRPr lang="en-US" sz="2400" dirty="0" smtClean="0"/>
          </a:p>
        </p:txBody>
      </p:sp>
    </p:spTree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916832"/>
            <a:ext cx="3198445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ОГЭ. Английский язык. Устная часть. Тренировочные тесты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(Р.П. Мильруд)</a:t>
            </a:r>
            <a:endParaRPr lang="ru-RU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886700" cy="80113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Подготовка к итоговой аттестации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69006" y="760726"/>
            <a:ext cx="4199943" cy="6097274"/>
          </a:xfrm>
          <a:noFill/>
        </p:spPr>
      </p:pic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3518" y="801133"/>
            <a:ext cx="3965499" cy="2380807"/>
          </a:xfrm>
          <a:noFill/>
        </p:spPr>
      </p:pic>
      <p:pic>
        <p:nvPicPr>
          <p:cNvPr id="307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181940"/>
            <a:ext cx="4811040" cy="330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3458" t="6177" r="4323" b="7036"/>
          <a:stretch>
            <a:fillRect/>
          </a:stretch>
        </p:blipFill>
        <p:spPr bwMode="auto">
          <a:xfrm>
            <a:off x="2339975" y="0"/>
            <a:ext cx="541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4763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611560" y="1124744"/>
            <a:ext cx="7788729" cy="201622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3600" b="1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 класс </a:t>
            </a:r>
          </a:p>
          <a:p>
            <a:pPr marL="0" indent="0" algn="ctr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(единый государственный экзамен – ЕГЭ)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814" y="947"/>
            <a:ext cx="8801186" cy="1603183"/>
          </a:xfrm>
        </p:spPr>
        <p:txBody>
          <a:bodyPr>
            <a:normAutofit/>
          </a:bodyPr>
          <a:lstStyle/>
          <a:p>
            <a:r>
              <a:rPr lang="ru-RU" sz="2400" b="1" dirty="0"/>
              <a:t>Методические рекомендации для учителей, подготовленные на основе анализа типичных ошибок участников ЕГЭ 2016 </a:t>
            </a:r>
            <a:r>
              <a:rPr lang="ru-RU" sz="2400" b="1" dirty="0" smtClean="0"/>
              <a:t>года - </a:t>
            </a: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</a:t>
            </a:r>
            <a:r>
              <a:rPr lang="en-US" sz="2400" dirty="0" smtClean="0">
                <a:hlinkClick r:id="rId2"/>
              </a:rPr>
              <a:t>fipi.ru/ege-i-gve-11/analiticheskie-i-metodicheskie-materialy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1484784"/>
            <a:ext cx="7137291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127104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ая прямоугольная выноска 1"/>
          <p:cNvSpPr/>
          <p:nvPr/>
        </p:nvSpPr>
        <p:spPr>
          <a:xfrm>
            <a:off x="6228184" y="4725144"/>
            <a:ext cx="2376264" cy="936104"/>
          </a:xfrm>
          <a:prstGeom prst="wedgeRoundRectCallout">
            <a:avLst>
              <a:gd name="adj1" fmla="val -59745"/>
              <a:gd name="adj2" fmla="val -71541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060848"/>
            <a:ext cx="3312368" cy="454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 txBox="1">
            <a:spLocks/>
          </p:cNvSpPr>
          <p:nvPr/>
        </p:nvSpPr>
        <p:spPr>
          <a:xfrm>
            <a:off x="467544" y="260648"/>
            <a:ext cx="8229600" cy="1498179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ru-RU" sz="5300" b="1" dirty="0" smtClean="0"/>
              <a:t>ЕГЭ. Английский язык. Тренировочные тесты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(Е.Н. Соловова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81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29828" t="18861" r="31394" b="6131"/>
          <a:stretch/>
        </p:blipFill>
        <p:spPr bwMode="auto">
          <a:xfrm>
            <a:off x="2655302" y="188640"/>
            <a:ext cx="551709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9709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29828" t="14164" r="31395" b="6131"/>
          <a:stretch/>
        </p:blipFill>
        <p:spPr bwMode="auto">
          <a:xfrm>
            <a:off x="3415847" y="4322"/>
            <a:ext cx="5188601" cy="666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4951" r="31898" b="5499"/>
          <a:stretch/>
        </p:blipFill>
        <p:spPr bwMode="auto">
          <a:xfrm>
            <a:off x="2915816" y="116632"/>
            <a:ext cx="5112568" cy="67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2564" r="31898" b="18227"/>
          <a:stretch/>
        </p:blipFill>
        <p:spPr bwMode="auto">
          <a:xfrm>
            <a:off x="2627784" y="311812"/>
            <a:ext cx="5616624" cy="6429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77895015"/>
              </p:ext>
            </p:extLst>
          </p:nvPr>
        </p:nvGraphicFramePr>
        <p:xfrm>
          <a:off x="251520" y="225601"/>
          <a:ext cx="8640959" cy="6672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83" y="144189"/>
            <a:ext cx="1555241" cy="213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4115" y="4561978"/>
            <a:ext cx="1514698" cy="2170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43871" y="238222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86944" y="2419029"/>
            <a:ext cx="1473697" cy="2114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1323" y="160671"/>
            <a:ext cx="1546800" cy="214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3494" y="98254"/>
            <a:ext cx="1554501" cy="2135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2599" y="123453"/>
            <a:ext cx="1508258" cy="211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94312" y="150353"/>
            <a:ext cx="1519940" cy="2119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2584" y="2394618"/>
            <a:ext cx="1588015" cy="211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7760" y="2433945"/>
            <a:ext cx="1459702" cy="20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20745" y="4590543"/>
            <a:ext cx="1579119" cy="216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www.englishteachers.ru/uploadedfiles/waresimgs/552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064" y="4581444"/>
            <a:ext cx="1511945" cy="20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649260" y="4633007"/>
            <a:ext cx="1433346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38529" y="2404921"/>
            <a:ext cx="1513246" cy="208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8495194" y="330653"/>
            <a:ext cx="567284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Начальная ступень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495194" y="2583684"/>
            <a:ext cx="570347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Основная ступень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467462" y="4774281"/>
            <a:ext cx="598079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Старшая ступень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319" t="13360" r="31899" b="8681"/>
          <a:stretch/>
        </p:blipFill>
        <p:spPr bwMode="auto">
          <a:xfrm>
            <a:off x="2915816" y="123938"/>
            <a:ext cx="5233321" cy="674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557726" y="10795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ЕГЭ. Говорение</a:t>
            </a:r>
          </a:p>
        </p:txBody>
      </p:sp>
      <p:sp>
        <p:nvSpPr>
          <p:cNvPr id="501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0180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666" y="107950"/>
            <a:ext cx="2261964" cy="310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417638"/>
            <a:ext cx="7416824" cy="5158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ctrTitle"/>
          </p:nvPr>
        </p:nvSpPr>
        <p:spPr>
          <a:xfrm>
            <a:off x="1718072" y="2568577"/>
            <a:ext cx="5829300" cy="1470025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3425" y="6113626"/>
            <a:ext cx="48006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665329" y="260648"/>
            <a:ext cx="717402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000" b="1" dirty="0"/>
              <a:t>Цель задания </a:t>
            </a:r>
            <a:r>
              <a:rPr lang="en-US" altLang="ru-RU" sz="4000" b="1" dirty="0"/>
              <a:t>1 </a:t>
            </a:r>
            <a:r>
              <a:rPr lang="ru-RU" altLang="ru-RU" sz="4000" b="1" dirty="0"/>
              <a:t>-</a:t>
            </a:r>
            <a:r>
              <a:rPr lang="en-US" altLang="ru-RU" sz="4000" b="1" dirty="0"/>
              <a:t> </a:t>
            </a:r>
            <a:r>
              <a:rPr lang="ru-RU" altLang="ru-RU" sz="4000" b="1" dirty="0"/>
              <a:t>проверить умения:</a:t>
            </a:r>
          </a:p>
        </p:txBody>
      </p:sp>
      <p:sp>
        <p:nvSpPr>
          <p:cNvPr id="6149" name="Rectangle 1"/>
          <p:cNvSpPr>
            <a:spLocks noChangeArrowheads="1"/>
          </p:cNvSpPr>
          <p:nvPr/>
        </p:nvSpPr>
        <p:spPr bwMode="auto">
          <a:xfrm>
            <a:off x="2141936" y="1525509"/>
            <a:ext cx="21352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/>
          </a:p>
        </p:txBody>
      </p:sp>
      <p:sp>
        <p:nvSpPr>
          <p:cNvPr id="6150" name="Прямоугольник 3"/>
          <p:cNvSpPr>
            <a:spLocks noChangeArrowheads="1"/>
          </p:cNvSpPr>
          <p:nvPr/>
        </p:nvSpPr>
        <p:spPr bwMode="auto">
          <a:xfrm>
            <a:off x="665329" y="1878230"/>
            <a:ext cx="8178421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4400" dirty="0"/>
              <a:t>понимать содержание читаемого и правильно оформить фонетическую сторону устной речи (звуки в потоке речи, интонация, ударение, беглость речи).</a:t>
            </a:r>
            <a:endParaRPr lang="ru-RU" altLang="ru-RU" sz="4400" b="1" dirty="0"/>
          </a:p>
          <a:p>
            <a:endParaRPr lang="ru-RU" alt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0260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pic>
        <p:nvPicPr>
          <p:cNvPr id="5120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475" y="1916832"/>
            <a:ext cx="7212873" cy="46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ctrTitle"/>
          </p:nvPr>
        </p:nvSpPr>
        <p:spPr>
          <a:xfrm>
            <a:off x="1718072" y="2568577"/>
            <a:ext cx="5829300" cy="1470025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r>
              <a:rPr lang="ru-RU" altLang="ru-RU" sz="1600" dirty="0">
                <a:latin typeface="Candara" pitchFamily="34" charset="0"/>
              </a:rPr>
              <a:t/>
            </a:r>
            <a:br>
              <a:rPr lang="ru-RU" altLang="ru-RU" sz="1600" dirty="0">
                <a:latin typeface="Candara" pitchFamily="34" charset="0"/>
              </a:rPr>
            </a:br>
            <a:endParaRPr lang="ru-RU" alt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3897" y="6072190"/>
            <a:ext cx="48006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31409" y="260647"/>
            <a:ext cx="51489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/>
              <a:t>Цель задания 2-проверить умения</a:t>
            </a:r>
            <a:r>
              <a:rPr lang="ru-RU" sz="3200" dirty="0"/>
              <a:t>:</a:t>
            </a:r>
          </a:p>
          <a:p>
            <a:pPr algn="ctr">
              <a:defRPr/>
            </a:pP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Black" panose="020B0A04020102020204" pitchFamily="34" charset="0"/>
            </a:endParaRPr>
          </a:p>
        </p:txBody>
      </p:sp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921224" y="1725246"/>
            <a:ext cx="762568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осуществлять запрос информации;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>
              <a:buFont typeface="Arial" charset="0"/>
              <a:buChar char="•"/>
            </a:pPr>
            <a:r>
              <a:rPr lang="ru-RU" altLang="ru-RU" sz="3600" dirty="0"/>
              <a:t>обращаться за разъяснениями;</a:t>
            </a:r>
          </a:p>
          <a:p>
            <a:pPr marL="457200" indent="-457200">
              <a:buFont typeface="Arial" charset="0"/>
              <a:buChar char="•"/>
            </a:pPr>
            <a:endParaRPr lang="ru-RU" altLang="ru-RU" sz="3600" dirty="0"/>
          </a:p>
          <a:p>
            <a:pPr marL="457200" indent="-457200" hangingPunct="0">
              <a:buFont typeface="Arial" charset="0"/>
              <a:buChar char="•"/>
            </a:pPr>
            <a:r>
              <a:rPr lang="ru-RU" altLang="ru-RU" sz="3600" dirty="0"/>
              <a:t>точно и правильно употреблять языковые средства оформления диалогического высказывания.</a:t>
            </a:r>
            <a:endParaRPr lang="ru-RU" alt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4660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611560" y="26988"/>
            <a:ext cx="8229600" cy="881732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ЕГЭ. Говорение</a:t>
            </a:r>
          </a:p>
        </p:txBody>
      </p:sp>
      <p:pic>
        <p:nvPicPr>
          <p:cNvPr id="52228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444" y="1080858"/>
            <a:ext cx="6971862" cy="556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1718072" y="2568577"/>
            <a:ext cx="5829300" cy="1470025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3897" y="6072190"/>
            <a:ext cx="48006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31068" y="0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/>
              <a:t>Задание </a:t>
            </a:r>
            <a:r>
              <a:rPr lang="en-US" altLang="ru-RU" sz="3600" b="1" dirty="0"/>
              <a:t>3</a:t>
            </a:r>
            <a:r>
              <a:rPr lang="ru-RU" altLang="ru-RU" sz="3600" b="1" dirty="0"/>
              <a:t> – описать фото</a:t>
            </a:r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51992"/>
            <a:ext cx="3413743" cy="599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5247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ctrTitle"/>
          </p:nvPr>
        </p:nvSpPr>
        <p:spPr>
          <a:xfrm>
            <a:off x="1718072" y="2568577"/>
            <a:ext cx="5829300" cy="1470025"/>
          </a:xfrm>
        </p:spPr>
        <p:txBody>
          <a:bodyPr>
            <a:normAutofit fontScale="90000"/>
          </a:bodyPr>
          <a:lstStyle/>
          <a:p>
            <a:pPr marL="273050" indent="-273050" algn="l">
              <a:spcBef>
                <a:spcPct val="20000"/>
              </a:spcBef>
            </a:pP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r>
              <a:rPr lang="ru-RU" altLang="ru-RU" sz="1600">
                <a:latin typeface="Candara" pitchFamily="34" charset="0"/>
              </a:rPr>
              <a:t/>
            </a:r>
            <a:br>
              <a:rPr lang="ru-RU" altLang="ru-RU" sz="1600">
                <a:latin typeface="Candara" pitchFamily="34" charset="0"/>
              </a:rPr>
            </a:br>
            <a:endParaRPr lang="ru-RU" altLang="ru-RU" sz="16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03897" y="6072190"/>
            <a:ext cx="4800600" cy="46037"/>
          </a:xfrm>
        </p:spPr>
        <p:txBody>
          <a:bodyPr rtlCol="0">
            <a:noAutofit/>
          </a:bodyPr>
          <a:lstStyle/>
          <a:p>
            <a:pPr>
              <a:defRPr/>
            </a:pPr>
            <a:endParaRPr lang="ru-RU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65766" y="188643"/>
            <a:ext cx="54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3600" b="1" dirty="0"/>
              <a:t/>
            </a:r>
            <a:br>
              <a:rPr lang="en-US" altLang="ru-RU" sz="3600" b="1" dirty="0"/>
            </a:br>
            <a:endParaRPr lang="ru-RU" sz="36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 b="28001"/>
          <a:stretch>
            <a:fillRect/>
          </a:stretch>
        </p:blipFill>
        <p:spPr bwMode="auto">
          <a:xfrm>
            <a:off x="60097" y="66858"/>
            <a:ext cx="3959811" cy="537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t="72064"/>
          <a:stretch>
            <a:fillRect/>
          </a:stretch>
        </p:blipFill>
        <p:spPr bwMode="auto">
          <a:xfrm>
            <a:off x="2377158" y="2987048"/>
            <a:ext cx="660145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9527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636588" y="69851"/>
            <a:ext cx="8229600" cy="766861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ЕГЭ. Говорение</a:t>
            </a:r>
          </a:p>
        </p:txBody>
      </p:sp>
      <p:sp>
        <p:nvSpPr>
          <p:cNvPr id="532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3252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Рисунок 2"/>
          <p:cNvPicPr>
            <a:picLocks noChangeAspect="1"/>
          </p:cNvPicPr>
          <p:nvPr/>
        </p:nvPicPr>
        <p:blipFill rotWithShape="1">
          <a:blip r:embed="rId3" cstate="print"/>
          <a:srcRect l="5930" t="2483" r="3254"/>
          <a:stretch/>
        </p:blipFill>
        <p:spPr bwMode="auto">
          <a:xfrm>
            <a:off x="1921823" y="1052736"/>
            <a:ext cx="71225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/>
              <a:t>Цель задания 3 и 4 - проверить умения:</a:t>
            </a:r>
            <a:br>
              <a:rPr lang="ru-RU" sz="2800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62117" y="1179335"/>
            <a:ext cx="7953233" cy="5398886"/>
          </a:xfrm>
        </p:spPr>
        <p:txBody>
          <a:bodyPr>
            <a:normAutofit fontScale="85000" lnSpcReduction="20000"/>
          </a:bodyPr>
          <a:lstStyle/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строить высказывание в заданном объеме в контексте коммуникативной задачи в различных стандартных ситуациях социально-бытовой, социально-культурной и социально-трудовой сфер  общения;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логично и связно строить высказывание;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использовать стратегии описания, сообщения, рассуждения;</a:t>
            </a:r>
            <a:br>
              <a:rPr lang="ru-RU" altLang="ru-RU" dirty="0" smtClean="0"/>
            </a:br>
            <a:endParaRPr lang="ru-RU" altLang="ru-RU" b="1" dirty="0" smtClean="0"/>
          </a:p>
          <a:p>
            <a:pPr marL="457200" indent="-457200" eaLnBrk="0" hangingPunct="0">
              <a:buFont typeface="Arial" charset="0"/>
              <a:buChar char="•"/>
            </a:pPr>
            <a:r>
              <a:rPr lang="ru-RU" altLang="ru-RU" dirty="0" smtClean="0"/>
              <a:t>точно и правильно употреблять языковые средства оформления монологического высказывания.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2054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1854"/>
            <a:ext cx="3150350" cy="4328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601" y="2079571"/>
            <a:ext cx="3056634" cy="4293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98179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b="1" dirty="0" smtClean="0"/>
              <a:t>Итоговая аттестация за курс начальной школы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(Е.Н. Соловова и др.)</a:t>
            </a:r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52729" y="5589240"/>
            <a:ext cx="2024598" cy="627797"/>
          </a:xfrm>
          <a:prstGeom prst="wedgeRoundRectCallout">
            <a:avLst>
              <a:gd name="adj1" fmla="val 37826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948264" y="5598886"/>
            <a:ext cx="2024598" cy="627797"/>
          </a:xfrm>
          <a:prstGeom prst="wedgeRoundRectCallout">
            <a:avLst>
              <a:gd name="adj1" fmla="val -47110"/>
              <a:gd name="adj2" fmla="val -74457"/>
              <a:gd name="adj3" fmla="val 16667"/>
            </a:avLst>
          </a:prstGeom>
          <a:solidFill>
            <a:srgbClr val="FF0066"/>
          </a:solidFill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НОВИНКА!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75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193" y="1988840"/>
            <a:ext cx="8078293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Заголовок 1"/>
          <p:cNvSpPr>
            <a:spLocks noGrp="1"/>
          </p:cNvSpPr>
          <p:nvPr>
            <p:ph type="title"/>
          </p:nvPr>
        </p:nvSpPr>
        <p:spPr>
          <a:xfrm>
            <a:off x="1908174" y="20704"/>
            <a:ext cx="7038449" cy="888016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ЕГЭ. Говорение</a:t>
            </a:r>
          </a:p>
        </p:txBody>
      </p:sp>
      <p:pic>
        <p:nvPicPr>
          <p:cNvPr id="54276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2" cstate="print"/>
          <a:srcRect l="30823" t="7955" r="31394" b="4541"/>
          <a:stretch/>
        </p:blipFill>
        <p:spPr bwMode="auto">
          <a:xfrm>
            <a:off x="3203848" y="188640"/>
            <a:ext cx="4464497" cy="6461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213012" cy="442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5"/>
          <p:cNvSpPr>
            <a:spLocks noChangeArrowheads="1"/>
          </p:cNvSpPr>
          <p:nvPr/>
        </p:nvSpPr>
        <p:spPr bwMode="auto">
          <a:xfrm>
            <a:off x="3851921" y="2132856"/>
            <a:ext cx="5292079" cy="378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300" dirty="0"/>
              <a:t> </a:t>
            </a:r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Тренировочные тесты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40 упражнений на каждое задание Устной части ЕГЭ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3300" dirty="0" smtClean="0">
                <a:latin typeface="Arial" panose="020B0604020202020204" pitchFamily="34" charset="0"/>
                <a:cs typeface="Arial" panose="020B0604020202020204" pitchFamily="34" charset="0"/>
              </a:rPr>
              <a:t> Бесплатное аудио! </a:t>
            </a:r>
            <a:endParaRPr lang="ru-RU" sz="3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88640"/>
            <a:ext cx="747811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/>
              <a:t>ЕГЭ </a:t>
            </a:r>
            <a:r>
              <a:rPr lang="ru-RU" sz="3600" b="1" dirty="0" smtClean="0"/>
              <a:t>Английский язык. Устная часть. </a:t>
            </a:r>
            <a:r>
              <a:rPr lang="ru-RU" sz="3200" dirty="0" smtClean="0"/>
              <a:t>(Автор - Р.П.Мильруд)</a:t>
            </a:r>
            <a:endParaRPr lang="ru-RU" sz="2000" dirty="0"/>
          </a:p>
          <a:p>
            <a:pPr>
              <a:defRPr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2852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13751"/>
          <a:stretch>
            <a:fillRect/>
          </a:stretch>
        </p:blipFill>
        <p:spPr bwMode="auto">
          <a:xfrm>
            <a:off x="3347864" y="0"/>
            <a:ext cx="46920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2215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0158" t="984" r="29722" b="45640"/>
          <a:stretch>
            <a:fillRect/>
          </a:stretch>
        </p:blipFill>
        <p:spPr bwMode="auto">
          <a:xfrm>
            <a:off x="2204113" y="18406"/>
            <a:ext cx="6858000" cy="6839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8727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3275856" y="0"/>
            <a:ext cx="48703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0876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2923"/>
          <a:stretch>
            <a:fillRect/>
          </a:stretch>
        </p:blipFill>
        <p:spPr bwMode="auto">
          <a:xfrm>
            <a:off x="3590045" y="0"/>
            <a:ext cx="38070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30954" t="2579" r="29722" b="42234"/>
          <a:stretch>
            <a:fillRect/>
          </a:stretch>
        </p:blipFill>
        <p:spPr bwMode="auto">
          <a:xfrm>
            <a:off x="2636658" y="12181"/>
            <a:ext cx="6507342" cy="68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6746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30954" t="57679" r="32632" b="2923"/>
          <a:stretch/>
        </p:blipFill>
        <p:spPr bwMode="auto">
          <a:xfrm>
            <a:off x="2556227" y="904447"/>
            <a:ext cx="6389881" cy="518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1298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3347865" y="0"/>
            <a:ext cx="45507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3908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1564"/>
          <a:stretch>
            <a:fillRect/>
          </a:stretch>
        </p:blipFill>
        <p:spPr bwMode="auto">
          <a:xfrm>
            <a:off x="4236213" y="0"/>
            <a:ext cx="366242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0712" t="984" r="30275" b="41081"/>
          <a:stretch>
            <a:fillRect/>
          </a:stretch>
        </p:blipFill>
        <p:spPr bwMode="auto">
          <a:xfrm>
            <a:off x="2760259" y="95534"/>
            <a:ext cx="6183306" cy="6883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851" y="300251"/>
            <a:ext cx="2024844" cy="2840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5589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1171</Words>
  <Application>Microsoft Office PowerPoint</Application>
  <PresentationFormat>Экран (4:3)</PresentationFormat>
  <Paragraphs>181</Paragraphs>
  <Slides>111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111</vt:i4>
      </vt:variant>
    </vt:vector>
  </HeadingPairs>
  <TitlesOfParts>
    <vt:vector size="112" baseType="lpstr">
      <vt:lpstr>Тема Office</vt:lpstr>
      <vt:lpstr>Новые средства  для итоговой аттестации  по английскому языку  в 4 , 9 (ОГЭ) и 11 (ЕГЭ) классах  (на примере пособий издательства «Титул»)</vt:lpstr>
      <vt:lpstr>Итоговая аттестация </vt:lpstr>
      <vt:lpstr>Системная подготовка  к итоговой аттестации </vt:lpstr>
      <vt:lpstr>Слайд 4</vt:lpstr>
      <vt:lpstr>Итоговая аттестация в 4 классе – нормативные документы</vt:lpstr>
      <vt:lpstr>Итоговая аттестация в 4 классе – нормативные документы</vt:lpstr>
      <vt:lpstr>Объект оценки</vt:lpstr>
      <vt:lpstr>Слайд 8</vt:lpstr>
      <vt:lpstr>Итоговая аттестация за курс начальной школы (Е.Н. Соловова и др.)</vt:lpstr>
      <vt:lpstr>Оценка достижения планируемых результатов в начальной школе</vt:lpstr>
      <vt:lpstr>Контроль в 4 классе</vt:lpstr>
      <vt:lpstr>Слайд 12</vt:lpstr>
      <vt:lpstr>Контроль в 4 классе</vt:lpstr>
      <vt:lpstr>Контроль в 4 классе</vt:lpstr>
      <vt:lpstr>Контроль в 4 классе</vt:lpstr>
      <vt:lpstr>Контроль в 4 классе</vt:lpstr>
      <vt:lpstr>Слайд 17</vt:lpstr>
      <vt:lpstr>Слайд 18</vt:lpstr>
      <vt:lpstr>Слайд 19</vt:lpstr>
      <vt:lpstr>Слайд 20</vt:lpstr>
      <vt:lpstr>Слайд 21</vt:lpstr>
      <vt:lpstr>Контроль в 4 классе</vt:lpstr>
      <vt:lpstr>Контроль в 4 классе</vt:lpstr>
      <vt:lpstr>Контроль в 4 классе</vt:lpstr>
      <vt:lpstr>Слайд 25</vt:lpstr>
      <vt:lpstr>Слайд 26</vt:lpstr>
      <vt:lpstr>Итоговые контрольные работы для выпускников начальной школы (К. И. Кауфман, М. Ю. Кауфман)</vt:lpstr>
      <vt:lpstr>Слайд 28</vt:lpstr>
      <vt:lpstr>Контроль аудирования</vt:lpstr>
      <vt:lpstr>Контроль чтения</vt:lpstr>
      <vt:lpstr>Контроль  лексико-грамматических знаний</vt:lpstr>
      <vt:lpstr>Контроль умений письменной речи</vt:lpstr>
      <vt:lpstr>Контроль умений говорения</vt:lpstr>
      <vt:lpstr>Слайд 34</vt:lpstr>
      <vt:lpstr>Слайд 35</vt:lpstr>
      <vt:lpstr>Как еще можно использовать эту книгу?</vt:lpstr>
      <vt:lpstr>Серия пособий “Метапредметный портфель”  (А.Е. Казеичева)</vt:lpstr>
      <vt:lpstr>“Метапредметный портфель”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Зачем нужны такие пособия как Метапредметный портфель?</vt:lpstr>
      <vt:lpstr>Слайд 59</vt:lpstr>
      <vt:lpstr>Слайд 60</vt:lpstr>
      <vt:lpstr>Подготовка к итоговой аттестации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Раздел «Говорение»  ОГЭ - 2017</vt:lpstr>
      <vt:lpstr>ОГЭ. Английский язык. Устная часть. Тренировочные тесты (Р.П. Мильруд)</vt:lpstr>
      <vt:lpstr>Подготовка к итоговой аттестации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ЕГЭ. Говорение</vt:lpstr>
      <vt:lpstr>     </vt:lpstr>
      <vt:lpstr>ЕГЭ. Говорение</vt:lpstr>
      <vt:lpstr>     </vt:lpstr>
      <vt:lpstr>ЕГЭ. Говорение</vt:lpstr>
      <vt:lpstr>     </vt:lpstr>
      <vt:lpstr>     </vt:lpstr>
      <vt:lpstr>ЕГЭ. Говорение</vt:lpstr>
      <vt:lpstr>Цель задания 3 и 4 - проверить умения: </vt:lpstr>
      <vt:lpstr>ЕГЭ. Говорение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ОГЭ</vt:lpstr>
      <vt:lpstr>Слайд 107</vt:lpstr>
      <vt:lpstr>Слайд 108</vt:lpstr>
      <vt:lpstr>Апробация https://www.englishteachers.ru/forum/index.php?showtopic=3536 </vt:lpstr>
      <vt:lpstr>Слайд 110</vt:lpstr>
      <vt:lpstr>Слайд 111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средства  для итоговой аттестации  по английскому языку  в 4 , 9 (ОГЭ) и 11 (ЕГЭ) классах  (на примере пособий издательства «Титул»)</dc:title>
  <cp:lastModifiedBy>bae</cp:lastModifiedBy>
  <cp:revision>71</cp:revision>
  <dcterms:modified xsi:type="dcterms:W3CDTF">2016-10-19T07:05:20Z</dcterms:modified>
</cp:coreProperties>
</file>