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1" r:id="rId5"/>
    <p:sldId id="272" r:id="rId6"/>
    <p:sldId id="267" r:id="rId7"/>
    <p:sldId id="268" r:id="rId8"/>
    <p:sldId id="269" r:id="rId9"/>
    <p:sldId id="258" r:id="rId10"/>
    <p:sldId id="278" r:id="rId11"/>
    <p:sldId id="280" r:id="rId12"/>
    <p:sldId id="279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59" r:id="rId22"/>
    <p:sldId id="289" r:id="rId23"/>
    <p:sldId id="299" r:id="rId24"/>
    <p:sldId id="300" r:id="rId25"/>
    <p:sldId id="301" r:id="rId26"/>
    <p:sldId id="313" r:id="rId27"/>
    <p:sldId id="314" r:id="rId28"/>
    <p:sldId id="315" r:id="rId29"/>
    <p:sldId id="316" r:id="rId30"/>
    <p:sldId id="328" r:id="rId31"/>
    <p:sldId id="32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7" r:id="rId53"/>
    <p:sldId id="318" r:id="rId54"/>
    <p:sldId id="319" r:id="rId55"/>
    <p:sldId id="320" r:id="rId56"/>
    <p:sldId id="321" r:id="rId57"/>
    <p:sldId id="322" r:id="rId58"/>
    <p:sldId id="323" r:id="rId59"/>
    <p:sldId id="324" r:id="rId60"/>
    <p:sldId id="325" r:id="rId61"/>
    <p:sldId id="326" r:id="rId62"/>
    <p:sldId id="327" r:id="rId63"/>
    <p:sldId id="273" r:id="rId64"/>
    <p:sldId id="274" r:id="rId65"/>
    <p:sldId id="275" r:id="rId66"/>
    <p:sldId id="276" r:id="rId67"/>
    <p:sldId id="277" r:id="rId6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2" autoAdjust="0"/>
    <p:restoredTop sz="97670" autoAdjust="0"/>
  </p:normalViewPr>
  <p:slideViewPr>
    <p:cSldViewPr>
      <p:cViewPr varScale="1">
        <p:scale>
          <a:sx n="71" d="100"/>
          <a:sy n="71" d="100"/>
        </p:scale>
        <p:origin x="-7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2856"/>
            <a:ext cx="9144000" cy="244827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Подготовка школьников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к празднованию Нового года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и Рождества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3100" b="1" dirty="0" smtClean="0"/>
              <a:t>(на примерах курсов и пособий издательства “Титул”)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229200"/>
            <a:ext cx="6400800" cy="1347936"/>
          </a:xfrm>
        </p:spPr>
        <p:txBody>
          <a:bodyPr>
            <a:noAutofit/>
          </a:bodyPr>
          <a:lstStyle/>
          <a:p>
            <a:r>
              <a:rPr lang="ru-RU" sz="2400" dirty="0" smtClean="0"/>
              <a:t>Казеичева Алёна Евгеньевна,</a:t>
            </a:r>
          </a:p>
          <a:p>
            <a:r>
              <a:rPr lang="ru-RU" sz="2200" dirty="0" smtClean="0"/>
              <a:t>заместитель руководителя Центра образовательных программ издательства </a:t>
            </a:r>
            <a:r>
              <a:rPr lang="en-US" sz="2200" dirty="0" smtClean="0"/>
              <a:t>“</a:t>
            </a:r>
            <a:r>
              <a:rPr lang="ru-RU" sz="2200" dirty="0" smtClean="0"/>
              <a:t>Титул</a:t>
            </a:r>
            <a:r>
              <a:rPr lang="en-US" sz="2200" dirty="0" smtClean="0"/>
              <a:t>”</a:t>
            </a:r>
            <a:endParaRPr lang="ru-RU" sz="2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4372" t="21315" r="32512" b="60300"/>
          <a:stretch>
            <a:fillRect/>
          </a:stretch>
        </p:blipFill>
        <p:spPr bwMode="auto">
          <a:xfrm>
            <a:off x="3851920" y="188640"/>
            <a:ext cx="1794661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8803" t="82280" r="80725" b="6390"/>
          <a:stretch>
            <a:fillRect/>
          </a:stretch>
        </p:blipFill>
        <p:spPr bwMode="auto">
          <a:xfrm>
            <a:off x="7380312" y="836712"/>
            <a:ext cx="1453019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36789" t="81336" r="52091" b="5028"/>
          <a:stretch>
            <a:fillRect/>
          </a:stretch>
        </p:blipFill>
        <p:spPr bwMode="auto">
          <a:xfrm>
            <a:off x="251520" y="620688"/>
            <a:ext cx="1584176" cy="1334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5040560" cy="6867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1520" y="2996952"/>
            <a:ext cx="3106688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Part 1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764704"/>
            <a:ext cx="2012404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5040560" cy="6867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12404" cy="2232248"/>
          </a:xfrm>
          <a:prstGeom prst="rect">
            <a:avLst/>
          </a:prstGeom>
          <a:noFill/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465219"/>
            <a:ext cx="7442423" cy="6190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69138"/>
            <a:ext cx="5025044" cy="678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1520" y="2996952"/>
            <a:ext cx="3106688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Part 1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764704"/>
            <a:ext cx="2012404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69138"/>
            <a:ext cx="5025044" cy="678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12404" cy="2232248"/>
          </a:xfrm>
          <a:prstGeom prst="rect">
            <a:avLst/>
          </a:prstGeom>
          <a:noFill/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260648"/>
            <a:ext cx="7416823" cy="49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0"/>
            <a:ext cx="506652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36712"/>
            <a:ext cx="2012404" cy="2232248"/>
          </a:xfrm>
          <a:prstGeom prst="rect">
            <a:avLst/>
          </a:prstGeom>
          <a:noFill/>
        </p:spPr>
      </p:pic>
      <p:sp>
        <p:nvSpPr>
          <p:cNvPr id="39939" name="Sound"/>
          <p:cNvSpPr>
            <a:spLocks noEditPoints="1" noChangeArrowheads="1"/>
          </p:cNvSpPr>
          <p:nvPr/>
        </p:nvSpPr>
        <p:spPr bwMode="auto">
          <a:xfrm>
            <a:off x="323528" y="6093296"/>
            <a:ext cx="360040" cy="360040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0"/>
            <a:ext cx="506652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12404" cy="2232248"/>
          </a:xfrm>
          <a:prstGeom prst="rect">
            <a:avLst/>
          </a:prstGeom>
          <a:noFill/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0"/>
            <a:ext cx="6696744" cy="6473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ound"/>
          <p:cNvSpPr>
            <a:spLocks noEditPoints="1" noChangeArrowheads="1"/>
          </p:cNvSpPr>
          <p:nvPr/>
        </p:nvSpPr>
        <p:spPr bwMode="auto">
          <a:xfrm>
            <a:off x="323528" y="6093296"/>
            <a:ext cx="360040" cy="360040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0"/>
            <a:ext cx="50689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80728"/>
            <a:ext cx="2012404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0"/>
            <a:ext cx="50689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12404" cy="2232248"/>
          </a:xfrm>
          <a:prstGeom prst="rect">
            <a:avLst/>
          </a:prstGeom>
          <a:noFill/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556792"/>
            <a:ext cx="7370742" cy="5083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-2373"/>
            <a:ext cx="4942820" cy="6860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80728"/>
            <a:ext cx="2012404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-2373"/>
            <a:ext cx="4942820" cy="6860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12404" cy="2232248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260648"/>
            <a:ext cx="743577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Связь ФГОС и темы праздников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496944" cy="49685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Использование темы </a:t>
            </a:r>
            <a:r>
              <a:rPr lang="ru-RU" dirty="0" smtClean="0"/>
              <a:t>празднования </a:t>
            </a:r>
            <a:r>
              <a:rPr lang="ru-RU" dirty="0" smtClean="0"/>
              <a:t>Рождества и Нового года позволяет решить ряд задач, поставленных ФГОС:</a:t>
            </a:r>
          </a:p>
          <a:p>
            <a:pPr>
              <a:buNone/>
            </a:pPr>
            <a:r>
              <a:rPr lang="ru-RU" b="1" dirty="0" smtClean="0"/>
              <a:t>Личностные</a:t>
            </a:r>
            <a:r>
              <a:rPr lang="ru-RU" dirty="0" smtClean="0"/>
              <a:t>:</a:t>
            </a:r>
          </a:p>
          <a:p>
            <a:r>
              <a:rPr lang="ru-RU" dirty="0" smtClean="0"/>
              <a:t>Воспитание и разностороннее развитие школьников;</a:t>
            </a:r>
          </a:p>
          <a:p>
            <a:r>
              <a:rPr lang="ru-RU" dirty="0" smtClean="0"/>
              <a:t>Формирование и развитие социокультурной компетенции.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-2373"/>
            <a:ext cx="4942820" cy="6860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12404" cy="2232248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260648"/>
            <a:ext cx="743577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1988840"/>
            <a:ext cx="7653174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4043" y="0"/>
            <a:ext cx="4994421" cy="686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764704"/>
            <a:ext cx="2012404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12404" cy="223224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39592"/>
          <a:stretch>
            <a:fillRect/>
          </a:stretch>
        </p:blipFill>
        <p:spPr bwMode="auto">
          <a:xfrm>
            <a:off x="1500388" y="0"/>
            <a:ext cx="7464099" cy="6200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4797" y="-27322"/>
            <a:ext cx="5097523" cy="6885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1512168" cy="2047450"/>
          </a:xfrm>
          <a:prstGeom prst="rect">
            <a:avLst/>
          </a:prstGeom>
          <a:noFill/>
        </p:spPr>
      </p:pic>
      <p:sp>
        <p:nvSpPr>
          <p:cNvPr id="6" name="Sound"/>
          <p:cNvSpPr>
            <a:spLocks noEditPoints="1" noChangeArrowheads="1"/>
          </p:cNvSpPr>
          <p:nvPr/>
        </p:nvSpPr>
        <p:spPr bwMode="auto">
          <a:xfrm>
            <a:off x="323528" y="6093296"/>
            <a:ext cx="360040" cy="360040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512168" cy="2047450"/>
          </a:xfrm>
          <a:prstGeom prst="rect">
            <a:avLst/>
          </a:prstGeom>
          <a:noFill/>
        </p:spPr>
      </p:pic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0"/>
            <a:ext cx="50292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ound"/>
          <p:cNvSpPr>
            <a:spLocks noEditPoints="1" noChangeArrowheads="1"/>
          </p:cNvSpPr>
          <p:nvPr/>
        </p:nvSpPr>
        <p:spPr bwMode="auto">
          <a:xfrm>
            <a:off x="323528" y="6093296"/>
            <a:ext cx="360040" cy="360040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8259"/>
            <a:ext cx="4572000" cy="618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765953"/>
            <a:ext cx="4644007" cy="60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8640"/>
            <a:ext cx="6840760" cy="6409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12168" cy="2047450"/>
          </a:xfrm>
          <a:prstGeom prst="rect">
            <a:avLst/>
          </a:prstGeom>
          <a:noFill/>
        </p:spPr>
      </p:pic>
      <p:sp>
        <p:nvSpPr>
          <p:cNvPr id="6" name="Sound"/>
          <p:cNvSpPr>
            <a:spLocks noEditPoints="1" noChangeArrowheads="1"/>
          </p:cNvSpPr>
          <p:nvPr/>
        </p:nvSpPr>
        <p:spPr bwMode="auto">
          <a:xfrm>
            <a:off x="323528" y="6093296"/>
            <a:ext cx="360040" cy="360040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0"/>
            <a:ext cx="50503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12168" cy="2047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0775" y="908720"/>
            <a:ext cx="7315909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12168" cy="2047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0"/>
            <a:ext cx="5350637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12168" cy="2047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Связи ФГОС и темы праздников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496944" cy="49685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Использование темы </a:t>
            </a:r>
            <a:r>
              <a:rPr lang="ru-RU" dirty="0" smtClean="0"/>
              <a:t>празднования Рождества </a:t>
            </a:r>
            <a:r>
              <a:rPr lang="ru-RU" dirty="0" smtClean="0"/>
              <a:t>и Нового года позволяет решить ряд задач, поставленных ФГОС:</a:t>
            </a:r>
          </a:p>
          <a:p>
            <a:pPr>
              <a:buNone/>
            </a:pPr>
            <a:r>
              <a:rPr lang="ru-RU" b="1" dirty="0" smtClean="0"/>
              <a:t>Предметные</a:t>
            </a:r>
            <a:r>
              <a:rPr lang="ru-RU" dirty="0" smtClean="0"/>
              <a:t>:</a:t>
            </a:r>
          </a:p>
          <a:p>
            <a:r>
              <a:rPr lang="ru-RU" dirty="0" smtClean="0"/>
              <a:t>Закрепление и активизация лексического и грамматического материала;</a:t>
            </a:r>
          </a:p>
          <a:p>
            <a:r>
              <a:rPr lang="ru-RU" dirty="0" smtClean="0"/>
              <a:t>Постановка речевых навыков;</a:t>
            </a:r>
          </a:p>
          <a:p>
            <a:r>
              <a:rPr lang="ru-RU" dirty="0" smtClean="0"/>
              <a:t>Развитие фонематического слуха.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0263" y="103870"/>
            <a:ext cx="6648201" cy="6673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4" name="Picture 4" descr="https://www.englishteachers.ru/uploadedfiles/waresimgs/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9"/>
            <a:ext cx="1615442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0"/>
            <a:ext cx="5328592" cy="6837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9"/>
            <a:ext cx="1615442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0"/>
            <a:ext cx="4845355" cy="6831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63688" cy="19400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763688" cy="1940059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7004" y="5098"/>
            <a:ext cx="4845356" cy="6831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051366"/>
            <a:ext cx="7812360" cy="5806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3368" y="54576"/>
            <a:ext cx="5016569" cy="6803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763688" cy="19400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763688" cy="1940059"/>
          </a:xfrm>
          <a:prstGeom prst="rect">
            <a:avLst/>
          </a:prstGeom>
          <a:noFill/>
        </p:spPr>
      </p:pic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3368" y="54576"/>
            <a:ext cx="5016569" cy="6803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620688"/>
            <a:ext cx="7560840" cy="590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778" y="908720"/>
            <a:ext cx="4348176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"/>
            <a:ext cx="1619672" cy="1781641"/>
          </a:xfrm>
          <a:prstGeom prst="rect">
            <a:avLst/>
          </a:prstGeom>
          <a:noFill/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883630"/>
            <a:ext cx="4355976" cy="597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0"/>
            <a:ext cx="4968552" cy="6798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763688" cy="1940059"/>
          </a:xfrm>
          <a:prstGeom prst="rect">
            <a:avLst/>
          </a:prstGeom>
          <a:noFill/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0"/>
            <a:ext cx="6120680" cy="6789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ound"/>
          <p:cNvSpPr>
            <a:spLocks noEditPoints="1" noChangeArrowheads="1"/>
          </p:cNvSpPr>
          <p:nvPr/>
        </p:nvSpPr>
        <p:spPr bwMode="auto">
          <a:xfrm>
            <a:off x="323528" y="6093296"/>
            <a:ext cx="360040" cy="360040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763688" cy="1940059"/>
          </a:xfrm>
          <a:prstGeom prst="rect">
            <a:avLst/>
          </a:prstGeom>
          <a:noFill/>
        </p:spPr>
      </p:pic>
      <p:pic>
        <p:nvPicPr>
          <p:cNvPr id="532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91627"/>
            <a:ext cx="5544616" cy="657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ound"/>
          <p:cNvSpPr>
            <a:spLocks noEditPoints="1" noChangeArrowheads="1"/>
          </p:cNvSpPr>
          <p:nvPr/>
        </p:nvSpPr>
        <p:spPr bwMode="auto">
          <a:xfrm>
            <a:off x="323528" y="6093296"/>
            <a:ext cx="360040" cy="360040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2335" y="-6912"/>
            <a:ext cx="5156049" cy="686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956738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Связи ФГОС и темы праздников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496944" cy="49685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Использование темы </a:t>
            </a:r>
            <a:r>
              <a:rPr lang="ru-RU" dirty="0" smtClean="0"/>
              <a:t>празднования Рождества </a:t>
            </a:r>
            <a:r>
              <a:rPr lang="ru-RU" dirty="0" smtClean="0"/>
              <a:t>и Нового года позволяет решить ряд задач, поставленных ФГОС:</a:t>
            </a:r>
          </a:p>
          <a:p>
            <a:pPr>
              <a:buNone/>
            </a:pPr>
            <a:r>
              <a:rPr lang="ru-RU" b="1" dirty="0" smtClean="0"/>
              <a:t>Метапредметные</a:t>
            </a:r>
            <a:r>
              <a:rPr lang="ru-RU" dirty="0" smtClean="0"/>
              <a:t>:</a:t>
            </a:r>
          </a:p>
          <a:p>
            <a:r>
              <a:rPr lang="ru-RU" dirty="0" smtClean="0"/>
              <a:t>Умение планировать пути достижения цели;</a:t>
            </a:r>
          </a:p>
          <a:p>
            <a:r>
              <a:rPr lang="ru-RU" dirty="0" smtClean="0"/>
              <a:t>Умение организовывать учебное сотрудничество и совместную деятельность с учителем и сверстниками, работать в группе;</a:t>
            </a:r>
          </a:p>
          <a:p>
            <a:r>
              <a:rPr lang="ru-RU" dirty="0" smtClean="0"/>
              <a:t>Формирование ИКТ-компетенции.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0"/>
            <a:ext cx="5616624" cy="686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956738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51" y="548680"/>
            <a:ext cx="8852349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60648"/>
            <a:ext cx="6497757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185592"/>
            <a:ext cx="598845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060848"/>
            <a:ext cx="7663809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56738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0"/>
            <a:ext cx="5472608" cy="674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956738" cy="2160240"/>
          </a:xfrm>
          <a:prstGeom prst="rect">
            <a:avLst/>
          </a:prstGeom>
          <a:noFill/>
        </p:spPr>
      </p:pic>
      <p:sp>
        <p:nvSpPr>
          <p:cNvPr id="6" name="Sound"/>
          <p:cNvSpPr>
            <a:spLocks noEditPoints="1" noChangeArrowheads="1"/>
          </p:cNvSpPr>
          <p:nvPr/>
        </p:nvSpPr>
        <p:spPr bwMode="auto">
          <a:xfrm>
            <a:off x="323528" y="6093296"/>
            <a:ext cx="360040" cy="360040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04864"/>
            <a:ext cx="8358467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5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99889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99889" cy="1988840"/>
          </a:xfrm>
          <a:prstGeom prst="rect">
            <a:avLst/>
          </a:prstGeom>
          <a:noFill/>
        </p:spPr>
      </p:pic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0"/>
            <a:ext cx="50481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99889" cy="1988840"/>
          </a:xfrm>
          <a:prstGeom prst="rect">
            <a:avLst/>
          </a:prstGeom>
          <a:noFill/>
        </p:spPr>
      </p:pic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0"/>
            <a:ext cx="50481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127589"/>
            <a:ext cx="6297935" cy="6730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-12789"/>
            <a:ext cx="5093172" cy="6870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99889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99889" cy="1988840"/>
          </a:xfrm>
          <a:prstGeom prst="rect">
            <a:avLst/>
          </a:prstGeom>
          <a:noFill/>
        </p:spPr>
      </p:pic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 cstate="print"/>
          <a:srcRect t="54200"/>
          <a:stretch>
            <a:fillRect/>
          </a:stretch>
        </p:blipFill>
        <p:spPr bwMode="auto">
          <a:xfrm>
            <a:off x="1331640" y="2132856"/>
            <a:ext cx="7344816" cy="4309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08720"/>
          </a:xfrm>
        </p:spPr>
        <p:txBody>
          <a:bodyPr/>
          <a:lstStyle/>
          <a:p>
            <a:r>
              <a:rPr lang="ru-RU" dirty="0" smtClean="0"/>
              <a:t>Связи ФГОС и темы праздников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640960" cy="561662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/>
              <a:t>Использование темы </a:t>
            </a:r>
            <a:r>
              <a:rPr lang="ru-RU" b="1" dirty="0" smtClean="0"/>
              <a:t>празднования</a:t>
            </a:r>
            <a:r>
              <a:rPr lang="ru-RU" dirty="0" smtClean="0"/>
              <a:t> </a:t>
            </a:r>
            <a:r>
              <a:rPr lang="ru-RU" b="1" dirty="0" smtClean="0"/>
              <a:t>Рождества </a:t>
            </a:r>
            <a:r>
              <a:rPr lang="ru-RU" b="1" dirty="0" smtClean="0"/>
              <a:t>и Нового года позволяет решить ряд задач, поставленных ФГОС:</a:t>
            </a:r>
          </a:p>
          <a:p>
            <a:pPr>
              <a:buNone/>
            </a:pPr>
            <a:r>
              <a:rPr lang="ru-RU" sz="4400" b="1" dirty="0" smtClean="0"/>
              <a:t>Личностные:</a:t>
            </a:r>
          </a:p>
          <a:p>
            <a:r>
              <a:rPr lang="ru-RU" sz="4400" dirty="0" smtClean="0"/>
              <a:t>Воспитание и разностороннее развитие школьников;</a:t>
            </a:r>
          </a:p>
          <a:p>
            <a:r>
              <a:rPr lang="ru-RU" sz="4400" dirty="0" smtClean="0"/>
              <a:t>Формирование и развитие социокультурной компетенции. </a:t>
            </a:r>
          </a:p>
          <a:p>
            <a:pPr>
              <a:buNone/>
            </a:pPr>
            <a:r>
              <a:rPr lang="ru-RU" sz="4400" b="1" dirty="0" smtClean="0"/>
              <a:t>Предметные:</a:t>
            </a:r>
          </a:p>
          <a:p>
            <a:r>
              <a:rPr lang="ru-RU" sz="4400" dirty="0" smtClean="0"/>
              <a:t>Закрепление и активизация лексического и грамматического материала;</a:t>
            </a:r>
          </a:p>
          <a:p>
            <a:r>
              <a:rPr lang="ru-RU" sz="4400" dirty="0" smtClean="0"/>
              <a:t>Постановка речевых навыков;</a:t>
            </a:r>
          </a:p>
          <a:p>
            <a:r>
              <a:rPr lang="ru-RU" sz="4400" dirty="0" smtClean="0"/>
              <a:t>Развитие фонематического слуха.</a:t>
            </a:r>
          </a:p>
          <a:p>
            <a:pPr>
              <a:buNone/>
            </a:pPr>
            <a:r>
              <a:rPr lang="ru-RU" sz="4400" b="1" dirty="0" smtClean="0"/>
              <a:t>Метапредметные:</a:t>
            </a:r>
          </a:p>
          <a:p>
            <a:r>
              <a:rPr lang="ru-RU" sz="4400" dirty="0" smtClean="0"/>
              <a:t>Умение планировать пути достижения цели;</a:t>
            </a:r>
          </a:p>
          <a:p>
            <a:r>
              <a:rPr lang="ru-RU" sz="4400" dirty="0" smtClean="0"/>
              <a:t>Умение организовывать учебное сотрудничество и совместную деятельность с учителем и сверстниками, работать в группе;</a:t>
            </a:r>
          </a:p>
          <a:p>
            <a:r>
              <a:rPr lang="ru-RU" sz="4400" dirty="0" smtClean="0"/>
              <a:t>Формирование ИКТ-компетенции.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7216" y="0"/>
            <a:ext cx="7056784" cy="6609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99889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61361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99889" cy="1988840"/>
          </a:xfrm>
          <a:prstGeom prst="rect">
            <a:avLst/>
          </a:prstGeom>
          <a:noFill/>
        </p:spPr>
      </p:pic>
      <p:sp>
        <p:nvSpPr>
          <p:cNvPr id="6" name="Sound"/>
          <p:cNvSpPr>
            <a:spLocks noEditPoints="1" noChangeArrowheads="1"/>
          </p:cNvSpPr>
          <p:nvPr/>
        </p:nvSpPr>
        <p:spPr bwMode="auto">
          <a:xfrm>
            <a:off x="323528" y="6093296"/>
            <a:ext cx="360040" cy="360040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0"/>
            <a:ext cx="5140796" cy="6821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1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88641"/>
            <a:ext cx="1592124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052736"/>
            <a:ext cx="7606190" cy="5587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88641"/>
            <a:ext cx="1592124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592124" cy="2160240"/>
          </a:xfrm>
          <a:prstGeom prst="rect">
            <a:avLst/>
          </a:prstGeom>
          <a:noFill/>
        </p:spPr>
      </p:pic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8083" y="260648"/>
            <a:ext cx="7345917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88641"/>
            <a:ext cx="1592124" cy="2160240"/>
          </a:xfrm>
          <a:prstGeom prst="rect">
            <a:avLst/>
          </a:prstGeom>
          <a:noFill/>
        </p:spPr>
      </p:pic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708920"/>
            <a:ext cx="8430108" cy="37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88641"/>
            <a:ext cx="1592124" cy="2160240"/>
          </a:xfrm>
          <a:prstGeom prst="rect">
            <a:avLst/>
          </a:prstGeom>
          <a:noFill/>
        </p:spPr>
      </p:pic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332656"/>
            <a:ext cx="7029450" cy="627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88641"/>
            <a:ext cx="1592124" cy="2160240"/>
          </a:xfrm>
          <a:prstGeom prst="rect">
            <a:avLst/>
          </a:prstGeom>
          <a:noFill/>
        </p:spPr>
      </p:pic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6502" y="332656"/>
            <a:ext cx="6973478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577814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88641"/>
            <a:ext cx="1592124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76641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772816"/>
            <a:ext cx="3754296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Воспитание и разностороннее развитие школьников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4525963"/>
          </a:xfrm>
        </p:spPr>
        <p:txBody>
          <a:bodyPr/>
          <a:lstStyle/>
          <a:p>
            <a:r>
              <a:rPr lang="ru-RU" dirty="0" smtClean="0"/>
              <a:t>Привить культуру празднования Нового года и Рождества;</a:t>
            </a:r>
          </a:p>
          <a:p>
            <a:r>
              <a:rPr lang="ru-RU" dirty="0" smtClean="0"/>
              <a:t>познакомить </a:t>
            </a:r>
            <a:r>
              <a:rPr lang="ru-RU" dirty="0" smtClean="0"/>
              <a:t>с национальными особенностями празднования Нового года и Рождества </a:t>
            </a:r>
            <a:r>
              <a:rPr lang="ru-RU" dirty="0" smtClean="0"/>
              <a:t>в других странах.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820156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408271"/>
            <a:ext cx="4211960" cy="435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-9243"/>
            <a:ext cx="5177605" cy="6867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6" name="Picture 4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88640"/>
            <a:ext cx="1719904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88640"/>
            <a:ext cx="1719904" cy="2376264"/>
          </a:xfrm>
          <a:prstGeom prst="rect">
            <a:avLst/>
          </a:prstGeom>
          <a:noFill/>
        </p:spPr>
      </p:pic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-1"/>
            <a:ext cx="5121399" cy="68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836712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Готовится к выпуску!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3848" y="2132856"/>
            <a:ext cx="5554960" cy="4281339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Сборник итоговых контрольных работ содержит 4 теста.</a:t>
            </a:r>
          </a:p>
          <a:p>
            <a:pPr lvl="0"/>
            <a:r>
              <a:rPr lang="ru-RU" dirty="0" smtClean="0"/>
              <a:t>Может использоваться с любым учебником.</a:t>
            </a:r>
          </a:p>
          <a:p>
            <a:pPr lvl="0"/>
            <a:r>
              <a:rPr lang="ru-RU" dirty="0" smtClean="0"/>
              <a:t>Содержит задания на все виды речевой деятельности.</a:t>
            </a:r>
          </a:p>
          <a:p>
            <a:pPr lvl="0"/>
            <a:r>
              <a:rPr lang="ru-RU" dirty="0" smtClean="0"/>
              <a:t>Задания тестов соответствуют Примерной программе по ИЯ.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9024" y="1052736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К.И. Кауфман, М.Ю. Кауфман. 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ИТОГОВЫЕ КОНТРОЛЬНЫЕ РАБОТЫ ДЛЯ ВЫПУСКНИКОВ НАЧАЛЬНОЙ ШКОЛЫ.</a:t>
            </a:r>
            <a:endParaRPr lang="ru-RU" dirty="0" smtClean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32856"/>
            <a:ext cx="2880320" cy="3969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НОВИНКА!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59832" y="1340768"/>
            <a:ext cx="5905672" cy="5040560"/>
          </a:xfrm>
        </p:spPr>
        <p:txBody>
          <a:bodyPr>
            <a:noAutofit/>
          </a:bodyPr>
          <a:lstStyle/>
          <a:p>
            <a:r>
              <a:rPr lang="ru-RU" sz="2100" dirty="0" smtClean="0"/>
              <a:t>Пособие содержит 15 тренировочных тестов для подготовки к устной части основного государственного экзамена по английскому языку. Тематика всех тестов соотносится с темами Примерной программы по Иностранным языкам, что позволяет учащимся повторить пройденный материал и отработать необходимый лексический запас. </a:t>
            </a:r>
          </a:p>
          <a:p>
            <a:r>
              <a:rPr lang="ru-RU" sz="2100" dirty="0" smtClean="0"/>
              <a:t>Все задания по формату и уровню сложности полностью соответствуют заданиям устной части ОГЭ 2016 года. Пособие также подойдет для контроля умений говорения у тех учащихся, которые не собираются сдавать ОГЭ по английскому языку.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9024" y="764704"/>
            <a:ext cx="8784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Р.П. </a:t>
            </a:r>
            <a:r>
              <a:rPr lang="ru-RU" b="1" dirty="0" err="1" smtClean="0">
                <a:solidFill>
                  <a:srgbClr val="FF0000"/>
                </a:solidFill>
              </a:rPr>
              <a:t>Мильруд</a:t>
            </a:r>
            <a:r>
              <a:rPr lang="ru-RU" b="1" dirty="0" smtClean="0">
                <a:solidFill>
                  <a:srgbClr val="FF0000"/>
                </a:solidFill>
              </a:rPr>
              <a:t>. ОГЭ. АНГЛИЙСКИЙ ЯЗЫК. УСТНАЯ ЧАСТЬ. ТРЕНИРОВОЧНЫЕ ТЕСТЫ</a:t>
            </a:r>
          </a:p>
        </p:txBody>
      </p:sp>
      <p:pic>
        <p:nvPicPr>
          <p:cNvPr id="5" name="Рисунок 4" descr="52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2736304" cy="3750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НОВИНКА!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47864" y="1556792"/>
            <a:ext cx="5653136" cy="5040560"/>
          </a:xfrm>
        </p:spPr>
        <p:txBody>
          <a:bodyPr>
            <a:noAutofit/>
          </a:bodyPr>
          <a:lstStyle/>
          <a:p>
            <a:r>
              <a:rPr lang="ru-RU" sz="2100" dirty="0" smtClean="0"/>
              <a:t>Пособие может использоваться как для занятий в группе, так и для индивидуальных занятий и самоподготовки. </a:t>
            </a:r>
          </a:p>
          <a:p>
            <a:r>
              <a:rPr lang="ru-RU" sz="2100" dirty="0" err="1" smtClean="0"/>
              <a:t>Аудиоприложение</a:t>
            </a:r>
            <a:r>
              <a:rPr lang="ru-RU" sz="2100" dirty="0" smtClean="0"/>
              <a:t> к пособию содержит записи текстов для чтения (задание 1) и вопросов телефонного опроса (задание 2), сделанных носителями языка.</a:t>
            </a:r>
          </a:p>
          <a:p>
            <a:r>
              <a:rPr lang="ru-RU" sz="2100" dirty="0" err="1" smtClean="0"/>
              <a:t>Аудиоприложение</a:t>
            </a:r>
            <a:r>
              <a:rPr lang="ru-RU" sz="2100" dirty="0" smtClean="0"/>
              <a:t> можно скачать бесплатно, сканировав </a:t>
            </a:r>
            <a:r>
              <a:rPr lang="en-US" sz="2100" dirty="0" smtClean="0"/>
              <a:t>QR</a:t>
            </a:r>
            <a:r>
              <a:rPr lang="ru-RU" sz="2100" dirty="0" smtClean="0"/>
              <a:t>-код с обложки книги.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9024" y="764704"/>
            <a:ext cx="8784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Р.П. </a:t>
            </a:r>
            <a:r>
              <a:rPr lang="ru-RU" b="1" dirty="0" err="1" smtClean="0">
                <a:solidFill>
                  <a:srgbClr val="FF0000"/>
                </a:solidFill>
              </a:rPr>
              <a:t>Мильруд</a:t>
            </a:r>
            <a:r>
              <a:rPr lang="ru-RU" b="1" dirty="0" smtClean="0">
                <a:solidFill>
                  <a:srgbClr val="FF0000"/>
                </a:solidFill>
              </a:rPr>
              <a:t>. ОГЭ. АНГЛИЙСКИЙ ЯЗЫК. УСТНАЯ ЧАСТЬ. ТРЕНИРОВОЧНЫЕ ТЕСТЫ</a:t>
            </a:r>
          </a:p>
        </p:txBody>
      </p:sp>
      <p:pic>
        <p:nvPicPr>
          <p:cNvPr id="6" name="Рисунок 5" descr="52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2736304" cy="3750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НОВИНКА!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31840" y="1196752"/>
            <a:ext cx="5797152" cy="5184576"/>
          </a:xfrm>
        </p:spPr>
        <p:txBody>
          <a:bodyPr>
            <a:noAutofit/>
          </a:bodyPr>
          <a:lstStyle/>
          <a:p>
            <a:r>
              <a:rPr lang="ru-RU" sz="2100" dirty="0" smtClean="0"/>
              <a:t>Учебное пособие содержит 160 упражнений для подготовки к устной части единого государственного экзамена по английскому языку. Все упражнения по формату, тематике и уровню сложности соответствуют заданиям устной части ЕГЭ 2016 года. </a:t>
            </a:r>
          </a:p>
          <a:p>
            <a:r>
              <a:rPr lang="ru-RU" sz="2100" dirty="0" smtClean="0"/>
              <a:t>Пособие можно использовать как на уроках английского языка, так и для дополнительных занятий. </a:t>
            </a:r>
          </a:p>
          <a:p>
            <a:r>
              <a:rPr lang="ru-RU" sz="2100" dirty="0" err="1" smtClean="0"/>
              <a:t>Аудиоприложение</a:t>
            </a:r>
            <a:r>
              <a:rPr lang="ru-RU" sz="2100" dirty="0" smtClean="0"/>
              <a:t> к пособию содержит записи всех текстов для чтения вслух (задание 1), сделанные носителями языка. Учащиеся могут использовать аудиозапись для самопроверки.</a:t>
            </a:r>
          </a:p>
          <a:p>
            <a:r>
              <a:rPr lang="ru-RU" sz="2100" dirty="0" err="1" smtClean="0"/>
              <a:t>Аудиоприложение</a:t>
            </a:r>
            <a:r>
              <a:rPr lang="ru-RU" sz="2100" dirty="0" smtClean="0"/>
              <a:t> можно скачать бесплатно, сканировав </a:t>
            </a:r>
            <a:r>
              <a:rPr lang="en-US" sz="2100" dirty="0" smtClean="0"/>
              <a:t>QR</a:t>
            </a:r>
            <a:r>
              <a:rPr lang="ru-RU" sz="2100" dirty="0" smtClean="0"/>
              <a:t>-код с обложки книги.</a:t>
            </a:r>
          </a:p>
          <a:p>
            <a:endParaRPr lang="ru-RU" sz="21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59024" y="764704"/>
            <a:ext cx="8784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Р.П. </a:t>
            </a:r>
            <a:r>
              <a:rPr lang="ru-RU" b="1" dirty="0" err="1" smtClean="0">
                <a:solidFill>
                  <a:srgbClr val="FF0000"/>
                </a:solidFill>
              </a:rPr>
              <a:t>Мильруд</a:t>
            </a:r>
            <a:r>
              <a:rPr lang="ru-RU" b="1" dirty="0" smtClean="0">
                <a:solidFill>
                  <a:srgbClr val="FF0000"/>
                </a:solidFill>
              </a:rPr>
              <a:t>. ЕГЭ. АНГЛИЙСКИЙ ЯЗЫК. УСТНАЯ ЧАСТЬ. ТРЕНИРОВОЧНЫЕ ТЕСТЫ</a:t>
            </a:r>
          </a:p>
        </p:txBody>
      </p:sp>
      <p:pic>
        <p:nvPicPr>
          <p:cNvPr id="7" name="Рисунок 6" descr="52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2736304" cy="3757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Интернет-магазин Издательства </a:t>
            </a:r>
            <a:r>
              <a:rPr lang="en-US" dirty="0" smtClean="0"/>
              <a:t>“</a:t>
            </a:r>
            <a:r>
              <a:rPr lang="ru-RU" dirty="0" smtClean="0"/>
              <a:t>Титул</a:t>
            </a:r>
            <a:r>
              <a:rPr lang="en-US" dirty="0" smtClean="0"/>
              <a:t>”</a:t>
            </a:r>
            <a:endParaRPr lang="ru-RU" dirty="0" smtClean="0"/>
          </a:p>
          <a:p>
            <a:pPr algn="ctr">
              <a:buNone/>
            </a:pPr>
            <a:r>
              <a:rPr lang="en-US" dirty="0" smtClean="0">
                <a:hlinkClick r:id="rId2"/>
              </a:rPr>
              <a:t>https://www.englishteachers.ru/shop</a:t>
            </a:r>
            <a:r>
              <a:rPr lang="en-US" dirty="0" smtClean="0"/>
              <a:t> 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ru-RU" dirty="0" smtClean="0"/>
              <a:t>Поддержка</a:t>
            </a:r>
          </a:p>
          <a:p>
            <a:pPr algn="ctr">
              <a:buNone/>
            </a:pPr>
            <a:r>
              <a:rPr lang="en-US" dirty="0" smtClean="0">
                <a:hlinkClick r:id="rId2"/>
              </a:rPr>
              <a:t>https://www.englishteachers.ru</a:t>
            </a: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Закрепление и активизация лексического и грамматического материала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708920"/>
            <a:ext cx="8064896" cy="3312368"/>
          </a:xfrm>
        </p:spPr>
        <p:txBody>
          <a:bodyPr/>
          <a:lstStyle/>
          <a:p>
            <a:r>
              <a:rPr lang="ru-RU" dirty="0" smtClean="0"/>
              <a:t>Происходит не статичное заучивание лексики и грамматических конструкций, а использование изученной лексики и грамматики с целью формирования коммуникативной компетенции.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Формирование и развитие социокультурной компетенции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r>
              <a:rPr lang="ru-RU" dirty="0" smtClean="0"/>
              <a:t>З</a:t>
            </a:r>
            <a:r>
              <a:rPr lang="ru-RU" dirty="0" smtClean="0"/>
              <a:t>накомство </a:t>
            </a:r>
            <a:r>
              <a:rPr lang="ru-RU" dirty="0" smtClean="0"/>
              <a:t>с культурой празднования Нового года и Рождества в странах изучаемого языка;</a:t>
            </a:r>
          </a:p>
          <a:p>
            <a:r>
              <a:rPr lang="ru-RU" dirty="0" smtClean="0"/>
              <a:t>формирование дружелюбного и толерантного отношения к празднованию Нового года и Рождества в других странах.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Связь учебных и развивающих задач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r>
              <a:rPr lang="ru-RU" dirty="0" smtClean="0"/>
              <a:t>В курсах, в материалах уроков, включаются игры, стихи, песни, посвященные празднованию Нового года и Рождества, которые органично включены в учебный материал.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663</Words>
  <Application>Microsoft Office PowerPoint</Application>
  <PresentationFormat>Экран (4:3)</PresentationFormat>
  <Paragraphs>80</Paragraphs>
  <Slides>67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68" baseType="lpstr">
      <vt:lpstr>Тема Office</vt:lpstr>
      <vt:lpstr>Подготовка школьников  к празднованию Нового года  и Рождества  (на примерах курсов и пособий издательства “Титул”)</vt:lpstr>
      <vt:lpstr>Связь ФГОС и темы праздников</vt:lpstr>
      <vt:lpstr>Связи ФГОС и темы праздников</vt:lpstr>
      <vt:lpstr>Связи ФГОС и темы праздников</vt:lpstr>
      <vt:lpstr>Связи ФГОС и темы праздников</vt:lpstr>
      <vt:lpstr>Воспитание и разностороннее развитие школьников</vt:lpstr>
      <vt:lpstr>Закрепление и активизация лексического и грамматического материала</vt:lpstr>
      <vt:lpstr>Формирование и развитие социокультурной компетенции</vt:lpstr>
      <vt:lpstr>Связь учебных и развивающих задач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Готовится к выпуску!</vt:lpstr>
      <vt:lpstr>НОВИНКА!</vt:lpstr>
      <vt:lpstr>НОВИНКА!</vt:lpstr>
      <vt:lpstr>НОВИНКА!</vt:lpstr>
      <vt:lpstr>Слайд 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traveler</cp:lastModifiedBy>
  <cp:revision>65</cp:revision>
  <dcterms:modified xsi:type="dcterms:W3CDTF">2015-12-07T21:04:22Z</dcterms:modified>
</cp:coreProperties>
</file>