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1" r:id="rId3"/>
    <p:sldId id="372" r:id="rId4"/>
    <p:sldId id="373" r:id="rId5"/>
    <p:sldId id="374" r:id="rId6"/>
    <p:sldId id="375" r:id="rId7"/>
    <p:sldId id="376" r:id="rId8"/>
    <p:sldId id="305" r:id="rId9"/>
    <p:sldId id="379" r:id="rId10"/>
    <p:sldId id="380" r:id="rId11"/>
    <p:sldId id="381" r:id="rId12"/>
    <p:sldId id="382" r:id="rId13"/>
    <p:sldId id="383" r:id="rId14"/>
    <p:sldId id="377" r:id="rId15"/>
    <p:sldId id="378" r:id="rId16"/>
    <p:sldId id="385" r:id="rId17"/>
    <p:sldId id="386" r:id="rId18"/>
    <p:sldId id="387" r:id="rId19"/>
    <p:sldId id="388" r:id="rId20"/>
    <p:sldId id="389" r:id="rId21"/>
    <p:sldId id="392" r:id="rId22"/>
    <p:sldId id="393" r:id="rId23"/>
    <p:sldId id="394" r:id="rId24"/>
    <p:sldId id="396" r:id="rId25"/>
    <p:sldId id="332" r:id="rId26"/>
    <p:sldId id="281" r:id="rId27"/>
    <p:sldId id="282" r:id="rId28"/>
    <p:sldId id="283" r:id="rId29"/>
    <p:sldId id="367" r:id="rId30"/>
    <p:sldId id="364" r:id="rId31"/>
    <p:sldId id="365" r:id="rId32"/>
    <p:sldId id="366" r:id="rId33"/>
    <p:sldId id="369" r:id="rId34"/>
    <p:sldId id="370" r:id="rId35"/>
    <p:sldId id="287" r:id="rId36"/>
    <p:sldId id="288" r:id="rId37"/>
    <p:sldId id="257" r:id="rId38"/>
    <p:sldId id="368" r:id="rId39"/>
    <p:sldId id="356" r:id="rId40"/>
    <p:sldId id="357" r:id="rId41"/>
    <p:sldId id="358" r:id="rId42"/>
    <p:sldId id="293" r:id="rId43"/>
    <p:sldId id="337" r:id="rId44"/>
    <p:sldId id="346" r:id="rId45"/>
    <p:sldId id="391" r:id="rId46"/>
    <p:sldId id="390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594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352928" cy="3240360"/>
          </a:xfrm>
        </p:spPr>
        <p:txBody>
          <a:bodyPr>
            <a:normAutofit/>
          </a:bodyPr>
          <a:lstStyle/>
          <a:p>
            <a:r>
              <a:rPr lang="ru-RU" b="1" dirty="0"/>
              <a:t>Планируем подготовку к ОГЭ – 2018 и ЕГЭ – 2018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грамматика </a:t>
            </a:r>
            <a:r>
              <a:rPr lang="ru-RU" b="1" dirty="0"/>
              <a:t>и лексика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445224"/>
            <a:ext cx="5680720" cy="12485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Лектор: Буров Илья Михайлович</a:t>
            </a:r>
          </a:p>
          <a:p>
            <a:r>
              <a:rPr lang="ru-RU" dirty="0" smtClean="0"/>
              <a:t>ведущий методист издательства «Титул»</a:t>
            </a:r>
            <a:endParaRPr lang="ru-RU" dirty="0"/>
          </a:p>
        </p:txBody>
      </p:sp>
      <p:pic>
        <p:nvPicPr>
          <p:cNvPr id="4" name="Рисунок 3" descr="TIT_Logo_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88640"/>
            <a:ext cx="2123728" cy="1300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17" t="15873" r="8738" b="7683"/>
          <a:stretch/>
        </p:blipFill>
        <p:spPr>
          <a:xfrm>
            <a:off x="117566" y="1"/>
            <a:ext cx="3820886" cy="67701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58" t="4825" r="8001" b="25842"/>
          <a:stretch/>
        </p:blipFill>
        <p:spPr>
          <a:xfrm>
            <a:off x="4820194" y="330925"/>
            <a:ext cx="3281550" cy="64392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367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39859" t="16887" r="5193" b="37769"/>
          <a:stretch/>
        </p:blipFill>
        <p:spPr>
          <a:xfrm>
            <a:off x="91438" y="165464"/>
            <a:ext cx="4382591" cy="2712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38390" t="17411" r="4892" b="60618"/>
          <a:stretch/>
        </p:blipFill>
        <p:spPr>
          <a:xfrm>
            <a:off x="91439" y="5259663"/>
            <a:ext cx="5155633" cy="14978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/>
          <a:srcRect l="53681" t="14991" r="6826" b="54896"/>
          <a:stretch/>
        </p:blipFill>
        <p:spPr>
          <a:xfrm>
            <a:off x="4413149" y="2547254"/>
            <a:ext cx="4713182" cy="26953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441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09" t="9142" r="13092" b="13270"/>
          <a:stretch/>
        </p:blipFill>
        <p:spPr>
          <a:xfrm>
            <a:off x="4487092" y="14998"/>
            <a:ext cx="4656907" cy="6843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186" t="9269" r="13116" b="13651"/>
          <a:stretch/>
        </p:blipFill>
        <p:spPr>
          <a:xfrm>
            <a:off x="179512" y="72294"/>
            <a:ext cx="4176464" cy="6785707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487092" y="165463"/>
            <a:ext cx="0" cy="6365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8252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10" t="8762" r="13269" b="11619"/>
          <a:stretch/>
        </p:blipFill>
        <p:spPr>
          <a:xfrm>
            <a:off x="4716016" y="77788"/>
            <a:ext cx="4140924" cy="67024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951" t="11429" r="13116" b="15809"/>
          <a:stretch/>
        </p:blipFill>
        <p:spPr>
          <a:xfrm>
            <a:off x="107504" y="112395"/>
            <a:ext cx="4392651" cy="663321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4500155" y="278675"/>
            <a:ext cx="0" cy="61395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7146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47" t="4317" r="4133" b="7429"/>
          <a:stretch/>
        </p:blipFill>
        <p:spPr>
          <a:xfrm>
            <a:off x="107504" y="0"/>
            <a:ext cx="8856984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21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09" t="5334" r="6527" b="8826"/>
          <a:stretch/>
        </p:blipFill>
        <p:spPr>
          <a:xfrm>
            <a:off x="179512" y="39558"/>
            <a:ext cx="8568951" cy="6818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273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5002"/>
            <a:ext cx="6264695" cy="664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29549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4608512" cy="667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09" y="476672"/>
            <a:ext cx="8737608" cy="2915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24719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-1"/>
            <a:ext cx="5487318" cy="667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0000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38"/>
            <a:ext cx="6048672" cy="6574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3321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299" y="236602"/>
            <a:ext cx="8840924" cy="64773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27104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5472608" cy="68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411677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6578" t="12551" r="28535" b="26911"/>
          <a:stretch>
            <a:fillRect/>
          </a:stretch>
        </p:blipFill>
        <p:spPr bwMode="auto">
          <a:xfrm>
            <a:off x="2787805" y="0"/>
            <a:ext cx="63561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975149" cy="4221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9" name="Picture 5" descr="https://www.englishteachers.ru/uploadedfiles/waresimgs/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975149" cy="4221087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l="26578" t="14027" r="28535" b="4763"/>
          <a:stretch>
            <a:fillRect/>
          </a:stretch>
        </p:blipFill>
        <p:spPr bwMode="auto">
          <a:xfrm>
            <a:off x="3347864" y="-1"/>
            <a:ext cx="4680520" cy="677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1" cy="3346796"/>
          </a:xfrm>
          <a:prstGeom prst="rect">
            <a:avLst/>
          </a:prstGeom>
          <a:noFill/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28350" t="14765" r="27945" b="5501"/>
          <a:stretch>
            <a:fillRect/>
          </a:stretch>
        </p:blipFill>
        <p:spPr bwMode="auto">
          <a:xfrm>
            <a:off x="3419872" y="56163"/>
            <a:ext cx="4660518" cy="68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8370" name="Picture 2" descr="https://www.englishteachers.ru/uploadedfiles/waresimgs/3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339751" cy="3346796"/>
          </a:xfrm>
          <a:prstGeom prst="rect">
            <a:avLst/>
          </a:prstGeom>
          <a:noFill/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3" cstate="print"/>
          <a:srcRect l="26675" t="13289" r="27257" b="4763"/>
          <a:stretch>
            <a:fillRect/>
          </a:stretch>
        </p:blipFill>
        <p:spPr bwMode="auto">
          <a:xfrm>
            <a:off x="3131840" y="-7685"/>
            <a:ext cx="4824536" cy="686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049985" cy="187220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класс </a:t>
            </a:r>
          </a:p>
          <a:p>
            <a:pPr marL="0" indent="0" algn="ctr">
              <a:buNone/>
            </a:pPr>
            <a:r>
              <a:rPr lang="ru-RU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(основной государственный экзамен – ОГЭ)</a:t>
            </a:r>
            <a:r>
              <a:rPr lang="ru-RU" sz="3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FreeSetC" pitchFamily="82" charset="0"/>
              </a:rPr>
              <a:t>  </a:t>
            </a:r>
            <a:endParaRPr lang="ru-RU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FreeSe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 l="3127" t="13545" r="3099" b="2375"/>
          <a:stretch>
            <a:fillRect/>
          </a:stretch>
        </p:blipFill>
        <p:spPr bwMode="auto">
          <a:xfrm>
            <a:off x="0" y="476672"/>
            <a:ext cx="9144000" cy="6010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51260" y="818304"/>
            <a:ext cx="4141220" cy="62028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119" b="58612"/>
          <a:stretch>
            <a:fillRect/>
          </a:stretch>
        </p:blipFill>
        <p:spPr>
          <a:xfrm>
            <a:off x="1547664" y="7057"/>
            <a:ext cx="6062288" cy="3544753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54587"/>
          <a:stretch>
            <a:fillRect/>
          </a:stretch>
        </p:blipFill>
        <p:spPr>
          <a:xfrm>
            <a:off x="3334041" y="2689615"/>
            <a:ext cx="5622515" cy="4168385"/>
          </a:xfrm>
          <a:prstGeom prst="rect">
            <a:avLst/>
          </a:prstGeom>
          <a:noFill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323" y="116632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556" y="1844824"/>
            <a:ext cx="3384376" cy="4782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188640"/>
            <a:ext cx="8748464" cy="1427648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b="1" dirty="0" smtClean="0"/>
              <a:t>ОГЭ. Письменная часть. Тренировочные тесты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600" dirty="0" smtClean="0"/>
              <a:t>(К. И. Кауфман, М. Ю. Кауфман)</a:t>
            </a:r>
            <a:endParaRPr lang="ru-RU" sz="4600" dirty="0"/>
          </a:p>
        </p:txBody>
      </p:sp>
    </p:spTree>
    <p:extLst>
      <p:ext uri="{BB962C8B-B14F-4D97-AF65-F5344CB8AC3E}">
        <p14:creationId xmlns="" xmlns:p14="http://schemas.microsoft.com/office/powerpoint/2010/main" val="231131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Когда нужно начинать подготовку к экзаменам?</a:t>
            </a:r>
          </a:p>
          <a:p>
            <a:r>
              <a:rPr lang="ru-RU" dirty="0" smtClean="0"/>
              <a:t>Какие навыки являются «залогом успеха» на экзамене?</a:t>
            </a:r>
          </a:p>
          <a:p>
            <a:r>
              <a:rPr lang="ru-RU" dirty="0" smtClean="0"/>
              <a:t>На что стоит обратить внимание при подготовке к разделу «лексика и грамматика»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2223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5792" b="4531"/>
          <a:stretch/>
        </p:blipFill>
        <p:spPr>
          <a:xfrm>
            <a:off x="3059832" y="0"/>
            <a:ext cx="5385908" cy="6624736"/>
          </a:xfrm>
          <a:prstGeom prst="rect">
            <a:avLst/>
          </a:prstGeom>
        </p:spPr>
      </p:pic>
      <p:pic>
        <p:nvPicPr>
          <p:cNvPr id="4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814472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6331"/>
          <a:stretch/>
        </p:blipFill>
        <p:spPr>
          <a:xfrm>
            <a:off x="3131840" y="0"/>
            <a:ext cx="5414105" cy="6858000"/>
          </a:xfrm>
          <a:prstGeom prst="rect">
            <a:avLst/>
          </a:prstGeom>
        </p:spPr>
      </p:pic>
      <p:pic>
        <p:nvPicPr>
          <p:cNvPr id="3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15460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0"/>
            <a:ext cx="5229310" cy="6984776"/>
          </a:xfrm>
          <a:prstGeom prst="rect">
            <a:avLst/>
          </a:prstGeom>
        </p:spPr>
      </p:pic>
      <p:pic>
        <p:nvPicPr>
          <p:cNvPr id="3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81728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3" y="182726"/>
            <a:ext cx="5575515" cy="667527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68377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21634"/>
            <a:ext cx="6086368" cy="6708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90013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16832"/>
            <a:ext cx="319844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ОГЭ. Английский язык. Устная часть. Тренировочные тесты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(Р.П. Мильруд)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654" y="188640"/>
            <a:ext cx="7886700" cy="80113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Владение активной лексикой по изучаемым темам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68552" y="1340768"/>
            <a:ext cx="3800397" cy="5517232"/>
          </a:xfrm>
          <a:noFill/>
        </p:spPr>
      </p:pic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81323" y="1145684"/>
            <a:ext cx="3839465" cy="2305139"/>
          </a:xfrm>
          <a:noFill/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478994"/>
            <a:ext cx="4378992" cy="3010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611560" y="1124744"/>
            <a:ext cx="7788729" cy="201622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 класс </a:t>
            </a:r>
          </a:p>
          <a:p>
            <a:pPr marL="0" indent="0" algn="ctr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(единый государственный экзамен – ЕГЭ)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060848"/>
            <a:ext cx="3312368" cy="454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229600" cy="1498179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5300" b="1" dirty="0" smtClean="0"/>
              <a:t>ЕГЭ. Английский язык. Тренировочные тесты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(Е.Н. Соловова и др.)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481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4951" r="31898" b="5499"/>
          <a:stretch/>
        </p:blipFill>
        <p:spPr bwMode="auto">
          <a:xfrm>
            <a:off x="2915816" y="116632"/>
            <a:ext cx="5112568" cy="67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84929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Обучение грамматике и лексике, это не только подготовка к разделу «грамматика и лексика», подготовка к экзамену может рассматриваться только комплексно.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386035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2564" r="31898" b="18227"/>
          <a:stretch/>
        </p:blipFill>
        <p:spPr bwMode="auto">
          <a:xfrm>
            <a:off x="2627784" y="311812"/>
            <a:ext cx="5616624" cy="642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3360" r="31899" b="8681"/>
          <a:stretch/>
        </p:blipFill>
        <p:spPr bwMode="auto">
          <a:xfrm>
            <a:off x="2915816" y="123938"/>
            <a:ext cx="5233321" cy="674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45640"/>
          <a:stretch>
            <a:fillRect/>
          </a:stretch>
        </p:blipFill>
        <p:spPr bwMode="auto">
          <a:xfrm>
            <a:off x="2204113" y="18406"/>
            <a:ext cx="6858000" cy="68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872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Oblozhki\Titul\Big\ОGE_Solov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08720"/>
            <a:ext cx="3752850" cy="5162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40963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0987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l="8806" t="4934" r="9007" b="4273"/>
          <a:stretch/>
        </p:blipFill>
        <p:spPr>
          <a:xfrm>
            <a:off x="2924968" y="1"/>
            <a:ext cx="4599359" cy="6858000"/>
          </a:xfr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Подготовку к экзаменам стоит начинать заранее;</a:t>
            </a:r>
          </a:p>
          <a:p>
            <a:r>
              <a:rPr lang="ru-RU" dirty="0" smtClean="0"/>
              <a:t>Подготовка к экзаменам должна быть комплексной и систематической;</a:t>
            </a:r>
          </a:p>
          <a:p>
            <a:r>
              <a:rPr lang="ru-RU" dirty="0" smtClean="0"/>
              <a:t>При подготовке, важно выстроить: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 логичную и понятную систему грамматических явлений;</a:t>
            </a:r>
          </a:p>
          <a:p>
            <a:pPr marL="0" indent="0">
              <a:buNone/>
            </a:pPr>
            <a:r>
              <a:rPr lang="ru-RU" dirty="0" smtClean="0"/>
              <a:t>- добиться максимального развития активного словарного запаса и т.д.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28119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2684"/>
            <a:ext cx="8820472" cy="47715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952" y="229264"/>
            <a:ext cx="2262116" cy="1235063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1427691" y="137360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2588" y="229264"/>
            <a:ext cx="1351129" cy="114434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Наши семинары и вебинары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825480" y="1396088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766156" y="229264"/>
            <a:ext cx="1381907" cy="13402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Общение с коллегами и методистами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>
            <a:off x="4350225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273743" y="333629"/>
            <a:ext cx="1690473" cy="103997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Магазин издательства – цены издательства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6228184" y="1295829"/>
            <a:ext cx="1084998" cy="5868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7047104" y="236088"/>
            <a:ext cx="1906076" cy="12350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Бесплатные мобильные приложения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146" name="Picture 2" descr="Titul Birthday action 20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36911"/>
            <a:ext cx="8953180" cy="42210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0706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Комплексная подготовка к экзаменам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со стороны лексики и грамматики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80520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Начинать готовиться необходимо заранее (задолго до экзамена).</a:t>
            </a:r>
          </a:p>
          <a:p>
            <a:r>
              <a:rPr lang="ru-RU" dirty="0" smtClean="0"/>
              <a:t>Знания </a:t>
            </a:r>
            <a:r>
              <a:rPr lang="ru-RU" dirty="0"/>
              <a:t>языка нельзя раздробить на конкретные задания и </a:t>
            </a:r>
            <a:r>
              <a:rPr lang="ru-RU" dirty="0" smtClean="0"/>
              <a:t>готовиться только </a:t>
            </a:r>
            <a:r>
              <a:rPr lang="ru-RU" dirty="0"/>
              <a:t>к ним: все навыки связаны между собой, и только комплексная </a:t>
            </a:r>
            <a:r>
              <a:rPr lang="ru-RU" dirty="0" smtClean="0"/>
              <a:t>работа позволяет </a:t>
            </a:r>
            <a:r>
              <a:rPr lang="ru-RU" dirty="0"/>
              <a:t>охватить и отработать максимум необходимых умений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</a:t>
            </a:r>
            <a:r>
              <a:rPr lang="ru-RU" dirty="0"/>
              <a:t> разделе  </a:t>
            </a:r>
            <a:r>
              <a:rPr lang="ru-RU" dirty="0" smtClean="0"/>
              <a:t>«Чтение» </a:t>
            </a:r>
            <a:r>
              <a:rPr lang="ru-RU" dirty="0"/>
              <a:t>надо уделить особое внимание работе со </a:t>
            </a:r>
            <a:r>
              <a:rPr lang="ru-RU" dirty="0" smtClean="0"/>
              <a:t>словами, близкими </a:t>
            </a:r>
            <a:r>
              <a:rPr lang="ru-RU" dirty="0"/>
              <a:t>по </a:t>
            </a:r>
            <a:r>
              <a:rPr lang="ru-RU" dirty="0" smtClean="0"/>
              <a:t>смыслу.</a:t>
            </a:r>
          </a:p>
          <a:p>
            <a:r>
              <a:rPr lang="ru-RU" dirty="0" smtClean="0"/>
              <a:t>В</a:t>
            </a:r>
            <a:r>
              <a:rPr lang="ru-RU" dirty="0"/>
              <a:t> разделе </a:t>
            </a:r>
            <a:r>
              <a:rPr lang="ru-RU" dirty="0" smtClean="0"/>
              <a:t>«Грамматика </a:t>
            </a:r>
            <a:r>
              <a:rPr lang="ru-RU" dirty="0"/>
              <a:t>и </a:t>
            </a:r>
            <a:r>
              <a:rPr lang="ru-RU" dirty="0" smtClean="0"/>
              <a:t>лексика»  </a:t>
            </a:r>
            <a:r>
              <a:rPr lang="ru-RU" dirty="0"/>
              <a:t>обязательно </a:t>
            </a:r>
            <a:r>
              <a:rPr lang="ru-RU" dirty="0" smtClean="0"/>
              <a:t>обратить внимание на теорию грамматики и практику применения теории. Работать над расширением словарного запаса.</a:t>
            </a:r>
            <a:endParaRPr lang="ru-RU" dirty="0"/>
          </a:p>
          <a:p>
            <a:r>
              <a:rPr lang="ru-RU" dirty="0" smtClean="0"/>
              <a:t>В разделе «Говорение» уделить достаточно времени на практику общения на английском языке в различных учебно-речевых ситуациях.</a:t>
            </a:r>
          </a:p>
          <a:p>
            <a:r>
              <a:rPr lang="ru-RU" dirty="0" smtClean="0"/>
              <a:t>В разделе «</a:t>
            </a:r>
            <a:r>
              <a:rPr lang="ru-RU" dirty="0" err="1"/>
              <a:t>А</a:t>
            </a:r>
            <a:r>
              <a:rPr lang="ru-RU" dirty="0" err="1" smtClean="0"/>
              <a:t>удирование</a:t>
            </a:r>
            <a:r>
              <a:rPr lang="ru-RU" dirty="0" smtClean="0"/>
              <a:t>» тренировать навыки «узнавания» слов  на слух.</a:t>
            </a:r>
          </a:p>
          <a:p>
            <a:r>
              <a:rPr lang="ru-RU" dirty="0" smtClean="0"/>
              <a:t>В разделе «Письмо» важно добиваться, чтобы изучаемая лексика максимально переходила из пассивной в активную.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7242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Советы по выполнению заданий раздела «</a:t>
            </a:r>
            <a:r>
              <a:rPr lang="ru-RU" sz="3200" dirty="0"/>
              <a:t>г</a:t>
            </a:r>
            <a:r>
              <a:rPr lang="ru-RU" sz="3200" dirty="0" smtClean="0"/>
              <a:t>рамматика и лексика»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60"/>
          </a:xfrm>
        </p:spPr>
        <p:txBody>
          <a:bodyPr>
            <a:noAutofit/>
          </a:bodyPr>
          <a:lstStyle/>
          <a:p>
            <a:r>
              <a:rPr lang="ru-RU" sz="2200" dirty="0" smtClean="0"/>
              <a:t>Прежде </a:t>
            </a:r>
            <a:r>
              <a:rPr lang="ru-RU" sz="2200" dirty="0"/>
              <a:t>чем </a:t>
            </a:r>
            <a:r>
              <a:rPr lang="ru-RU" sz="2200" dirty="0" smtClean="0"/>
              <a:t>выполнять задания на заполнение пропусков, </a:t>
            </a:r>
            <a:r>
              <a:rPr lang="ru-RU" sz="2200" dirty="0"/>
              <a:t>нужно прочитать обязательно </a:t>
            </a:r>
            <a:r>
              <a:rPr lang="ru-RU" sz="2200" b="1" dirty="0"/>
              <a:t>весь рассказ или текст целиком</a:t>
            </a:r>
            <a:r>
              <a:rPr lang="ru-RU" sz="2200" dirty="0"/>
              <a:t>, чтобы </a:t>
            </a:r>
            <a:r>
              <a:rPr lang="ru-RU" sz="2200" dirty="0" smtClean="0"/>
              <a:t>понять его </a:t>
            </a:r>
            <a:r>
              <a:rPr lang="ru-RU" sz="2200" dirty="0"/>
              <a:t>содержание.</a:t>
            </a:r>
          </a:p>
          <a:p>
            <a:r>
              <a:rPr lang="ru-RU" sz="2200" dirty="0"/>
              <a:t>Подсказка на выбор правильной грамматической формы слова необязательно находится в самом предложении, а может быть, например, в предыдущем предложении.</a:t>
            </a:r>
          </a:p>
          <a:p>
            <a:r>
              <a:rPr lang="ru-RU" sz="2200" dirty="0"/>
              <a:t>Если требуется поставить глагол в нужную форму, прежде всего, </a:t>
            </a:r>
            <a:r>
              <a:rPr lang="ru-RU" sz="2200" dirty="0" smtClean="0"/>
              <a:t>определите, </a:t>
            </a:r>
            <a:r>
              <a:rPr lang="ru-RU" sz="2200" dirty="0"/>
              <a:t>в каком залоге (активном или пассивном) стоит </a:t>
            </a:r>
            <a:r>
              <a:rPr lang="ru-RU" sz="2200" dirty="0" smtClean="0"/>
              <a:t>сказуемое (очень важно, т.к. учащиеся </a:t>
            </a:r>
            <a:r>
              <a:rPr lang="ru-RU" sz="2200" dirty="0"/>
              <a:t>часто не видят </a:t>
            </a:r>
            <a:r>
              <a:rPr lang="ru-RU" sz="2200" dirty="0" smtClean="0"/>
              <a:t>этого).</a:t>
            </a:r>
            <a:endParaRPr lang="ru-RU" sz="2200" dirty="0"/>
          </a:p>
          <a:p>
            <a:r>
              <a:rPr lang="ru-RU" sz="2200" dirty="0"/>
              <a:t>При определении временной формы глагола </a:t>
            </a:r>
            <a:r>
              <a:rPr lang="ru-RU" sz="2200" dirty="0" smtClean="0"/>
              <a:t>обратите </a:t>
            </a:r>
            <a:r>
              <a:rPr lang="ru-RU" sz="2200" dirty="0"/>
              <a:t>внимание на ключевые </a:t>
            </a:r>
            <a:r>
              <a:rPr lang="ru-RU" sz="2200" dirty="0" smtClean="0"/>
              <a:t>слова</a:t>
            </a:r>
            <a:r>
              <a:rPr lang="en-US" sz="2200" dirty="0" smtClean="0"/>
              <a:t>.</a:t>
            </a:r>
            <a:r>
              <a:rPr lang="ru-RU" sz="2200" dirty="0" smtClean="0"/>
              <a:t> </a:t>
            </a:r>
            <a:r>
              <a:rPr lang="ru-RU" sz="2200" dirty="0"/>
              <a:t>Поищи в предложении те слова, которые помогут определить нужное </a:t>
            </a:r>
            <a:r>
              <a:rPr lang="ru-RU" sz="2200" dirty="0" smtClean="0"/>
              <a:t>время.</a:t>
            </a: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3353033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Советы по выполнению заданий раздела «</a:t>
            </a:r>
            <a:r>
              <a:rPr lang="ru-RU" sz="3600" dirty="0"/>
              <a:t>г</a:t>
            </a:r>
            <a:r>
              <a:rPr lang="ru-RU" sz="3600" dirty="0" smtClean="0"/>
              <a:t>рамматика и лексика»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24536"/>
          </a:xfrm>
        </p:spPr>
        <p:txBody>
          <a:bodyPr>
            <a:normAutofit fontScale="47500" lnSpcReduction="20000"/>
          </a:bodyPr>
          <a:lstStyle/>
          <a:p>
            <a:r>
              <a:rPr lang="ru-RU" sz="5100" dirty="0" smtClean="0"/>
              <a:t>Если </a:t>
            </a:r>
            <a:r>
              <a:rPr lang="ru-RU" sz="5100" dirty="0"/>
              <a:t>необходимо преобразовать местоимение, определи, какая форма требуется, например стоит местоимение </a:t>
            </a:r>
            <a:r>
              <a:rPr lang="ru-RU" sz="5100" dirty="0" err="1"/>
              <a:t>We</a:t>
            </a:r>
            <a:r>
              <a:rPr lang="ru-RU" sz="5100" dirty="0"/>
              <a:t>. </a:t>
            </a:r>
            <a:r>
              <a:rPr lang="ru-RU" sz="5100" dirty="0" smtClean="0"/>
              <a:t>Подумайте, </a:t>
            </a:r>
            <a:r>
              <a:rPr lang="ru-RU" sz="5100" dirty="0"/>
              <a:t>что здесь может быть: </a:t>
            </a:r>
            <a:r>
              <a:rPr lang="ru-RU" sz="5100" dirty="0" err="1"/>
              <a:t>our</a:t>
            </a:r>
            <a:r>
              <a:rPr lang="ru-RU" sz="5100" dirty="0"/>
              <a:t> (за ним сразу стоит существительное), </a:t>
            </a:r>
            <a:r>
              <a:rPr lang="ru-RU" sz="5100" dirty="0" err="1"/>
              <a:t>us</a:t>
            </a:r>
            <a:r>
              <a:rPr lang="ru-RU" sz="5100" dirty="0"/>
              <a:t>, </a:t>
            </a:r>
            <a:r>
              <a:rPr lang="ru-RU" sz="5100" dirty="0" err="1"/>
              <a:t>ourselves</a:t>
            </a:r>
            <a:r>
              <a:rPr lang="ru-RU" sz="5100" dirty="0"/>
              <a:t> или </a:t>
            </a:r>
            <a:r>
              <a:rPr lang="ru-RU" sz="5100" dirty="0" err="1"/>
              <a:t>ours</a:t>
            </a:r>
            <a:r>
              <a:rPr lang="ru-RU" sz="5100" dirty="0"/>
              <a:t> (без существительного). Если речь идёт об указательном местоимении, то </a:t>
            </a:r>
            <a:r>
              <a:rPr lang="ru-RU" sz="5100" dirty="0" smtClean="0"/>
              <a:t>посмотрите </a:t>
            </a:r>
            <a:r>
              <a:rPr lang="ru-RU" sz="5100" dirty="0"/>
              <a:t>какое может быть число ед. или мн.</a:t>
            </a:r>
          </a:p>
          <a:p>
            <a:r>
              <a:rPr lang="ru-RU" sz="5100" dirty="0"/>
              <a:t>Если нужно преобразовать существительное, то здесь нужно вспомнить правила образования множественного числа существительных. Часто бывают именно исключения. </a:t>
            </a:r>
            <a:endParaRPr lang="ru-RU" sz="5100" dirty="0" smtClean="0"/>
          </a:p>
          <a:p>
            <a:r>
              <a:rPr lang="ru-RU" sz="5100" dirty="0" smtClean="0"/>
              <a:t>Если нужно преобразовать прилагательное, то здесь речь идёт о степенях сравнения. Это либо сравнительная, либо превосходная степень. Повторите правила образования степеней сравнения прилагательных.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694357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33350"/>
            <a:ext cx="4752762" cy="6724650"/>
          </a:xfrm>
          <a:prstGeom prst="rect">
            <a:avLst/>
          </a:prstGeom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54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3371850" cy="53166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476672"/>
            <a:ext cx="46805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Возрастной диапазон: 8 – 11 </a:t>
            </a:r>
            <a:r>
              <a:rPr lang="ru-RU" dirty="0" err="1" smtClean="0"/>
              <a:t>кл</a:t>
            </a:r>
            <a:r>
              <a:rPr lang="ru-RU" dirty="0" smtClean="0"/>
              <a:t>., </a:t>
            </a:r>
            <a:r>
              <a:rPr lang="ru-RU" b="1" dirty="0" smtClean="0"/>
              <a:t>подходит для взрослых учащихся</a:t>
            </a:r>
            <a:r>
              <a:rPr lang="ru-RU" dirty="0" smtClean="0"/>
              <a:t>, в т.</a:t>
            </a:r>
            <a:r>
              <a:rPr lang="en-US" dirty="0" smtClean="0"/>
              <a:t> </a:t>
            </a:r>
            <a:r>
              <a:rPr lang="ru-RU" dirty="0" smtClean="0"/>
              <a:t>ч. изучающих английский язык с нуля.</a:t>
            </a:r>
            <a:br>
              <a:rPr lang="ru-RU" dirty="0" smtClean="0"/>
            </a:b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Предназначено как для самостоятельного использования, так и для аудиторной работы.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Объем грамматического материала рассчитан на 1–2 учебных года систематической подготовки.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Пособие может быть использовано для систематизации и структурирования знаний в условиях ограниченного срока подготовки к экзамену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 книге изложены все правила и грамматические явления в рамках </a:t>
            </a:r>
            <a:r>
              <a:rPr lang="ru-RU" b="1" dirty="0" smtClean="0">
                <a:solidFill>
                  <a:srgbClr val="FF0000"/>
                </a:solidFill>
              </a:rPr>
              <a:t>Примерной программы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54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460</Words>
  <Application>Microsoft Office PowerPoint</Application>
  <PresentationFormat>Экран (4:3)</PresentationFormat>
  <Paragraphs>53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Планируем подготовку к ОГЭ – 2018 и ЕГЭ – 2018  грамматика и лексика</vt:lpstr>
      <vt:lpstr>Слайд 2</vt:lpstr>
      <vt:lpstr>Слайд 3</vt:lpstr>
      <vt:lpstr>Слайд 4</vt:lpstr>
      <vt:lpstr>Комплексная подготовка к экзаменам  со стороны лексики и грамматики </vt:lpstr>
      <vt:lpstr>Советы по выполнению заданий раздела «грамматика и лексика»</vt:lpstr>
      <vt:lpstr>Советы по выполнению заданий раздела «грамматика и лексика»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Подготовка к итоговой аттестации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ОГЭ. Английский язык. Устная часть. Тренировочные тесты (Р.П. Мильруд)</vt:lpstr>
      <vt:lpstr>Владение активной лексикой по изучаемым темам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Подводя итоги: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dc:creator>Ilya</dc:creator>
  <cp:lastModifiedBy>bim</cp:lastModifiedBy>
  <cp:revision>84</cp:revision>
  <dcterms:modified xsi:type="dcterms:W3CDTF">2017-06-27T11:44:30Z</dcterms:modified>
</cp:coreProperties>
</file>