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3" r:id="rId5"/>
    <p:sldId id="312" r:id="rId6"/>
    <p:sldId id="314" r:id="rId7"/>
    <p:sldId id="315" r:id="rId8"/>
    <p:sldId id="316" r:id="rId9"/>
    <p:sldId id="264" r:id="rId10"/>
    <p:sldId id="313" r:id="rId11"/>
    <p:sldId id="317" r:id="rId12"/>
    <p:sldId id="266" r:id="rId13"/>
    <p:sldId id="272" r:id="rId14"/>
    <p:sldId id="273" r:id="rId15"/>
    <p:sldId id="318" r:id="rId16"/>
    <p:sldId id="328" r:id="rId17"/>
    <p:sldId id="319" r:id="rId18"/>
    <p:sldId id="279" r:id="rId19"/>
    <p:sldId id="323" r:id="rId20"/>
    <p:sldId id="320" r:id="rId21"/>
    <p:sldId id="327" r:id="rId22"/>
    <p:sldId id="329" r:id="rId23"/>
    <p:sldId id="268" r:id="rId24"/>
    <p:sldId id="321" r:id="rId25"/>
    <p:sldId id="326" r:id="rId26"/>
    <p:sldId id="311" r:id="rId27"/>
    <p:sldId id="324" r:id="rId28"/>
    <p:sldId id="325" r:id="rId29"/>
    <p:sldId id="274" r:id="rId30"/>
    <p:sldId id="285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18" autoAdjust="0"/>
    <p:restoredTop sz="94660"/>
  </p:normalViewPr>
  <p:slideViewPr>
    <p:cSldViewPr>
      <p:cViewPr varScale="1">
        <p:scale>
          <a:sx n="110" d="100"/>
          <a:sy n="110" d="100"/>
        </p:scale>
        <p:origin x="-19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4355976" y="5229200"/>
            <a:ext cx="4691311" cy="1628800"/>
          </a:xfrm>
        </p:spPr>
        <p:txBody>
          <a:bodyPr/>
          <a:lstStyle/>
          <a:p>
            <a:pPr algn="r">
              <a:buNone/>
            </a:pPr>
            <a:r>
              <a:rPr lang="ru-RU" sz="2000" b="1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2000" dirty="0" smtClean="0">
              <a:solidFill>
                <a:srgbClr val="005A9E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ведущий методист издательства</a:t>
            </a:r>
          </a:p>
          <a:p>
            <a:pPr algn="r">
              <a:buNone/>
            </a:pP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«Титул», аспирант Университета РАО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1988840"/>
            <a:ext cx="67687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Обучение дошкольников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в больших группах учащихся в условиях ФГОС ДО</a:t>
            </a:r>
          </a:p>
        </p:txBody>
      </p:sp>
      <p:pic>
        <p:nvPicPr>
          <p:cNvPr id="7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-387424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Дополнительные задания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0158" t="1594" r="29722" b="954"/>
          <a:stretch>
            <a:fillRect/>
          </a:stretch>
        </p:blipFill>
        <p:spPr bwMode="auto">
          <a:xfrm>
            <a:off x="4860032" y="1007598"/>
            <a:ext cx="4283968" cy="5850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980728"/>
            <a:ext cx="1988201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Дополнительные задания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 l="30259" t="1709" r="29722" b="954"/>
          <a:stretch>
            <a:fillRect/>
          </a:stretch>
        </p:blipFill>
        <p:spPr bwMode="auto">
          <a:xfrm>
            <a:off x="4860032" y="999815"/>
            <a:ext cx="4283968" cy="5858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4" descr="https://www.englishteachers.ru/uploadedfiles/waresimgs/4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2195736" cy="3021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856984" cy="7920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/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cooperative learning</a:t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560" y="1628800"/>
            <a:ext cx="7921625" cy="5112296"/>
          </a:xfrm>
        </p:spPr>
        <p:txBody>
          <a:bodyPr/>
          <a:lstStyle/>
          <a:p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>Главная идея обучения в сотрудничестве – </a:t>
            </a:r>
            <a:r>
              <a:rPr lang="ru-RU" sz="2800" b="1" dirty="0" smtClean="0"/>
              <a:t>учиться вместе</a:t>
            </a:r>
            <a:r>
              <a:rPr lang="ru-RU" sz="2800" dirty="0" smtClean="0"/>
              <a:t>, а не просто что то выполнять вместе. </a:t>
            </a:r>
          </a:p>
          <a:p>
            <a:pPr algn="r">
              <a:buNone/>
            </a:pPr>
            <a:r>
              <a:rPr lang="ru-RU" sz="2800" dirty="0" smtClean="0"/>
              <a:t>Р. Джонсон и Д. Джонсон (1987)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556792"/>
            <a:ext cx="7921625" cy="5112296"/>
          </a:xfrm>
        </p:spPr>
        <p:txBody>
          <a:bodyPr/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800" dirty="0" smtClean="0"/>
              <a:t>Отличительные особенности:</a:t>
            </a:r>
          </a:p>
          <a:p>
            <a:pPr>
              <a:buNone/>
            </a:pPr>
            <a:endParaRPr lang="ru-RU" sz="2000" dirty="0" smtClean="0"/>
          </a:p>
          <a:p>
            <a:r>
              <a:rPr lang="ru-RU" sz="2400" dirty="0" smtClean="0"/>
              <a:t>взаимозависимость членов группы;</a:t>
            </a:r>
          </a:p>
          <a:p>
            <a:r>
              <a:rPr lang="ru-RU" sz="2400" dirty="0" smtClean="0"/>
              <a:t>личная ответственность каждого члена группы за собственные успехи и успехи своих товарищей;</a:t>
            </a:r>
          </a:p>
          <a:p>
            <a:r>
              <a:rPr lang="ru-RU" sz="2400" dirty="0" smtClean="0"/>
              <a:t>общая  оценка работы группы.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556792"/>
            <a:ext cx="7921625" cy="5112296"/>
          </a:xfrm>
        </p:spPr>
        <p:txBody>
          <a:bodyPr/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800" dirty="0" smtClean="0"/>
              <a:t>Общие принципы:</a:t>
            </a:r>
          </a:p>
          <a:p>
            <a:r>
              <a:rPr lang="ru-RU" sz="2800" dirty="0" smtClean="0"/>
              <a:t>Педагог </a:t>
            </a:r>
            <a:r>
              <a:rPr lang="ru-RU" sz="2800" i="1" dirty="0" smtClean="0"/>
              <a:t>самостоятельно</a:t>
            </a:r>
            <a:r>
              <a:rPr lang="ru-RU" sz="2800" dirty="0" smtClean="0"/>
              <a:t> формирует мини-группы;</a:t>
            </a:r>
          </a:p>
          <a:p>
            <a:r>
              <a:rPr lang="ru-RU" sz="2800" dirty="0" smtClean="0"/>
              <a:t>В мини-группе должны быть учащиеся </a:t>
            </a:r>
            <a:r>
              <a:rPr lang="ru-RU" sz="2800" i="1" dirty="0" smtClean="0"/>
              <a:t>разного уровня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Мини-группе выдается </a:t>
            </a:r>
            <a:r>
              <a:rPr lang="ru-RU" sz="2800" i="1" dirty="0" smtClean="0"/>
              <a:t>одно задание</a:t>
            </a:r>
            <a:r>
              <a:rPr lang="ru-RU" sz="2800" dirty="0" smtClean="0"/>
              <a:t>, предполагающее </a:t>
            </a:r>
            <a:r>
              <a:rPr lang="ru-RU" sz="2800" i="1" dirty="0" smtClean="0"/>
              <a:t>участие всех </a:t>
            </a:r>
            <a:r>
              <a:rPr lang="ru-RU" sz="2800" dirty="0" smtClean="0"/>
              <a:t>членов группы;</a:t>
            </a:r>
          </a:p>
          <a:p>
            <a:r>
              <a:rPr lang="ru-RU" sz="2800" i="1" dirty="0" smtClean="0"/>
              <a:t>Единая оценка </a:t>
            </a:r>
            <a:r>
              <a:rPr lang="ru-RU" sz="2800" dirty="0" smtClean="0"/>
              <a:t>на всю мини-группу;</a:t>
            </a:r>
          </a:p>
          <a:p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2730" t="13619" r="22730" b="21704"/>
          <a:stretch>
            <a:fillRect/>
          </a:stretch>
        </p:blipFill>
        <p:spPr bwMode="auto">
          <a:xfrm>
            <a:off x="4427984" y="980728"/>
            <a:ext cx="4716016" cy="314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 cstate="print"/>
          <a:srcRect l="22882" t="13579" r="22882" b="15547"/>
          <a:stretch>
            <a:fillRect/>
          </a:stretch>
        </p:blipFill>
        <p:spPr bwMode="auto">
          <a:xfrm>
            <a:off x="0" y="3446075"/>
            <a:ext cx="4644008" cy="341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 descr="https://www.englishteachers.ru/uploadedfiles/waresimgs/5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80728"/>
            <a:ext cx="2771800" cy="2012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336" y="1052736"/>
            <a:ext cx="8358664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https://www.englishteachers.ru/uploadedfiles/waresimgs/4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445093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 cstate="print"/>
          <a:srcRect l="9681" t="2579" r="10071" b="1938"/>
          <a:stretch>
            <a:fillRect/>
          </a:stretch>
        </p:blipFill>
        <p:spPr bwMode="auto">
          <a:xfrm>
            <a:off x="934482" y="1196752"/>
            <a:ext cx="8209518" cy="549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254346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5" name="Picture 2" descr="D:\Users\Ilya\Desktop\Дошкольники страницы\Propisi-boy25-ENG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617" y="1916832"/>
            <a:ext cx="6790383" cy="47666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Users\Ilya\Desktop\Дошкольники страницы\Propisi-boy-E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2809409" cy="20362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0"/>
            <a:ext cx="6203032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Обучение в сотрудничестве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D:\Users\Ilya\Desktop\Дошкольники страницы\Propisi-gerl41-E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198" y="1837861"/>
            <a:ext cx="7171231" cy="48806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80" y="-22269"/>
            <a:ext cx="2562556" cy="18601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4523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10801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Трудности организации работы в больших группах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84976" cy="5472336"/>
          </a:xfrm>
        </p:spPr>
        <p:txBody>
          <a:bodyPr/>
          <a:lstStyle/>
          <a:p>
            <a:pPr lvl="0">
              <a:buNone/>
            </a:pPr>
            <a:endParaRPr lang="ru-RU" sz="2000" dirty="0" smtClean="0"/>
          </a:p>
          <a:p>
            <a:r>
              <a:rPr lang="ru-RU" sz="2800" dirty="0" smtClean="0"/>
              <a:t>проблемы с дисциплиной;</a:t>
            </a:r>
            <a:endParaRPr lang="ru-RU" sz="1000" dirty="0" smtClean="0"/>
          </a:p>
          <a:p>
            <a:r>
              <a:rPr lang="ru-RU" sz="2800" dirty="0" smtClean="0"/>
              <a:t>неприспособленность классного помещения;</a:t>
            </a:r>
            <a:endParaRPr lang="ru-RU" sz="1200" dirty="0" smtClean="0"/>
          </a:p>
          <a:p>
            <a:r>
              <a:rPr lang="ru-RU" sz="2800" dirty="0" smtClean="0"/>
              <a:t>нехватка методических пособий и разработок...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112296"/>
          </a:xfrm>
        </p:spPr>
        <p:txBody>
          <a:bodyPr/>
          <a:lstStyle/>
          <a:p>
            <a:pPr>
              <a:buNone/>
            </a:pPr>
            <a:endParaRPr lang="ru-RU" sz="28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b="965"/>
          <a:stretch>
            <a:fillRect/>
          </a:stretch>
        </p:blipFill>
        <p:spPr bwMode="auto">
          <a:xfrm>
            <a:off x="633611" y="1124744"/>
            <a:ext cx="8510389" cy="554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2" descr="https://www.englishteachers.ru/uploadedfiles/waresimgs/4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73977" cy="134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112296"/>
          </a:xfrm>
        </p:spPr>
        <p:txBody>
          <a:bodyPr/>
          <a:lstStyle/>
          <a:p>
            <a:pPr>
              <a:buNone/>
            </a:pPr>
            <a:endParaRPr lang="ru-RU" sz="2800" dirty="0" smtClean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767" y="980728"/>
            <a:ext cx="8368233" cy="573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445093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32772" name="Picture 4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445093" cy="1988840"/>
          </a:xfrm>
          <a:prstGeom prst="rect">
            <a:avLst/>
          </a:prstGeom>
          <a:noFill/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980728"/>
            <a:ext cx="4192274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Ролевые игры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проблемной направленности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79512" y="1340768"/>
            <a:ext cx="896448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</a:t>
            </a:r>
            <a:r>
              <a:rPr lang="ru-RU" sz="2400" dirty="0" smtClean="0"/>
              <a:t>чащиеся </a:t>
            </a:r>
            <a:r>
              <a:rPr lang="ru-RU" sz="2400" b="1" dirty="0" smtClean="0"/>
              <a:t>«проживают» ситуацию</a:t>
            </a:r>
            <a:r>
              <a:rPr lang="ru-RU" sz="2400" dirty="0" smtClean="0"/>
              <a:t>, принимая на себя </a:t>
            </a:r>
            <a:r>
              <a:rPr lang="ru-RU" sz="2400" b="1" dirty="0" smtClean="0"/>
              <a:t>роли </a:t>
            </a:r>
            <a:r>
              <a:rPr lang="ru-RU" sz="2400" dirty="0" smtClean="0"/>
              <a:t>персонажей, попавших в эту ситуацию.</a:t>
            </a:r>
          </a:p>
          <a:p>
            <a:endParaRPr lang="ru-RU" dirty="0" smtClean="0"/>
          </a:p>
          <a:p>
            <a:r>
              <a:rPr lang="ru-RU" sz="2000" b="1" dirty="0" smtClean="0"/>
              <a:t>В задании должны присутствовать: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проблемная ситуация;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наличие и распределение ролей (легенды ролей);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сюжет ролевой игры;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наличие общей цели у группы;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err="1" smtClean="0"/>
              <a:t>многоальтернативность</a:t>
            </a:r>
            <a:r>
              <a:rPr lang="ru-RU" dirty="0" smtClean="0"/>
              <a:t> решений.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Ролевые игры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проблемной направленности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 l="30158" t="2579" r="30746" b="1938"/>
          <a:stretch>
            <a:fillRect/>
          </a:stretch>
        </p:blipFill>
        <p:spPr bwMode="auto">
          <a:xfrm>
            <a:off x="1115616" y="1340768"/>
            <a:ext cx="3888432" cy="5339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4" cstate="print"/>
          <a:srcRect l="30076" t="3125" r="30077" b="3125"/>
          <a:stretch>
            <a:fillRect/>
          </a:stretch>
        </p:blipFill>
        <p:spPr bwMode="auto">
          <a:xfrm>
            <a:off x="4973032" y="1340768"/>
            <a:ext cx="4170968" cy="5517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5" descr="https://www.englishteachers.ru/uploadedfiles/waresimgs/4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0"/>
            <a:ext cx="1360558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Ролевые игры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проблемной направленности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959925"/>
            <a:ext cx="4427984" cy="589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1712231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Применение ИКТ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281293" cy="5544344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400" dirty="0" smtClean="0"/>
              <a:t>Обучающие компьютерные программы к </a:t>
            </a:r>
            <a:r>
              <a:rPr lang="ru-RU" sz="2400" dirty="0" smtClean="0"/>
              <a:t>пособиям:</a:t>
            </a:r>
            <a:endParaRPr lang="ru-RU" sz="2400" dirty="0" smtClean="0"/>
          </a:p>
          <a:p>
            <a:pPr>
              <a:lnSpc>
                <a:spcPct val="90000"/>
              </a:lnSpc>
            </a:pPr>
            <a:r>
              <a:rPr lang="ru-RU" sz="2400" dirty="0" smtClean="0"/>
              <a:t>расширение возможностей;</a:t>
            </a:r>
            <a:endParaRPr lang="ru-RU" sz="2400" dirty="0" smtClean="0"/>
          </a:p>
          <a:p>
            <a:pPr>
              <a:lnSpc>
                <a:spcPct val="90000"/>
              </a:lnSpc>
            </a:pPr>
            <a:r>
              <a:rPr lang="ru-RU" sz="2400" dirty="0" smtClean="0"/>
              <a:t>повышение мотивации учащихся;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дополнительные упражнения;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«сознательное» выполнение упражнений;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возможность </a:t>
            </a:r>
            <a:r>
              <a:rPr lang="ru-RU" sz="2400" dirty="0" smtClean="0"/>
              <a:t>самоконтроля;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возможность самостоятельной работы;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техническая простота и методическое удобство.</a:t>
            </a:r>
          </a:p>
          <a:p>
            <a:pPr>
              <a:lnSpc>
                <a:spcPct val="90000"/>
              </a:lnSpc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796136" cy="12795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Мобильные приложения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3891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39953" y="964213"/>
            <a:ext cx="4907210" cy="5749325"/>
          </a:xfrm>
        </p:spPr>
      </p:pic>
      <p:pic>
        <p:nvPicPr>
          <p:cNvPr id="38916" name="Picture 2" descr="C:\Users\Alexey\Desktop\Обложки\KAV_I_c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1775" y="1628775"/>
            <a:ext cx="3116263" cy="428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3528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</a:rPr>
              <a:t>Мобильные приложения</a:t>
            </a:r>
          </a:p>
        </p:txBody>
      </p:sp>
      <p:pic>
        <p:nvPicPr>
          <p:cNvPr id="39939" name="Picture 2" descr="Y:\Titul-OKT\Бурова Алёна\к вебинару про дошколку 12 шагов\screenshots\Screenshot_2015-04-20-12-10-54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62038" y="1600200"/>
            <a:ext cx="2828925" cy="4525963"/>
          </a:xfrm>
        </p:spPr>
      </p:pic>
      <p:pic>
        <p:nvPicPr>
          <p:cNvPr id="39940" name="Picture 3" descr="Y:\Titul-OKT\Бурова Алёна\к вебинару про дошколку 12 шагов\screenshots\Screenshot_2015-04-20-12-11-49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253038" y="1600200"/>
            <a:ext cx="2828925" cy="4525963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dirty="0" smtClean="0"/>
              <a:t>Резюме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556792"/>
            <a:ext cx="7921625" cy="5112296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Позволяют </a:t>
            </a:r>
            <a:r>
              <a:rPr lang="ru-RU" sz="2000" dirty="0" smtClean="0"/>
              <a:t>лучше </a:t>
            </a:r>
            <a:r>
              <a:rPr lang="ru-RU" sz="2000" dirty="0" smtClean="0"/>
              <a:t>осмыслить изучаемую проблему;</a:t>
            </a:r>
          </a:p>
          <a:p>
            <a:r>
              <a:rPr lang="ru-RU" sz="2000" dirty="0" smtClean="0"/>
              <a:t>применить творческий подход;</a:t>
            </a:r>
          </a:p>
          <a:p>
            <a:r>
              <a:rPr lang="ru-RU" sz="2000" dirty="0" smtClean="0"/>
              <a:t>оказывает положительное влияние на характер межличностного общения;</a:t>
            </a:r>
          </a:p>
          <a:p>
            <a:r>
              <a:rPr lang="ru-RU" sz="2000" dirty="0" smtClean="0"/>
              <a:t>повышается </a:t>
            </a:r>
            <a:r>
              <a:rPr lang="ru-RU" sz="2000" dirty="0" smtClean="0"/>
              <a:t>самооценка;</a:t>
            </a:r>
          </a:p>
          <a:p>
            <a:r>
              <a:rPr lang="ru-RU" sz="2000" dirty="0" smtClean="0"/>
              <a:t>уровень коммуникабельности;</a:t>
            </a:r>
          </a:p>
          <a:p>
            <a:r>
              <a:rPr lang="ru-RU" sz="2000" dirty="0" smtClean="0"/>
              <a:t>умение противостоять стрессовым ситуациям.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1080120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solidFill>
                  <a:schemeClr val="bg1"/>
                </a:solidFill>
              </a:rPr>
              <a:t>Трудности, связанные с деятельностью дошкольников:</a:t>
            </a:r>
            <a:endParaRPr lang="ru-RU" sz="3200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820472" cy="5472336"/>
          </a:xfrm>
        </p:spPr>
        <p:txBody>
          <a:bodyPr/>
          <a:lstStyle/>
          <a:p>
            <a:r>
              <a:rPr lang="ru-RU" sz="2400" dirty="0" smtClean="0"/>
              <a:t>построение индивидуальных траекторий обучения в условиях большой группы;</a:t>
            </a:r>
          </a:p>
          <a:p>
            <a:r>
              <a:rPr lang="ru-RU" sz="2400" dirty="0" smtClean="0"/>
              <a:t>неготовность учащихся к работе в большой группе на занятиях;</a:t>
            </a:r>
          </a:p>
          <a:p>
            <a:r>
              <a:rPr lang="ru-RU" sz="2400" dirty="0" smtClean="0"/>
              <a:t>непонимание учащимися своей роли в процессе группового общения;</a:t>
            </a:r>
          </a:p>
          <a:p>
            <a:r>
              <a:rPr lang="ru-RU" sz="2400" dirty="0" smtClean="0"/>
              <a:t>боязнь учащихся говорить взаимодействовать в присутствии других, нежелание некоторых учащихся работать в группе;</a:t>
            </a:r>
          </a:p>
          <a:p>
            <a:r>
              <a:rPr lang="ru-RU" sz="2400" dirty="0" smtClean="0"/>
              <a:t>возможность для недисциплинированных учащихся избегать выполнения задания в группе;</a:t>
            </a:r>
          </a:p>
          <a:p>
            <a:r>
              <a:rPr lang="ru-RU" sz="2400" dirty="0" smtClean="0"/>
              <a:t>разный темп работы и т. д. 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2123728" y="116632"/>
            <a:ext cx="6408440" cy="86409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Использованная</a:t>
            </a:r>
            <a:r>
              <a:rPr lang="ru-RU" sz="3200" b="1" dirty="0" smtClean="0">
                <a:solidFill>
                  <a:schemeClr val="bg1"/>
                </a:solidFill>
              </a:rPr>
              <a:t>  </a:t>
            </a:r>
            <a:r>
              <a:rPr lang="ru-RU" sz="3200" b="1" dirty="0" smtClean="0"/>
              <a:t>литература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91681" y="908720"/>
            <a:ext cx="7128792" cy="5760640"/>
          </a:xfrm>
        </p:spPr>
        <p:txBody>
          <a:bodyPr/>
          <a:lstStyle/>
          <a:p>
            <a:r>
              <a:rPr lang="ru-RU" sz="1600" dirty="0" smtClean="0"/>
              <a:t>Миролюбов А.А. Методика обучения иностранным языкам: традиции и современность. – Обнинск, 2012 г.</a:t>
            </a:r>
          </a:p>
          <a:p>
            <a:pPr>
              <a:buNone/>
            </a:pPr>
            <a:endParaRPr lang="ru-RU" sz="1600" dirty="0" smtClean="0"/>
          </a:p>
          <a:p>
            <a:r>
              <a:rPr lang="ru-RU" sz="1600" dirty="0" smtClean="0"/>
              <a:t>Учебно-методический журнал «Английский язык в школе» № 1 (5) / 2004 Е. Г. Иванова «Обучение в сотрудничестве как способ активизации учебно-познавательной деятельности младших школьников на уроках иностранного языка»</a:t>
            </a:r>
          </a:p>
          <a:p>
            <a:pPr>
              <a:buNone/>
            </a:pPr>
            <a:endParaRPr lang="ru-RU" sz="1600" dirty="0" smtClean="0"/>
          </a:p>
          <a:p>
            <a:pPr lvl="0"/>
            <a:r>
              <a:rPr lang="ru-RU" sz="1600" dirty="0" smtClean="0"/>
              <a:t>Новые педагогические и информационные технологии в системе образования: Учебное пособие для студентов педагогических вузов и системы повышения квалификации педагогических кадров / Сост. Е.С. </a:t>
            </a:r>
            <a:r>
              <a:rPr lang="ru-RU" sz="1600" dirty="0" err="1" smtClean="0"/>
              <a:t>Полат</a:t>
            </a:r>
            <a:r>
              <a:rPr lang="ru-RU" sz="1600" dirty="0" smtClean="0"/>
              <a:t>, М.Ю. </a:t>
            </a:r>
            <a:r>
              <a:rPr lang="ru-RU" sz="1600" dirty="0" err="1" smtClean="0"/>
              <a:t>Бухаркина</a:t>
            </a:r>
            <a:r>
              <a:rPr lang="ru-RU" sz="1600" dirty="0" smtClean="0"/>
              <a:t>, М.В. Моисеева, А.Е. Петров. - Москва, 2003.</a:t>
            </a:r>
          </a:p>
          <a:p>
            <a:pPr lvl="0">
              <a:buNone/>
            </a:pPr>
            <a:endParaRPr lang="ru-RU" sz="1600" dirty="0" smtClean="0"/>
          </a:p>
          <a:p>
            <a:pPr lvl="0"/>
            <a:r>
              <a:rPr lang="ru-RU" sz="1600" dirty="0" smtClean="0"/>
              <a:t>Психолого-методические особенности развивающих методов обучения иностранному языку. - Иваново, 1999</a:t>
            </a:r>
          </a:p>
          <a:p>
            <a:pPr lvl="0">
              <a:buNone/>
            </a:pPr>
            <a:endParaRPr lang="ru-RU" sz="1600" dirty="0" smtClean="0"/>
          </a:p>
          <a:p>
            <a:pPr lvl="0"/>
            <a:r>
              <a:rPr lang="en-US" sz="1600" dirty="0" err="1" smtClean="0"/>
              <a:t>Gazda</a:t>
            </a:r>
            <a:r>
              <a:rPr lang="en-US" sz="1600" dirty="0" smtClean="0"/>
              <a:t> G. M. Group procedures with children: A developmental approach // </a:t>
            </a:r>
            <a:r>
              <a:rPr lang="en-US" sz="1600" dirty="0" err="1" smtClean="0"/>
              <a:t>Councelling</a:t>
            </a:r>
            <a:r>
              <a:rPr lang="en-US" sz="1600" dirty="0" smtClean="0"/>
              <a:t> children in groups / Ed. </a:t>
            </a:r>
            <a:r>
              <a:rPr lang="ru-RU" sz="1600" dirty="0" err="1" smtClean="0"/>
              <a:t>By</a:t>
            </a:r>
            <a:r>
              <a:rPr lang="ru-RU" sz="1600" dirty="0" smtClean="0"/>
              <a:t> M. M. </a:t>
            </a:r>
            <a:r>
              <a:rPr lang="ru-RU" sz="1600" dirty="0" err="1" smtClean="0"/>
              <a:t>Ohlaen</a:t>
            </a:r>
            <a:r>
              <a:rPr lang="ru-RU" sz="1600" dirty="0" smtClean="0"/>
              <a:t>. N. Y. 2003.</a:t>
            </a:r>
          </a:p>
          <a:p>
            <a:endParaRPr lang="ru-RU" sz="1600" dirty="0" smtClean="0"/>
          </a:p>
          <a:p>
            <a:r>
              <a:rPr lang="en-US" sz="1600" dirty="0" err="1" smtClean="0"/>
              <a:t>Slavin</a:t>
            </a:r>
            <a:r>
              <a:rPr lang="en-US" sz="1600" dirty="0" smtClean="0"/>
              <a:t> R. Research on Cooperative Learning</a:t>
            </a:r>
            <a:r>
              <a:rPr lang="ru-RU" sz="1600" dirty="0" smtClean="0"/>
              <a:t>: </a:t>
            </a:r>
            <a:r>
              <a:rPr lang="en-US" sz="1600" dirty="0" smtClean="0"/>
              <a:t>an international perspective</a:t>
            </a:r>
            <a:r>
              <a:rPr lang="ru-RU" sz="1600" dirty="0" smtClean="0"/>
              <a:t>// </a:t>
            </a:r>
            <a:r>
              <a:rPr lang="en-US" sz="1600" dirty="0" smtClean="0"/>
              <a:t>Scandinavian Journal of Educational Research. – Vol. 33. - </a:t>
            </a:r>
            <a:r>
              <a:rPr lang="ru-RU" sz="1600" dirty="0" smtClean="0"/>
              <a:t>№</a:t>
            </a:r>
            <a:r>
              <a:rPr lang="en-US" sz="1600" dirty="0" smtClean="0"/>
              <a:t>4. 1989</a:t>
            </a:r>
            <a:endParaRPr lang="ru-RU" sz="1600" dirty="0" smtClean="0"/>
          </a:p>
          <a:p>
            <a:endParaRPr lang="ru-RU" sz="2000" dirty="0"/>
          </a:p>
        </p:txBody>
      </p:sp>
      <p:pic>
        <p:nvPicPr>
          <p:cNvPr id="7" name="Picture 2" descr="http://www.titul.ru/central/pickup.php?s=www_titul_ru&amp;i=8pcl355684em89kmz5csr3xazp6kkm5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1187623" cy="1667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2" name="Picture 2" descr="http://www.englishatschool.ru/pickup.php?s=www_titul_ru&amp;i=klnjfifiorh6e9z1cptedzzhvshim50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3068960"/>
            <a:ext cx="1220074" cy="16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Советы опытных педагогов: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7921625" cy="5328320"/>
          </a:xfrm>
        </p:spPr>
        <p:txBody>
          <a:bodyPr/>
          <a:lstStyle/>
          <a:p>
            <a:r>
              <a:rPr lang="ru-RU" sz="2800" dirty="0" smtClean="0"/>
              <a:t>детям</a:t>
            </a:r>
            <a:r>
              <a:rPr lang="ru-RU" sz="2800" i="1" dirty="0" smtClean="0"/>
              <a:t> </a:t>
            </a:r>
            <a:r>
              <a:rPr lang="ru-RU" sz="2800" dirty="0" smtClean="0"/>
              <a:t>требуется некоторое время</a:t>
            </a:r>
            <a:r>
              <a:rPr lang="ru-RU" sz="2800" b="1" i="1" dirty="0" smtClean="0"/>
              <a:t> </a:t>
            </a:r>
            <a:r>
              <a:rPr lang="ru-RU" sz="2800" dirty="0" smtClean="0"/>
              <a:t>для того, чтобы научиться работать вместе, если это группы сменного состава - </a:t>
            </a:r>
            <a:r>
              <a:rPr lang="ru-RU" sz="2800" i="1" dirty="0" smtClean="0"/>
              <a:t>не торопите</a:t>
            </a:r>
            <a:r>
              <a:rPr lang="ru-RU" sz="2800" dirty="0" smtClean="0"/>
              <a:t> их;</a:t>
            </a:r>
            <a:endParaRPr lang="ru-RU" sz="2800" b="1" i="1" dirty="0" smtClean="0"/>
          </a:p>
          <a:p>
            <a:pPr lvl="0"/>
            <a:r>
              <a:rPr lang="ru-RU" sz="2800" dirty="0" smtClean="0"/>
              <a:t>дайте детям возможность </a:t>
            </a:r>
            <a:r>
              <a:rPr lang="ru-RU" sz="2800" i="1" dirty="0" smtClean="0"/>
              <a:t>свободно общаться</a:t>
            </a:r>
            <a:r>
              <a:rPr lang="ru-RU" sz="2800" dirty="0" smtClean="0"/>
              <a:t> в ходе работы;</a:t>
            </a:r>
            <a:endParaRPr lang="ru-RU" sz="2800" b="1" dirty="0" smtClean="0"/>
          </a:p>
          <a:p>
            <a:pPr lvl="0"/>
            <a:r>
              <a:rPr lang="ru-RU" sz="2800" dirty="0" smtClean="0"/>
              <a:t>обращайте внимание </a:t>
            </a:r>
            <a:r>
              <a:rPr lang="ru-RU" sz="2800" i="1" dirty="0" smtClean="0"/>
              <a:t>только </a:t>
            </a:r>
            <a:r>
              <a:rPr lang="ru-RU" sz="2800" dirty="0" smtClean="0"/>
              <a:t>на те ошибки, которые </a:t>
            </a:r>
            <a:r>
              <a:rPr lang="ru-RU" sz="2800" i="1" dirty="0" smtClean="0"/>
              <a:t>мешают</a:t>
            </a:r>
            <a:r>
              <a:rPr lang="ru-RU" sz="2800" dirty="0" smtClean="0"/>
              <a:t> процессу общения и достижению поставленных целей и задач;</a:t>
            </a:r>
          </a:p>
          <a:p>
            <a:pPr lvl="0"/>
            <a:r>
              <a:rPr lang="ru-RU" sz="2800" dirty="0" smtClean="0"/>
              <a:t>постройте задания так, чтобы была возможность индивидуально работать с каждым ребенком.</a:t>
            </a:r>
          </a:p>
          <a:p>
            <a:pPr lvl="0"/>
            <a:endParaRPr lang="ru-RU" sz="2400" b="1" i="1" dirty="0" smtClean="0"/>
          </a:p>
          <a:p>
            <a:pPr lvl="0">
              <a:buNone/>
            </a:pPr>
            <a:endParaRPr lang="ru-RU" sz="2400" b="1" i="1" dirty="0" smtClean="0"/>
          </a:p>
          <a:p>
            <a:pPr lvl="0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Возможность общения между учащимися</a:t>
            </a: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0002" t="1492" r="30002" b="1500"/>
          <a:stretch>
            <a:fillRect/>
          </a:stretch>
        </p:blipFill>
        <p:spPr bwMode="auto">
          <a:xfrm>
            <a:off x="4860032" y="980727"/>
            <a:ext cx="4283968" cy="58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s://www.englishteachers.ru/uploadedfiles/waresimgs/4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1964919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Возможность общения между учащимися</a:t>
            </a: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9762" t="2692" r="29910" b="3377"/>
          <a:stretch>
            <a:fillRect/>
          </a:stretch>
        </p:blipFill>
        <p:spPr bwMode="auto">
          <a:xfrm>
            <a:off x="4644008" y="980727"/>
            <a:ext cx="4499992" cy="5892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 descr="https://www.englishteachers.ru/uploadedfiles/waresimgs/4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980729"/>
            <a:ext cx="207113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295400" y="188640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Возможность индивидуальной работы в больших группах</a:t>
            </a:r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9762" t="985" r="29910" b="1669"/>
          <a:stretch>
            <a:fillRect/>
          </a:stretch>
        </p:blipFill>
        <p:spPr bwMode="auto">
          <a:xfrm>
            <a:off x="827584" y="1044044"/>
            <a:ext cx="4283968" cy="5813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 cstate="print"/>
          <a:srcRect l="30076" t="782" r="30077" b="782"/>
          <a:stretch>
            <a:fillRect/>
          </a:stretch>
        </p:blipFill>
        <p:spPr bwMode="auto">
          <a:xfrm>
            <a:off x="4964210" y="1052736"/>
            <a:ext cx="417979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0"/>
            <a:ext cx="1497414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295400" y="188640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Возможность индивидуальной работы в больших группах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64" y="1098196"/>
            <a:ext cx="8424936" cy="575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8" name="Picture 2" descr="https://www.englishteachers.ru/uploadedfiles/waresimgs/4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-1"/>
            <a:ext cx="1288130" cy="1772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Советы опытных педагогов: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r>
              <a:rPr lang="ru-RU" sz="2400" dirty="0" smtClean="0"/>
              <a:t>для тех учащихся, которые </a:t>
            </a:r>
            <a:r>
              <a:rPr lang="ru-RU" sz="2400" i="1" dirty="0" smtClean="0"/>
              <a:t>заканчивают раньше</a:t>
            </a:r>
            <a:r>
              <a:rPr lang="ru-RU" sz="2400" b="1" i="1" dirty="0" smtClean="0"/>
              <a:t>, </a:t>
            </a:r>
            <a:r>
              <a:rPr lang="ru-RU" sz="2400" dirty="0" smtClean="0"/>
              <a:t>следует </a:t>
            </a:r>
            <a:r>
              <a:rPr lang="ru-RU" sz="2400" i="1" dirty="0" smtClean="0"/>
              <a:t>предусмотреть дополнительные задания</a:t>
            </a:r>
            <a:r>
              <a:rPr lang="ru-RU" sz="2400" b="1" i="1" dirty="0" smtClean="0"/>
              <a:t>, </a:t>
            </a:r>
            <a:r>
              <a:rPr lang="ru-RU" sz="2400" dirty="0" smtClean="0"/>
              <a:t>чтобы они не отвлекали учащихся других групп;</a:t>
            </a:r>
            <a:endParaRPr lang="ru-RU" sz="2400" b="1" i="1" dirty="0" smtClean="0"/>
          </a:p>
          <a:p>
            <a:r>
              <a:rPr lang="ru-RU" sz="2400" i="1" dirty="0" smtClean="0"/>
              <a:t>оцените </a:t>
            </a:r>
            <a:r>
              <a:rPr lang="ru-RU" sz="2400" dirty="0" smtClean="0"/>
              <a:t>работу учащихся </a:t>
            </a:r>
            <a:r>
              <a:rPr lang="ru-RU" sz="2400" i="1" dirty="0" smtClean="0"/>
              <a:t>или прокомментируйте</a:t>
            </a:r>
            <a:r>
              <a:rPr lang="ru-RU" sz="2400" b="1" i="1" dirty="0" smtClean="0"/>
              <a:t>. </a:t>
            </a:r>
            <a:r>
              <a:rPr lang="ru-RU" sz="2400" dirty="0" smtClean="0"/>
              <a:t>При этом делайте акцент на наиболее удачные моменты; </a:t>
            </a:r>
            <a:endParaRPr lang="ru-RU" sz="2400" b="1" i="1" dirty="0" smtClean="0"/>
          </a:p>
          <a:p>
            <a:pPr lvl="0"/>
            <a:r>
              <a:rPr lang="ru-RU" sz="2400" dirty="0" smtClean="0"/>
              <a:t>учащиеся должны быть настроены на то, что </a:t>
            </a:r>
            <a:r>
              <a:rPr lang="ru-RU" sz="2400" i="1" dirty="0" smtClean="0"/>
              <a:t>ошибка </a:t>
            </a:r>
            <a:r>
              <a:rPr lang="ru-RU" sz="2400" dirty="0" smtClean="0"/>
              <a:t>- это </a:t>
            </a:r>
            <a:r>
              <a:rPr lang="ru-RU" sz="2400" i="1" dirty="0" smtClean="0"/>
              <a:t>естественная составная часть </a:t>
            </a:r>
            <a:r>
              <a:rPr lang="ru-RU" sz="2400" dirty="0" smtClean="0"/>
              <a:t>процесса обучения. Желательно добиваться того, чтобы ошибки исправлялись самими учащимися.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7656</TotalTime>
  <Words>571</Words>
  <Application>Microsoft Office PowerPoint</Application>
  <PresentationFormat>Экран (4:3)</PresentationFormat>
  <Paragraphs>105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Elegant</vt:lpstr>
      <vt:lpstr>Слайд 1</vt:lpstr>
      <vt:lpstr>Трудности организации работы в больших группах</vt:lpstr>
      <vt:lpstr>Трудности, связанные с деятельностью дошкольников:</vt:lpstr>
      <vt:lpstr>Советы опытных педагогов:</vt:lpstr>
      <vt:lpstr>Возможность общения между учащимися</vt:lpstr>
      <vt:lpstr>Возможность общения между учащимися</vt:lpstr>
      <vt:lpstr>Возможность индивидуальной работы в больших группах</vt:lpstr>
      <vt:lpstr>Возможность индивидуальной работы в больших группах</vt:lpstr>
      <vt:lpstr>Советы опытных педагогов:</vt:lpstr>
      <vt:lpstr>Дополнительные задания</vt:lpstr>
      <vt:lpstr>Дополнительные задания</vt:lpstr>
      <vt:lpstr>Обучение в сотрудничестве /  cooperative learning  </vt:lpstr>
      <vt:lpstr>Обучение в сотрудничестве  </vt:lpstr>
      <vt:lpstr>Обучение в сотрудничестве  </vt:lpstr>
      <vt:lpstr>Обучение в сотрудничестве  </vt:lpstr>
      <vt:lpstr>Обучение в сотрудничестве  </vt:lpstr>
      <vt:lpstr>Обучение в сотрудничестве  </vt:lpstr>
      <vt:lpstr>Обучение в сотрудничестве  </vt:lpstr>
      <vt:lpstr>Обучение в сотрудничестве</vt:lpstr>
      <vt:lpstr>Обучение в сотрудничестве  </vt:lpstr>
      <vt:lpstr>Обучение в сотрудничестве  </vt:lpstr>
      <vt:lpstr>Обучение в сотрудничестве  </vt:lpstr>
      <vt:lpstr>Ролевые игры  проблемной направленности</vt:lpstr>
      <vt:lpstr>Ролевые игры  проблемной направленности</vt:lpstr>
      <vt:lpstr>Ролевые игры  проблемной направленности</vt:lpstr>
      <vt:lpstr>Применение ИКТ</vt:lpstr>
      <vt:lpstr>Мобильные приложения</vt:lpstr>
      <vt:lpstr>Мобильные приложения</vt:lpstr>
      <vt:lpstr>Обучение в сотрудничестве  Резюме</vt:lpstr>
      <vt:lpstr>Использованная  литература</vt:lpstr>
    </vt:vector>
  </TitlesOfParts>
  <Company>TITUL PUBLISHERS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bim</cp:lastModifiedBy>
  <cp:revision>252</cp:revision>
  <dcterms:created xsi:type="dcterms:W3CDTF">2014-09-24T05:28:12Z</dcterms:created>
  <dcterms:modified xsi:type="dcterms:W3CDTF">2015-11-23T08:44:55Z</dcterms:modified>
</cp:coreProperties>
</file>