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9" r:id="rId3"/>
    <p:sldId id="300" r:id="rId4"/>
    <p:sldId id="301" r:id="rId5"/>
    <p:sldId id="303" r:id="rId6"/>
    <p:sldId id="302" r:id="rId7"/>
    <p:sldId id="282" r:id="rId8"/>
    <p:sldId id="342" r:id="rId9"/>
    <p:sldId id="316" r:id="rId10"/>
    <p:sldId id="318" r:id="rId11"/>
    <p:sldId id="340" r:id="rId12"/>
    <p:sldId id="341" r:id="rId13"/>
    <p:sldId id="281" r:id="rId14"/>
    <p:sldId id="260" r:id="rId15"/>
    <p:sldId id="259" r:id="rId16"/>
    <p:sldId id="290" r:id="rId17"/>
    <p:sldId id="298" r:id="rId18"/>
    <p:sldId id="299" r:id="rId19"/>
    <p:sldId id="315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22" r:id="rId28"/>
    <p:sldId id="324" r:id="rId29"/>
    <p:sldId id="323" r:id="rId30"/>
    <p:sldId id="321" r:id="rId31"/>
    <p:sldId id="325" r:id="rId32"/>
    <p:sldId id="326" r:id="rId33"/>
    <p:sldId id="328" r:id="rId34"/>
    <p:sldId id="329" r:id="rId35"/>
    <p:sldId id="330" r:id="rId36"/>
    <p:sldId id="294" r:id="rId37"/>
    <p:sldId id="295" r:id="rId38"/>
    <p:sldId id="327" r:id="rId39"/>
    <p:sldId id="331" r:id="rId40"/>
    <p:sldId id="289" r:id="rId41"/>
    <p:sldId id="320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4" r:id="rId52"/>
    <p:sldId id="291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26" autoAdjust="0"/>
  </p:normalViewPr>
  <p:slideViewPr>
    <p:cSldViewPr snapToGrid="0">
      <p:cViewPr>
        <p:scale>
          <a:sx n="80" d="100"/>
          <a:sy n="80" d="100"/>
        </p:scale>
        <p:origin x="-864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10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607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52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707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7848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96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037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277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1382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70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857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AA6BA-964E-443E-B7DF-46970AB872B6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017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9.html?backto=V2FyZXM/Y2F0ZWdvcnk9MiZwYWdlPQ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audio.neteducom.com/books/14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www.englishteachers.ru/Wares/537.html" TargetMode="Externa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5/" TargetMode="External"/><Relationship Id="rId2" Type="http://schemas.openxmlformats.org/officeDocument/2006/relationships/hyperlink" Target="https://www.englishteachers.ru/Wares/527.html?backto=U2hvcC5odG1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www.englishteachers.ru/Wares/536.html" TargetMode="Externa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www.englishteachers.ru/Wares/525.html" TargetMode="Externa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www.englishteachers.ru/Wares/535.html" TargetMode="Externa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nglishteachers.ru/Wares/543.html" TargetMode="External"/><Relationship Id="rId5" Type="http://schemas.openxmlformats.org/officeDocument/2006/relationships/hyperlink" Target="https://www.englishteachers.ru/Wares/542.html" TargetMode="External"/><Relationship Id="rId4" Type="http://schemas.openxmlformats.org/officeDocument/2006/relationships/hyperlink" Target="http://audio.neteducom.com/books/17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5661" y="1910687"/>
            <a:ext cx="8898339" cy="181515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Обучение </a:t>
            </a:r>
            <a:r>
              <a:rPr lang="ru-RU" sz="2800" b="1" dirty="0"/>
              <a:t>чтению </a:t>
            </a:r>
            <a:r>
              <a:rPr lang="ru-RU" sz="2800" b="1" dirty="0" err="1"/>
              <a:t>разножанровых</a:t>
            </a:r>
            <a:r>
              <a:rPr lang="ru-RU" sz="2800" b="1" dirty="0"/>
              <a:t> текстов с заданной глубиной понимания на уроках английского языка в старшей школе</a:t>
            </a:r>
            <a:endParaRPr lang="ru-RU" sz="2800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64478" y="5367647"/>
            <a:ext cx="5176046" cy="103315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Буров Илья Михайлович,</a:t>
            </a:r>
            <a:br>
              <a:rPr lang="ru-RU" sz="2000" b="1" dirty="0" smtClean="0"/>
            </a:br>
            <a:r>
              <a:rPr lang="ru-RU" sz="2000" dirty="0" smtClean="0"/>
              <a:t>ведущий методист издательства «Титул»</a:t>
            </a:r>
            <a:endParaRPr lang="ru-RU" sz="1800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193631" y="232011"/>
            <a:ext cx="2756792" cy="167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1431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0"/>
            <a:ext cx="847526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Характеристика жанров по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содержанию: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55669"/>
            <a:ext cx="7886700" cy="4621294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Комедия </a:t>
            </a:r>
            <a:r>
              <a:rPr lang="ru-RU" dirty="0"/>
              <a:t>– произведение с ярко выраженным юмористическим или сатирическим подтекстом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Трагедия </a:t>
            </a:r>
            <a:r>
              <a:rPr lang="ru-RU" dirty="0"/>
              <a:t>– сюжет данного типа произведения построен на последовательности событий, которые неизбежно ведут к трагическому финалу. Примеры: «Гамлет», «Ромео и Джульетта», «Му-му».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Драма </a:t>
            </a:r>
            <a:r>
              <a:rPr lang="ru-RU" dirty="0"/>
              <a:t>- в основе произведений данного типа лежит проблема взаимодействия человека с обществом, с окружающим миром и с самим собой. </a:t>
            </a:r>
            <a:r>
              <a:rPr lang="ru-RU" dirty="0" smtClean="0"/>
              <a:t> Пример: «Жизнь в займы»</a:t>
            </a:r>
          </a:p>
        </p:txBody>
      </p:sp>
    </p:spTree>
    <p:extLst>
      <p:ext uri="{BB962C8B-B14F-4D97-AF65-F5344CB8AC3E}">
        <p14:creationId xmlns:p14="http://schemas.microsoft.com/office/powerpoint/2010/main" xmlns="" val="1108103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653" y="204429"/>
            <a:ext cx="7113319" cy="665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074" name="Picture 2" descr="http://cs636830.vk.me/v636830776/b7fc/rWSr46ncGz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54034" y="1059460"/>
            <a:ext cx="6517360" cy="476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2394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200" dirty="0" smtClean="0"/>
              <a:t>Глубина понимания                   Типы чтения</a:t>
            </a:r>
            <a:endParaRPr lang="ru-RU" sz="32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476466" y="2947917"/>
            <a:ext cx="1214650" cy="395785"/>
          </a:xfrm>
          <a:prstGeom prst="rightArrow">
            <a:avLst>
              <a:gd name="adj1" fmla="val 50000"/>
              <a:gd name="adj2" fmla="val 1017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1676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2" y="121550"/>
            <a:ext cx="7886700" cy="718499"/>
          </a:xfrm>
        </p:spPr>
        <p:txBody>
          <a:bodyPr/>
          <a:lstStyle/>
          <a:p>
            <a:pPr algn="ctr"/>
            <a:r>
              <a:rPr lang="ru-RU" b="1" dirty="0" smtClean="0"/>
              <a:t>Типы чтения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Просмотровое</a:t>
            </a:r>
          </a:p>
          <a:p>
            <a:r>
              <a:rPr lang="ru-RU" sz="2800" dirty="0" smtClean="0"/>
              <a:t>Поисковое</a:t>
            </a:r>
            <a:endParaRPr lang="ru-RU" sz="2800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945481" y="5488888"/>
            <a:ext cx="4190201" cy="823912"/>
          </a:xfrm>
        </p:spPr>
        <p:txBody>
          <a:bodyPr>
            <a:normAutofit/>
          </a:bodyPr>
          <a:lstStyle/>
          <a:p>
            <a:r>
              <a:rPr lang="ru-RU" dirty="0" smtClean="0"/>
              <a:t>(</a:t>
            </a:r>
            <a:r>
              <a:rPr lang="ru-RU" dirty="0"/>
              <a:t>Рогова Г.В., Фоломкина С.К</a:t>
            </a:r>
            <a:r>
              <a:rPr lang="ru-RU" dirty="0" smtClean="0"/>
              <a:t>.)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3945481" y="1255594"/>
            <a:ext cx="4571061" cy="5472751"/>
          </a:xfrm>
        </p:spPr>
        <p:txBody>
          <a:bodyPr>
            <a:normAutofit/>
          </a:bodyPr>
          <a:lstStyle/>
          <a:p>
            <a:r>
              <a:rPr lang="ru-RU" sz="2800" dirty="0"/>
              <a:t>Изучающее</a:t>
            </a:r>
          </a:p>
          <a:p>
            <a:r>
              <a:rPr lang="ru-RU" sz="2800" dirty="0" smtClean="0"/>
              <a:t>Ознакомительное </a:t>
            </a:r>
            <a:r>
              <a:rPr lang="ru-RU" sz="2400" i="1" dirty="0" smtClean="0"/>
              <a:t>(</a:t>
            </a:r>
            <a:r>
              <a:rPr lang="ru-RU" sz="2400" i="1" dirty="0"/>
              <a:t>понимание главного, наиболее существенного в тексте</a:t>
            </a:r>
            <a:r>
              <a:rPr lang="ru-RU" sz="2400" i="1" dirty="0" smtClean="0"/>
              <a:t>)</a:t>
            </a:r>
            <a:endParaRPr lang="ru-RU" sz="2400" i="1" dirty="0"/>
          </a:p>
          <a:p>
            <a:r>
              <a:rPr lang="ru-RU" dirty="0"/>
              <a:t>Просмотровое </a:t>
            </a:r>
            <a:r>
              <a:rPr lang="ru-RU" sz="2400" i="1" dirty="0"/>
              <a:t>(общее представление о содержании текста, о теме и круге рассматриваемых в нем вопросов)</a:t>
            </a:r>
            <a:endParaRPr lang="ru-RU" sz="3200" i="1" dirty="0"/>
          </a:p>
          <a:p>
            <a:r>
              <a:rPr lang="ru-RU" sz="2800" dirty="0"/>
              <a:t>Поисковое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6293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707" y="0"/>
            <a:ext cx="7886700" cy="66278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Types of reading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795895"/>
            <a:ext cx="8611737" cy="60621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A</a:t>
            </a:r>
            <a:r>
              <a:rPr lang="en-US" sz="2400" dirty="0"/>
              <a:t>. Oral </a:t>
            </a:r>
          </a:p>
          <a:p>
            <a:pPr marL="0" indent="0">
              <a:buNone/>
            </a:pPr>
            <a:r>
              <a:rPr lang="en-US" sz="2400" dirty="0" smtClean="0"/>
              <a:t>B</a:t>
            </a:r>
            <a:r>
              <a:rPr lang="en-US" sz="2400" dirty="0"/>
              <a:t>. Silent </a:t>
            </a:r>
          </a:p>
          <a:p>
            <a:pPr marL="0" indent="0">
              <a:buNone/>
            </a:pPr>
            <a:r>
              <a:rPr lang="en-US" sz="2400" dirty="0"/>
              <a:t>  </a:t>
            </a:r>
            <a:r>
              <a:rPr lang="en-US" sz="2400" dirty="0" smtClean="0"/>
              <a:t>  </a:t>
            </a:r>
            <a:r>
              <a:rPr lang="en-US" sz="2400" dirty="0"/>
              <a:t>I. </a:t>
            </a:r>
            <a:r>
              <a:rPr lang="en-US" sz="2400" u="sng" dirty="0"/>
              <a:t>Intensive</a:t>
            </a:r>
            <a:r>
              <a:rPr lang="en-US" sz="2400" dirty="0"/>
              <a:t> </a:t>
            </a:r>
            <a:r>
              <a:rPr lang="ru-RU" sz="2400" dirty="0"/>
              <a:t>(</a:t>
            </a:r>
            <a:r>
              <a:rPr lang="ru-RU" sz="2400" dirty="0" smtClean="0"/>
              <a:t>предполагает умение </a:t>
            </a:r>
            <a:r>
              <a:rPr lang="ru-RU" sz="2400" dirty="0"/>
              <a:t>полно и точно понимать содержание текста, преодолевать трудности при извлечении из текста нужной информации, обращаясь для этого в случае необходимости к помощи преподавателя и словаря</a:t>
            </a:r>
            <a:r>
              <a:rPr lang="ru-RU" sz="2400" dirty="0" smtClean="0"/>
              <a:t>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a</a:t>
            </a:r>
            <a:r>
              <a:rPr lang="en-US" sz="2400" dirty="0"/>
              <a:t>. linguistic </a:t>
            </a:r>
          </a:p>
          <a:p>
            <a:pPr marL="0" indent="0">
              <a:buNone/>
            </a:pPr>
            <a:r>
              <a:rPr lang="en-US" sz="2400" dirty="0"/>
              <a:t>            </a:t>
            </a:r>
            <a:r>
              <a:rPr lang="en-US" sz="2400" dirty="0" smtClean="0"/>
              <a:t>b</a:t>
            </a:r>
            <a:r>
              <a:rPr lang="en-US" sz="2400" dirty="0"/>
              <a:t>. content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II</a:t>
            </a:r>
            <a:r>
              <a:rPr lang="en-US" sz="2400" dirty="0"/>
              <a:t>. </a:t>
            </a:r>
            <a:r>
              <a:rPr lang="en-US" sz="2400" u="sng" dirty="0"/>
              <a:t>Extensive</a:t>
            </a:r>
            <a:r>
              <a:rPr lang="en-US" sz="2400" dirty="0"/>
              <a:t> </a:t>
            </a:r>
            <a:r>
              <a:rPr lang="ru-RU" sz="2400" dirty="0"/>
              <a:t>(предполагает умение читать значительные по объему тексты с общим охватом содержания. Внимание читающего при этом сосредоточено на содержании текста, а не его </a:t>
            </a:r>
            <a:r>
              <a:rPr lang="ru-RU" sz="2400" dirty="0" smtClean="0"/>
              <a:t>форме, важное </a:t>
            </a:r>
            <a:r>
              <a:rPr lang="ru-RU" sz="2400" dirty="0"/>
              <a:t>значение </a:t>
            </a:r>
            <a:r>
              <a:rPr lang="ru-RU" sz="2400" dirty="0" smtClean="0"/>
              <a:t>имеет </a:t>
            </a:r>
            <a:r>
              <a:rPr lang="ru-RU" sz="2400" dirty="0"/>
              <a:t>смысловая </a:t>
            </a:r>
            <a:r>
              <a:rPr lang="ru-RU" sz="2400" dirty="0" smtClean="0"/>
              <a:t>догадка.)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a</a:t>
            </a:r>
            <a:r>
              <a:rPr lang="en-US" sz="2400" dirty="0"/>
              <a:t>. skimming </a:t>
            </a:r>
            <a:r>
              <a:rPr lang="ru-RU" sz="2400" dirty="0" smtClean="0"/>
              <a:t>(ознакомительное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b</a:t>
            </a:r>
            <a:r>
              <a:rPr lang="en-US" sz="2400" dirty="0"/>
              <a:t>. scanning </a:t>
            </a:r>
            <a:r>
              <a:rPr lang="ru-RU" sz="2400" dirty="0" smtClean="0"/>
              <a:t>(просмотрово-поисковое чтение)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       </a:t>
            </a:r>
            <a:r>
              <a:rPr lang="en-US" sz="2400" dirty="0" smtClean="0"/>
              <a:t>c</a:t>
            </a:r>
            <a:r>
              <a:rPr lang="en-US" sz="2400" dirty="0"/>
              <a:t>. </a:t>
            </a:r>
            <a:r>
              <a:rPr lang="en-US" sz="2400" dirty="0" smtClean="0"/>
              <a:t>for detail </a:t>
            </a:r>
            <a:r>
              <a:rPr lang="ru-RU" sz="2400" dirty="0" smtClean="0"/>
              <a:t>(полное понимание)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25180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учить читать с необходимой глубиной понимания?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125876"/>
            <a:ext cx="7886700" cy="38545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1) Покажите учащимся, что не всегда необходимо читать весь текст и знать его перевод полностью, чтобы выполнить некоторые упражнения. </a:t>
            </a:r>
          </a:p>
          <a:p>
            <a:r>
              <a:rPr lang="ru-RU" dirty="0" smtClean="0"/>
              <a:t>2) Начните постепенно усложнять задания. От ознакомительного, просмотрового и поискового чтения к изучающему.</a:t>
            </a:r>
          </a:p>
          <a:p>
            <a:r>
              <a:rPr lang="ru-RU" dirty="0" smtClean="0"/>
              <a:t>3) Обратите внимание учащихся, что реже всего им встречаются случаи, когда нужно прочитать текст с полным пониманием.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7247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8740"/>
            <a:ext cx="7886700" cy="5909481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b="1" dirty="0"/>
              <a:t>Для </a:t>
            </a:r>
            <a:r>
              <a:rPr lang="ru-RU" b="1" dirty="0" smtClean="0"/>
              <a:t>осуществления эффективного </a:t>
            </a:r>
            <a:r>
              <a:rPr lang="ru-RU" b="1" dirty="0"/>
              <a:t>чтения на иностранном языке </a:t>
            </a:r>
            <a:r>
              <a:rPr lang="ru-RU" b="1" dirty="0" smtClean="0"/>
              <a:t>помогут</a:t>
            </a:r>
            <a:r>
              <a:rPr lang="ru-RU" b="1" dirty="0"/>
              <a:t> </a:t>
            </a:r>
            <a:r>
              <a:rPr lang="ru-RU" b="1" dirty="0" smtClean="0"/>
              <a:t>следующие </a:t>
            </a:r>
            <a:r>
              <a:rPr lang="ru-RU" b="1" i="1" dirty="0" smtClean="0"/>
              <a:t>навыки</a:t>
            </a:r>
            <a:r>
              <a:rPr lang="ru-RU" b="1" dirty="0" smtClean="0"/>
              <a:t>:</a:t>
            </a:r>
          </a:p>
          <a:p>
            <a:pPr marL="0" indent="0" fontAlgn="base">
              <a:buNone/>
            </a:pPr>
            <a:endParaRPr lang="ru-RU" dirty="0"/>
          </a:p>
          <a:p>
            <a:pPr fontAlgn="base"/>
            <a:r>
              <a:rPr lang="ru-RU" dirty="0"/>
              <a:t>игнорировать неизвестное, если оно не мешает выполнению поставленной задачи;</a:t>
            </a:r>
          </a:p>
          <a:p>
            <a:pPr fontAlgn="base"/>
            <a:r>
              <a:rPr lang="ru-RU" dirty="0"/>
              <a:t>вычленять смысловую информацию;</a:t>
            </a:r>
          </a:p>
          <a:p>
            <a:pPr fontAlgn="base"/>
            <a:r>
              <a:rPr lang="ru-RU" dirty="0"/>
              <a:t>читать по ключевым словам;</a:t>
            </a:r>
          </a:p>
          <a:p>
            <a:pPr fontAlgn="base"/>
            <a:r>
              <a:rPr lang="ru-RU" dirty="0"/>
              <a:t>работать со словарем;</a:t>
            </a:r>
          </a:p>
          <a:p>
            <a:pPr fontAlgn="base"/>
            <a:r>
              <a:rPr lang="ru-RU" dirty="0"/>
              <a:t>использовать сноски и комментарии, предлагаемые в тексте;</a:t>
            </a:r>
          </a:p>
          <a:p>
            <a:pPr fontAlgn="base"/>
            <a:r>
              <a:rPr lang="ru-RU" dirty="0"/>
              <a:t>интерпретировать и трансформировать текст.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2638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6107" b="6413"/>
          <a:stretch>
            <a:fillRect/>
          </a:stretch>
        </p:blipFill>
        <p:spPr bwMode="auto">
          <a:xfrm>
            <a:off x="3489271" y="157656"/>
            <a:ext cx="5434043" cy="653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 rot="21012760">
            <a:off x="2093959" y="218047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Просмотрово-поисковое чтение</a:t>
            </a:r>
            <a:endParaRPr lang="ru-RU" dirty="0"/>
          </a:p>
        </p:txBody>
      </p:sp>
      <p:sp>
        <p:nvSpPr>
          <p:cNvPr id="8" name="Пятиугольник 7"/>
          <p:cNvSpPr/>
          <p:nvPr/>
        </p:nvSpPr>
        <p:spPr>
          <a:xfrm rot="21421580">
            <a:off x="837972" y="3407936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6399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1668" y="2175641"/>
            <a:ext cx="7312332" cy="42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767821">
            <a:off x="2451310" y="712032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Просмотрово-поисковое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49" y="365126"/>
            <a:ext cx="8011236" cy="13255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Чем характеризуется </a:t>
            </a:r>
            <a:r>
              <a:rPr lang="ru-RU" sz="4000" b="1" dirty="0" smtClean="0"/>
              <a:t>глубина понимания</a:t>
            </a:r>
            <a:r>
              <a:rPr lang="ru-RU" sz="4000" dirty="0" smtClean="0"/>
              <a:t>?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010" y="2658139"/>
            <a:ext cx="8431481" cy="2841909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Г</a:t>
            </a:r>
            <a:r>
              <a:rPr lang="ru-RU" b="1" dirty="0" smtClean="0"/>
              <a:t>лубина понимания характеризуется </a:t>
            </a:r>
            <a:r>
              <a:rPr lang="ru-RU" b="1" dirty="0"/>
              <a:t>тем</a:t>
            </a:r>
            <a:r>
              <a:rPr lang="ru-RU" b="1" dirty="0" smtClean="0"/>
              <a:t>, «</a:t>
            </a:r>
            <a:r>
              <a:rPr lang="ru-RU" b="1" dirty="0"/>
              <a:t>до какого порядка сущности проникает наша мысль в процессе понимания</a:t>
            </a:r>
            <a:r>
              <a:rPr lang="ru-RU" b="1" dirty="0" smtClean="0"/>
              <a:t>» </a:t>
            </a:r>
          </a:p>
          <a:p>
            <a:pPr marL="0" indent="0">
              <a:buNone/>
            </a:pPr>
            <a:r>
              <a:rPr lang="ru-RU" i="1" dirty="0" smtClean="0"/>
              <a:t>(Смирнов А.А</a:t>
            </a:r>
            <a:r>
              <a:rPr lang="ru-RU" i="1" dirty="0"/>
              <a:t>. Проблемы психологии памяти. — М, </a:t>
            </a:r>
            <a:r>
              <a:rPr lang="ru-RU" i="1" dirty="0" smtClean="0"/>
              <a:t>1966)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880857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135" y="1336880"/>
            <a:ext cx="8213519" cy="545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94293" cy="1820408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415617">
            <a:off x="2933068" y="490810"/>
            <a:ext cx="2693831" cy="1155326"/>
          </a:xfrm>
          <a:prstGeom prst="homePlate">
            <a:avLst>
              <a:gd name="adj" fmla="val 7704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 rot="19916214">
            <a:off x="114393" y="279490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  <p:sp>
        <p:nvSpPr>
          <p:cNvPr id="10" name="Пятиугольник 9"/>
          <p:cNvSpPr/>
          <p:nvPr/>
        </p:nvSpPr>
        <p:spPr>
          <a:xfrm flipH="1">
            <a:off x="4412445" y="5224859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518" y="1104404"/>
            <a:ext cx="8283482" cy="549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94293" cy="1820408"/>
          </a:xfrm>
          <a:prstGeom prst="rect">
            <a:avLst/>
          </a:prstGeom>
          <a:noFill/>
        </p:spPr>
      </p:pic>
      <p:sp>
        <p:nvSpPr>
          <p:cNvPr id="7" name="Пятиугольник 6"/>
          <p:cNvSpPr/>
          <p:nvPr/>
        </p:nvSpPr>
        <p:spPr>
          <a:xfrm rot="19425154">
            <a:off x="508959" y="4055202"/>
            <a:ext cx="2307391" cy="692488"/>
          </a:xfrm>
          <a:prstGeom prst="homePlate">
            <a:avLst>
              <a:gd name="adj" fmla="val 7704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88" y="409956"/>
            <a:ext cx="6940494" cy="620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757" y="179595"/>
            <a:ext cx="1569105" cy="2136093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055" y="0"/>
            <a:ext cx="5292003" cy="675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076" y="190006"/>
            <a:ext cx="1816699" cy="2476480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279490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653" y="204429"/>
            <a:ext cx="7113319" cy="665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20958406" flipH="1">
            <a:off x="6479704" y="2279778"/>
            <a:ext cx="2664296" cy="1155326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008" y="1895475"/>
            <a:ext cx="53054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4416" y="-24669"/>
            <a:ext cx="7659584" cy="57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05694"/>
            <a:ext cx="5761624" cy="435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023" y="1704974"/>
            <a:ext cx="8066693" cy="474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s://www.englishteachers.ru/uploadedfiles/waresimgs/3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0"/>
            <a:ext cx="1376341" cy="18761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5369" y="153922"/>
            <a:ext cx="4824536" cy="6504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631" y="190005"/>
            <a:ext cx="1591294" cy="2257699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 rot="21320651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03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640" y="1124936"/>
            <a:ext cx="4450773" cy="535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0682" y="1199408"/>
            <a:ext cx="4193318" cy="540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023066" cy="1496291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 rot="20958406" flipH="1">
            <a:off x="6385257" y="3159524"/>
            <a:ext cx="2664296" cy="1043311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03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145" y="279543"/>
            <a:ext cx="4293952" cy="657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3110" y="249382"/>
            <a:ext cx="4600890" cy="5960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s://www.englishteachers.ru/uploadedfiles/waresimgs/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23157" cy="17889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203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7648452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6" y="1196752"/>
            <a:ext cx="8950916" cy="532859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/>
          <a:srcRect r="51079"/>
          <a:stretch/>
        </p:blipFill>
        <p:spPr>
          <a:xfrm>
            <a:off x="319147" y="67134"/>
            <a:ext cx="5525410" cy="6723731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53889" t="72816"/>
          <a:stretch/>
        </p:blipFill>
        <p:spPr>
          <a:xfrm>
            <a:off x="1449773" y="4077072"/>
            <a:ext cx="7615359" cy="2672680"/>
          </a:xfrm>
          <a:prstGeom prst="rect">
            <a:avLst/>
          </a:prstGeom>
        </p:spPr>
      </p:pic>
      <p:sp>
        <p:nvSpPr>
          <p:cNvPr id="11" name="Пятиугольник 10"/>
          <p:cNvSpPr/>
          <p:nvPr/>
        </p:nvSpPr>
        <p:spPr>
          <a:xfrm rot="19916214">
            <a:off x="114392" y="462370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554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3858" y="207818"/>
            <a:ext cx="4750130" cy="665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ятиугольник 6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3858" y="207818"/>
            <a:ext cx="4750130" cy="665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9449" y="2072303"/>
            <a:ext cx="6175169" cy="426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ятиугольник 4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1027" y="23380"/>
            <a:ext cx="5132133" cy="683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ятиугольник 5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Y:\Delo-New\Oblozhki\Titul\Big\ReadUp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02" y="263582"/>
            <a:ext cx="1650174" cy="2279922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1027" y="23380"/>
            <a:ext cx="5132133" cy="683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9024" y="1297540"/>
            <a:ext cx="6241844" cy="5215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ятиугольник 4"/>
          <p:cNvSpPr/>
          <p:nvPr/>
        </p:nvSpPr>
        <p:spPr>
          <a:xfrm rot="19916214">
            <a:off x="114393" y="3222411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561" y="0"/>
            <a:ext cx="5140221" cy="688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16725" cy="2648197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Поисковое чтение</a:t>
            </a:r>
            <a:endParaRPr lang="ru-RU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074" name="Picture 2" descr="http://cs636830.vk.me/v636830776/b7fc/rWSr46ncGz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54034" y="1059460"/>
            <a:ext cx="6517360" cy="476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2394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098" name="Picture 2" descr="http://cs636830.vk.me/v636830776/b806/MPUn8_snpj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069" b="5961"/>
          <a:stretch/>
        </p:blipFill>
        <p:spPr bwMode="auto">
          <a:xfrm>
            <a:off x="2361061" y="1910687"/>
            <a:ext cx="6361973" cy="442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Поисковое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33984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ader_10_11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55" y="183691"/>
            <a:ext cx="1322961" cy="184678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7543" y="-23644"/>
            <a:ext cx="4619069" cy="688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9830" y="2367272"/>
            <a:ext cx="6294170" cy="411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ятиугольник 5"/>
          <p:cNvSpPr/>
          <p:nvPr/>
        </p:nvSpPr>
        <p:spPr>
          <a:xfrm rot="19916214">
            <a:off x="114393" y="3234288"/>
            <a:ext cx="1979540" cy="981034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Изучающее чтение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23944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6138" y="378589"/>
            <a:ext cx="4589689" cy="627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4" descr="https://www.englishteachers.ru/uploadedfiles/waresimgs/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79" y="225632"/>
            <a:ext cx="1848981" cy="2529444"/>
          </a:xfrm>
          <a:prstGeom prst="rect">
            <a:avLst/>
          </a:prstGeom>
          <a:noFill/>
        </p:spPr>
      </p:pic>
      <p:sp>
        <p:nvSpPr>
          <p:cNvPr id="4" name="Пятиугольник 3"/>
          <p:cNvSpPr/>
          <p:nvPr/>
        </p:nvSpPr>
        <p:spPr>
          <a:xfrm rot="19916214">
            <a:off x="357337" y="3197303"/>
            <a:ext cx="1979540" cy="1004143"/>
          </a:xfrm>
          <a:prstGeom prst="homePlate">
            <a:avLst>
              <a:gd name="adj" fmla="val 691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Просмотровое чтение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2440949"/>
              </p:ext>
            </p:extLst>
          </p:nvPr>
        </p:nvGraphicFramePr>
        <p:xfrm>
          <a:off x="126124" y="168792"/>
          <a:ext cx="8881242" cy="6381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6400"/>
                <a:gridCol w="3394842"/>
              </a:tblGrid>
              <a:tr h="9245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Примеры</a:t>
                      </a:r>
                      <a:r>
                        <a:rPr lang="ru-RU" sz="2400" baseline="0" dirty="0" smtClean="0"/>
                        <a:t> ф</a:t>
                      </a:r>
                      <a:r>
                        <a:rPr lang="ru-RU" sz="2400" dirty="0" smtClean="0"/>
                        <a:t>ормулировок заданий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Типы чтения</a:t>
                      </a:r>
                      <a:endParaRPr lang="ru-RU" sz="2400" dirty="0"/>
                    </a:p>
                  </a:txBody>
                  <a:tcPr/>
                </a:tc>
              </a:tr>
              <a:tr h="1029734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dirty="0" smtClean="0"/>
                        <a:t>Read the cartoon. Do</a:t>
                      </a:r>
                      <a:r>
                        <a:rPr lang="en-US" baseline="0" dirty="0" smtClean="0"/>
                        <a:t> you agree with the student?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baseline="0" dirty="0" smtClean="0"/>
                        <a:t>Read Part IV of the extract from the book by Jerome K. Jerome … and say what makes the narrator angry.</a:t>
                      </a:r>
                      <a:endParaRPr lang="ru-RU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Ознакомительное</a:t>
                      </a:r>
                      <a:r>
                        <a:rPr lang="ru-RU" sz="2000" baseline="0" dirty="0" smtClean="0"/>
                        <a:t> чтение</a:t>
                      </a:r>
                      <a:endParaRPr lang="ru-RU" sz="2000" dirty="0"/>
                    </a:p>
                  </a:txBody>
                  <a:tcPr/>
                </a:tc>
              </a:tr>
              <a:tr h="2141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1) Look through the story</a:t>
                      </a:r>
                      <a:r>
                        <a:rPr lang="en-US" baseline="0" dirty="0" smtClean="0"/>
                        <a:t> and find some jokes that you thought were funny.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2) Read the texts quickly and match them with the inventions.</a:t>
                      </a:r>
                      <a:endParaRPr lang="ru-RU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/>
                        <a:t>3) </a:t>
                      </a:r>
                      <a:r>
                        <a:rPr lang="en-US" baseline="0" dirty="0" smtClean="0"/>
                        <a:t>Write a list of all Bob’s presents. Who gave what?</a:t>
                      </a:r>
                      <a:endParaRPr lang="ru-RU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4) </a:t>
                      </a:r>
                      <a:r>
                        <a:rPr lang="en-US" dirty="0" smtClean="0"/>
                        <a:t>Read the advertisements and match them to the titles.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Просмотрово-поисковое чтение</a:t>
                      </a:r>
                      <a:endParaRPr lang="ru-RU" sz="2000" dirty="0"/>
                    </a:p>
                  </a:txBody>
                  <a:tcPr/>
                </a:tc>
              </a:tr>
              <a:tr h="1744098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1) Find the underlined phrases in the text and translate them into Russian.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2) Look at the sentences from the texts. What words</a:t>
                      </a:r>
                      <a:r>
                        <a:rPr lang="en-US" baseline="0" dirty="0" smtClean="0"/>
                        <a:t> or phrases can replace the words in italics without changing the meaning?</a:t>
                      </a:r>
                      <a:r>
                        <a:rPr lang="en-US" dirty="0" smtClean="0"/>
                        <a:t> 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dirty="0" smtClean="0"/>
                        <a:t>3) Read the</a:t>
                      </a:r>
                      <a:r>
                        <a:rPr lang="en-US" baseline="0" dirty="0" smtClean="0"/>
                        <a:t> introduction to the chapter . What do you think the Mock Turtle will tell the girl about?  Read the text and check your guesses.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Изучающее</a:t>
                      </a:r>
                      <a:r>
                        <a:rPr lang="ru-RU" sz="2000" baseline="0" dirty="0" smtClean="0"/>
                        <a:t> чтение</a:t>
                      </a:r>
                      <a:endParaRPr lang="en-US" sz="2000" baseline="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(the answers are based on material that is in the text but not explicitly stated)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323171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68740"/>
            <a:ext cx="7886700" cy="5909481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dirty="0" smtClean="0"/>
              <a:t>Рефлексия:</a:t>
            </a:r>
          </a:p>
          <a:p>
            <a:pPr marL="0" indent="0" algn="ctr" fontAlgn="base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Правильно организованное обучение чтению выполняет следующие функции:</a:t>
            </a:r>
          </a:p>
          <a:p>
            <a:r>
              <a:rPr lang="ru-RU" dirty="0"/>
              <a:t>Самостоятельность.</a:t>
            </a:r>
          </a:p>
          <a:p>
            <a:r>
              <a:rPr lang="ru-RU" dirty="0"/>
              <a:t>Развитие навыков письма, говорения и </a:t>
            </a:r>
            <a:r>
              <a:rPr lang="ru-RU" dirty="0" err="1"/>
              <a:t>аудирования</a:t>
            </a:r>
            <a:r>
              <a:rPr lang="ru-RU" dirty="0"/>
              <a:t>.</a:t>
            </a:r>
          </a:p>
          <a:p>
            <a:r>
              <a:rPr lang="ru-RU" dirty="0"/>
              <a:t>Воспитательные цели (нравственность, мировоззрение, ценности).</a:t>
            </a:r>
          </a:p>
          <a:p>
            <a:r>
              <a:rPr lang="ru-RU" dirty="0"/>
              <a:t>Познавательная функция.</a:t>
            </a:r>
          </a:p>
          <a:p>
            <a:r>
              <a:rPr lang="ru-RU" dirty="0"/>
              <a:t>Привитие любви к чтению.</a:t>
            </a:r>
          </a:p>
          <a:p>
            <a:pPr marL="0" indent="0" fontAlgn="base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4421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dirty="0" smtClean="0"/>
              <a:t>Система подготовки к итоговой аттестации</a:t>
            </a:r>
          </a:p>
        </p:txBody>
      </p:sp>
      <p:pic>
        <p:nvPicPr>
          <p:cNvPr id="13315" name="Содержимое 8" descr="kaufman itogovye testy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4025" y="1484313"/>
            <a:ext cx="3590925" cy="4948237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dirty="0" err="1" smtClean="0"/>
              <a:t>Аудирование</a:t>
            </a:r>
            <a:r>
              <a:rPr lang="ru-RU" dirty="0" smtClean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соответствуют требованиям Примерной программы по английскому языку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„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 портфель ученика 4 класса” предназначен для мониторинга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по тематическому содержанию и языковому наполнению соответствует Примерной программе по иностранному языку для начальной школы, в нем даны подробные методические рекомендации для педагога. Может использоваться с любым учебником английского языка для начальной школы.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www.englishteachers.ru/Wares/537.html</a:t>
            </a:r>
            <a:r>
              <a:rPr lang="ru-RU" dirty="0" smtClean="0"/>
              <a:t>  </a:t>
            </a:r>
          </a:p>
        </p:txBody>
      </p:sp>
      <p:pic>
        <p:nvPicPr>
          <p:cNvPr id="14340" name="Picture 2" descr="https://www.englishteachers.ru/uploadedfiles/waresimgs/5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7767" y="1841938"/>
            <a:ext cx="32893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>
          <a:xfrm>
            <a:off x="4500563" y="1600200"/>
            <a:ext cx="4392612" cy="4525963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устной части ОГЭ по английскому языку в новом формате. По тематике, уровню сложности и формату тесты соответствуют экзаменационным заданиям. Каждый тест посвящен отдельной теме, что позволяет учащимся повторить пройденный материал и отработать необходимый лексический запас. Тексты для чтения (задание 1) и вопросы телефонного опроса (задание 2) записаны в </a:t>
            </a:r>
            <a:r>
              <a:rPr lang="ru-RU" dirty="0" err="1" smtClean="0"/>
              <a:t>аудиоприложении</a:t>
            </a:r>
            <a:r>
              <a:rPr lang="ru-RU" dirty="0" smtClean="0"/>
              <a:t>. </a:t>
            </a:r>
            <a:br>
              <a:rPr lang="ru-RU" dirty="0" smtClean="0"/>
            </a:br>
            <a:endParaRPr lang="ru-RU" altLang="ru-RU" dirty="0" smtClean="0">
              <a:hlinkClick r:id="rId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2"/>
              </a:rPr>
              <a:t>https://www.englishteachers.ru/Wares/527.html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ru-RU" dirty="0" smtClean="0">
                <a:hlinkClick r:id="rId3"/>
              </a:rPr>
              <a:t>http://audio.neteducom.com/books/15/</a:t>
            </a:r>
            <a:endParaRPr lang="ru-RU" alt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dirty="0" smtClean="0"/>
          </a:p>
        </p:txBody>
      </p:sp>
      <p:pic>
        <p:nvPicPr>
          <p:cNvPr id="15364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9750" y="1484313"/>
            <a:ext cx="3754438" cy="5148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Система подготовки к итоговой аттестации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Учебное пособие содержит тренировочные тесты для подготовки к разделу «Чтение» письменной части ОГЭ по английскому языку в новом формате. По тематике, уровню сложности и формату тесты полностью соответствуют реальным экзаменационным заданиям.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Представленные в пособии тексты позволяют учащимся отработать выполнение заданий по чтению в формате ОГЭ, научиться распределять время в процессе выполнения тренировочных тестов, систематизировать ранее изученный материал.</a:t>
            </a:r>
            <a:br>
              <a:rPr lang="ru-RU" dirty="0" smtClean="0"/>
            </a:b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Пособие включает инструкцию по выполнению заданий и ответы ко всем заданиям тестов.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www.englishteachers.ru/Wares/536.html</a:t>
            </a:r>
            <a:r>
              <a:rPr lang="ru-RU" dirty="0" smtClean="0"/>
              <a:t> </a:t>
            </a: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7713" y="1565275"/>
            <a:ext cx="3463925" cy="4827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171950" cy="482441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 содержит задания, направленные на подготовку к олимпиадам учащихся 9–11-х классов, критерии оценивания ряда творческих заданий, включает краткие рекомендации, разбор типичных ошибок учащихся, допущенных при выполнении некоторых заданий, и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(CD MP3). Материал практикума позволяет 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https://www.englishteachers.ru/Wares/525.html</a:t>
            </a:r>
            <a:r>
              <a:rPr lang="ru-RU" dirty="0"/>
              <a:t> </a:t>
            </a:r>
            <a:endParaRPr lang="ru-RU" dirty="0" smtClean="0"/>
          </a:p>
        </p:txBody>
      </p:sp>
      <p:pic>
        <p:nvPicPr>
          <p:cNvPr id="17412" name="Picture 2" descr="Y:\Delo-New\Oblozhki\Titul\Big\Olimp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41363" y="1489075"/>
            <a:ext cx="3470275" cy="47482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28650" y="270533"/>
            <a:ext cx="7886700" cy="132556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Тренировочные материалы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Р. П. Мильруд. ЕГЭ. Английский язык. Устная часть. Тренировочные тесты.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160 заданий – по 40 заданий на каждую часть экзамена.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Аудиприложение</a:t>
            </a:r>
            <a:r>
              <a:rPr lang="ru-RU" dirty="0" smtClean="0"/>
              <a:t> содержит записи текстов задания 1 для самопроверки.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www.englishteachers.ru/Wares/535.html</a:t>
            </a:r>
            <a:r>
              <a:rPr lang="ru-RU" dirty="0" smtClean="0"/>
              <a:t> </a:t>
            </a:r>
          </a:p>
        </p:txBody>
      </p:sp>
      <p:pic>
        <p:nvPicPr>
          <p:cNvPr id="19460" name="Picture 2" descr="Y:\Delo-New\Oblozhki\Titul\Big\EGE_Millrood_20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47700" y="1341438"/>
            <a:ext cx="3759200" cy="51831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Пособия для обучения через песни</a:t>
            </a:r>
          </a:p>
        </p:txBody>
      </p:sp>
      <p:pic>
        <p:nvPicPr>
          <p:cNvPr id="20483" name="Picture 2" descr="Y:\Delo-New\Oblozhki\Titul\Big\Songs_2_4_cov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635727"/>
            <a:ext cx="3600450" cy="4960937"/>
          </a:xfrm>
          <a:noFill/>
        </p:spPr>
      </p:pic>
      <p:pic>
        <p:nvPicPr>
          <p:cNvPr id="20484" name="Picture 3" descr="Y:\Delo-New\Oblozhki\Titul\Big\Songs_5_11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635727"/>
            <a:ext cx="3616325" cy="49577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476" y="1112885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Книги: </a:t>
            </a:r>
            <a:r>
              <a:rPr lang="en-US" dirty="0" smtClean="0">
                <a:hlinkClick r:id="rId5"/>
              </a:rPr>
              <a:t>https://www.englishteachers.ru/Wares/542.html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https://www.englishteachers.ru/Wares/543.html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17136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Книги для чтения</a:t>
            </a:r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3413" y="1268413"/>
            <a:ext cx="7826375" cy="5387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3"/>
          <p:cNvSpPr>
            <a:spLocks noGrp="1"/>
          </p:cNvSpPr>
          <p:nvPr>
            <p:ph type="title"/>
          </p:nvPr>
        </p:nvSpPr>
        <p:spPr>
          <a:xfrm>
            <a:off x="660181" y="126124"/>
            <a:ext cx="7886700" cy="100899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Пособия по грамматике</a:t>
            </a:r>
          </a:p>
        </p:txBody>
      </p:sp>
      <p:pic>
        <p:nvPicPr>
          <p:cNvPr id="26627" name="Picture 2" descr="Y:\Delo-New\Oblozhki\Titul\Big\Tsebak_gramma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319213"/>
            <a:ext cx="3671887" cy="5210175"/>
          </a:xfrm>
          <a:noFill/>
        </p:spPr>
      </p:pic>
      <p:pic>
        <p:nvPicPr>
          <p:cNvPr id="26628" name="Picture 3" descr="Y:\Delo-New\Oblozhki\Titul\Big\Tsebak_ver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268413"/>
            <a:ext cx="3663950" cy="5181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661313"/>
            <a:ext cx="7886700" cy="35156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 smtClean="0"/>
              <a:t>Thank you for your attention!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755951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какой глубиной понимания?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85775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Читаем за завтраком газету – </a:t>
            </a:r>
          </a:p>
          <a:p>
            <a:pPr>
              <a:buNone/>
            </a:pPr>
            <a:r>
              <a:rPr lang="ru-RU" dirty="0" smtClean="0"/>
              <a:t>Читаем тексты на сайте, который выпал нам по нашему запросу в поисковике, во время подготовки к лекции – </a:t>
            </a:r>
          </a:p>
          <a:p>
            <a:pPr>
              <a:buNone/>
            </a:pPr>
            <a:r>
              <a:rPr lang="ru-RU" dirty="0" smtClean="0"/>
              <a:t>Читаем художественное произведение для того, чтобы сделать его лингвистический анализ –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9314" y="1825625"/>
            <a:ext cx="3505200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Знакомимся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Просматриваем и ищем</a:t>
            </a:r>
          </a:p>
          <a:p>
            <a:endParaRPr lang="ru-RU" dirty="0" smtClean="0"/>
          </a:p>
          <a:p>
            <a:r>
              <a:rPr lang="ru-RU" dirty="0" smtClean="0"/>
              <a:t>Изучаем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0"/>
            <a:ext cx="847526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Жанры текстов: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55669"/>
            <a:ext cx="7886700" cy="462129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 стилю:</a:t>
            </a:r>
          </a:p>
          <a:p>
            <a:r>
              <a:rPr lang="ru-RU" dirty="0" smtClean="0"/>
              <a:t>разговорный стиль;</a:t>
            </a:r>
          </a:p>
          <a:p>
            <a:r>
              <a:rPr lang="ru-RU" dirty="0" smtClean="0"/>
              <a:t>научный стиль;</a:t>
            </a:r>
          </a:p>
          <a:p>
            <a:r>
              <a:rPr lang="ru-RU" dirty="0" smtClean="0"/>
              <a:t>публицистический стиль;</a:t>
            </a:r>
          </a:p>
          <a:p>
            <a:r>
              <a:rPr lang="ru-RU" dirty="0" smtClean="0"/>
              <a:t>официально-деловой стиль;</a:t>
            </a:r>
          </a:p>
          <a:p>
            <a:r>
              <a:rPr lang="ru-RU" dirty="0" smtClean="0"/>
              <a:t>публицистический стиль;</a:t>
            </a:r>
          </a:p>
          <a:p>
            <a:r>
              <a:rPr lang="ru-RU" dirty="0" smtClean="0"/>
              <a:t>художественный стиль;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1638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081" y="154379"/>
            <a:ext cx="4726579" cy="6402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635" y="1694995"/>
            <a:ext cx="4251366" cy="456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 descr="https://www.englishteachers.ru/uploadedfiles/waresimgs/3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379" y="174647"/>
            <a:ext cx="1394293" cy="1820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6" y="0"/>
            <a:ext cx="847526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Типология литературных жанров по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форме: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55669"/>
            <a:ext cx="7886700" cy="462129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Пьеса </a:t>
            </a:r>
            <a:r>
              <a:rPr lang="ru-RU" dirty="0"/>
              <a:t>– литературное творение, предназначенное для сценической постановки в </a:t>
            </a:r>
            <a:r>
              <a:rPr lang="ru-RU" dirty="0" smtClean="0"/>
              <a:t>театре.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Рассказ </a:t>
            </a:r>
            <a:r>
              <a:rPr lang="ru-RU" dirty="0"/>
              <a:t>– прозаическое повествование об одном или нескольких героях, заключенное в пределах пятидесяти страниц. 3. Роман – масштабное эпичное произведение, повествующее об изменении мировоззрения главного героя, преодолении кризисного периода и духовном возрождении.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Повесть </a:t>
            </a:r>
            <a:r>
              <a:rPr lang="ru-RU" dirty="0"/>
              <a:t>– нечто среднее между рассказом и романом. В основе лежит повествование о событиях и происшествиях в жизни главного героя.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Очерк </a:t>
            </a:r>
            <a:r>
              <a:rPr lang="ru-RU" dirty="0"/>
              <a:t>– художественное произведение, не содержащее конфликта. Существуют и другие типы </a:t>
            </a:r>
            <a:r>
              <a:rPr lang="ru-RU" dirty="0" smtClean="0"/>
              <a:t>жанров.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83441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606</TotalTime>
  <Words>1279</Words>
  <Application>Microsoft Office PowerPoint</Application>
  <PresentationFormat>Экран (4:3)</PresentationFormat>
  <Paragraphs>171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Обучение чтению разножанровых текстов с заданной глубиной понимания на уроках английского языка в старшей школе</vt:lpstr>
      <vt:lpstr>Чем характеризуется глубина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С какой глубиной понимания?</vt:lpstr>
      <vt:lpstr>Жанры текстов:</vt:lpstr>
      <vt:lpstr>Слайд 8</vt:lpstr>
      <vt:lpstr>Типология литературных жанров по форме:</vt:lpstr>
      <vt:lpstr>Характеристика жанров по содержанию:</vt:lpstr>
      <vt:lpstr>Слайд 11</vt:lpstr>
      <vt:lpstr>Слайд 12</vt:lpstr>
      <vt:lpstr>Слайд 13</vt:lpstr>
      <vt:lpstr>Типы чтения</vt:lpstr>
      <vt:lpstr>Types of reading</vt:lpstr>
      <vt:lpstr>Как учить читать с необходимой глубиной понимания?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Система подготовки к итоговой аттестации</vt:lpstr>
      <vt:lpstr>Тренировочные материалы</vt:lpstr>
      <vt:lpstr>Пособия для обучения через песни</vt:lpstr>
      <vt:lpstr>Песни и стихи</vt:lpstr>
      <vt:lpstr>Книги для чтения</vt:lpstr>
      <vt:lpstr>Пособия по грамматике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чтению на английском языке в начальной школе  (на примере пособий издательства “Титул”)</dc:title>
  <dc:creator>Алена Казеичева</dc:creator>
  <cp:lastModifiedBy>bim</cp:lastModifiedBy>
  <cp:revision>77</cp:revision>
  <dcterms:created xsi:type="dcterms:W3CDTF">2016-05-24T20:14:43Z</dcterms:created>
  <dcterms:modified xsi:type="dcterms:W3CDTF">2016-12-13T06:39:39Z</dcterms:modified>
</cp:coreProperties>
</file>