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63" r:id="rId25"/>
    <p:sldId id="264" r:id="rId26"/>
    <p:sldId id="281" r:id="rId27"/>
    <p:sldId id="282" r:id="rId28"/>
    <p:sldId id="283" r:id="rId29"/>
    <p:sldId id="290" r:id="rId30"/>
    <p:sldId id="292" r:id="rId31"/>
    <p:sldId id="293" r:id="rId32"/>
    <p:sldId id="295" r:id="rId33"/>
    <p:sldId id="297" r:id="rId34"/>
    <p:sldId id="298" r:id="rId35"/>
    <p:sldId id="299" r:id="rId36"/>
    <p:sldId id="300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01" r:id="rId50"/>
    <p:sldId id="316" r:id="rId51"/>
    <p:sldId id="303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26" autoAdjust="0"/>
  </p:normalViewPr>
  <p:slideViewPr>
    <p:cSldViewPr>
      <p:cViewPr varScale="1">
        <p:scale>
          <a:sx n="91" d="100"/>
          <a:sy n="91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FCB14-829C-467B-A4F7-A85383A6D136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1A77C-F00C-4191-9D8E-642957F3B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расширение общего лингвистического кругозора младшего школьника;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806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5" Type="http://schemas.openxmlformats.org/officeDocument/2006/relationships/image" Target="../media/image45.jpeg"/><Relationship Id="rId4" Type="http://schemas.openxmlformats.org/officeDocument/2006/relationships/hyperlink" Target="http://audio.neteducom.com/books/17/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990656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Обучение чтению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на английском языке дошкольников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и младших школьников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600" b="1" dirty="0" smtClean="0"/>
              <a:t>(на примере курсов и учебных пособий издательства «Титул»)</a:t>
            </a:r>
            <a:endParaRPr lang="ru-RU" sz="3600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0"/>
            <a:ext cx="232907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5589240"/>
            <a:ext cx="6912768" cy="106013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Казеичева Алёна Евгеньевна,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заместитель руководителя Центра образовательных программ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издательства </a:t>
            </a:r>
            <a:r>
              <a:rPr lang="en-US" sz="1800" dirty="0" smtClean="0">
                <a:solidFill>
                  <a:schemeClr val="tx1"/>
                </a:solidFill>
              </a:rPr>
              <a:t>“</a:t>
            </a:r>
            <a:r>
              <a:rPr lang="ru-RU" sz="1800" dirty="0" smtClean="0">
                <a:solidFill>
                  <a:schemeClr val="tx1"/>
                </a:solidFill>
              </a:rPr>
              <a:t>ТИТУЛ</a:t>
            </a:r>
            <a:r>
              <a:rPr lang="en-US" sz="1800" dirty="0" smtClean="0">
                <a:solidFill>
                  <a:schemeClr val="tx1"/>
                </a:solidFill>
              </a:rPr>
              <a:t>”</a:t>
            </a:r>
            <a:r>
              <a:rPr lang="ru-RU" sz="1800" dirty="0" smtClean="0">
                <a:solidFill>
                  <a:schemeClr val="tx1"/>
                </a:solidFill>
              </a:rPr>
              <a:t>, автор учебных пособий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95736" y="188640"/>
            <a:ext cx="6696744" cy="6669360"/>
          </a:xfrm>
        </p:spPr>
        <p:txBody>
          <a:bodyPr>
            <a:noAutofit/>
          </a:bodyPr>
          <a:lstStyle/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В каждом уроке последовательность действий одинакова: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представить изучаемые буквы (буквосочетания) — как они называются, то есть звучат в алфавите;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разобрать и отработать звуки (можно использовать представленное здесь описание звуков). Звуки можно прослушать на этом сайте, нажав на значок транскрипции: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http://www.teachingenglish.org.uk/article/ phonemic-chart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3)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разобрать изучаемые в уроке слова по схеме буква — звук, например: „Буква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А [</a:t>
            </a:r>
            <a:r>
              <a:rPr lang="en-US" sz="1700" b="1" dirty="0" err="1" smtClean="0">
                <a:latin typeface="Arial" pitchFamily="34" charset="0"/>
                <a:cs typeface="Arial" pitchFamily="34" charset="0"/>
              </a:rPr>
              <a:t>eı</a:t>
            </a:r>
            <a:r>
              <a:rPr lang="en-US" sz="1700" b="1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в закрытом слоге говорит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n-US" sz="1700" b="1" dirty="0" smtClean="0">
                <a:latin typeface="Arial" pitchFamily="34" charset="0"/>
                <a:cs typeface="Arial" pitchFamily="34" charset="0"/>
              </a:rPr>
              <a:t>æ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]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или „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When we see this letter </a:t>
            </a:r>
            <a:r>
              <a:rPr lang="en-US" sz="1700" b="1" dirty="0" smtClean="0">
                <a:latin typeface="Arial" pitchFamily="34" charset="0"/>
                <a:cs typeface="Arial" pitchFamily="34" charset="0"/>
              </a:rPr>
              <a:t>(the letter A)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we say </a:t>
            </a:r>
            <a:r>
              <a:rPr lang="en-US" sz="1700" b="1" dirty="0" smtClean="0">
                <a:latin typeface="Arial" pitchFamily="34" charset="0"/>
                <a:cs typeface="Arial" pitchFamily="34" charset="0"/>
              </a:rPr>
              <a:t>[æ]“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и другие фразы;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4)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каждое слово таким образом разбирается по буквам и звукам, произносится сначала отдельными звуками, а потом целиком. Прослушать слова можно в любом озвученном словаре, например: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http://dictionary.cambridge.org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5)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для более быстрого запоминания названий букв, слово можно произнести также и по буквам (</a:t>
            </a:r>
            <a:r>
              <a:rPr lang="ru-RU" sz="1700" dirty="0" err="1" smtClean="0">
                <a:latin typeface="Arial" pitchFamily="34" charset="0"/>
                <a:cs typeface="Arial" pitchFamily="34" charset="0"/>
              </a:rPr>
              <a:t>spelling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);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6)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учимся писать новые буквы, заглавные и строчные. Знаки транскрипции учиться писать не нужно, учимся их только читать;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7)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выполняем задания к уроку, отрабатываем примеры на чтение незнакомых слов; </a:t>
            </a:r>
          </a:p>
          <a:p>
            <a:pPr marL="72000" indent="0">
              <a:spcBef>
                <a:spcPts val="0"/>
              </a:spcBef>
              <a:buNone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8)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начиная новый урок, повторяем пройденные уроки, прочитывая задания на чтение. 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5002561" cy="687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4408" t="40396" r="49858" b="21131"/>
          <a:stretch>
            <a:fillRect/>
          </a:stretch>
        </p:blipFill>
        <p:spPr bwMode="auto">
          <a:xfrm>
            <a:off x="1968912" y="3140968"/>
            <a:ext cx="657433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1556" y="1628800"/>
            <a:ext cx="3802443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6"/>
          <p:cNvSpPr txBox="1">
            <a:spLocks/>
          </p:cNvSpPr>
          <p:nvPr/>
        </p:nvSpPr>
        <p:spPr>
          <a:xfrm>
            <a:off x="3131840" y="260648"/>
            <a:ext cx="5616624" cy="108012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algn="ctr" defTabSz="914400" rtl="0" eaLnBrk="1" fontAlgn="auto" latinLnBrk="0" hangingPunct="1">
              <a:lnSpc>
                <a:spcPct val="7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Яркое оформление, понятные иллюстрации</a:t>
            </a:r>
            <a:endParaRPr kumimoji="0" lang="ru-RU" sz="40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12" t="3814" r="30113" b="8681"/>
          <a:stretch>
            <a:fillRect/>
          </a:stretch>
        </p:blipFill>
        <p:spPr bwMode="auto">
          <a:xfrm>
            <a:off x="0" y="188640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07504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628800"/>
            <a:ext cx="3802443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3134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6"/>
          <p:cNvSpPr txBox="1">
            <a:spLocks/>
          </p:cNvSpPr>
          <p:nvPr/>
        </p:nvSpPr>
        <p:spPr>
          <a:xfrm>
            <a:off x="179512" y="3933056"/>
            <a:ext cx="4176464" cy="2088231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algn="ctr" defTabSz="914400" rtl="0" eaLnBrk="1" fontAlgn="auto" latinLnBrk="0" hangingPunct="1">
              <a:lnSpc>
                <a:spcPct val="7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Дополнительные списки слов </a:t>
            </a:r>
          </a:p>
          <a:p>
            <a:pPr marR="0" lvl="0" algn="ctr" defTabSz="914400" rtl="0" eaLnBrk="1" fontAlgn="auto" latinLnBrk="0" hangingPunct="1">
              <a:lnSpc>
                <a:spcPct val="7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чтения</a:t>
            </a:r>
            <a:endParaRPr kumimoji="0" lang="ru-RU" sz="40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6"/>
          <p:cNvSpPr txBox="1">
            <a:spLocks/>
          </p:cNvSpPr>
          <p:nvPr/>
        </p:nvSpPr>
        <p:spPr>
          <a:xfrm>
            <a:off x="179512" y="3789040"/>
            <a:ext cx="4176464" cy="2088231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algn="ctr" defTabSz="914400" rtl="0" eaLnBrk="1" fontAlgn="auto" latinLnBrk="0" hangingPunct="1">
              <a:lnSpc>
                <a:spcPct val="7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Словарные диктанты </a:t>
            </a:r>
          </a:p>
          <a:p>
            <a:pPr marR="0" lvl="0" algn="ctr" defTabSz="914400" rtl="0" eaLnBrk="1" fontAlgn="auto" latinLnBrk="0" hangingPunct="1">
              <a:lnSpc>
                <a:spcPct val="7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картинками</a:t>
            </a:r>
            <a:endParaRPr kumimoji="0" lang="ru-RU" sz="40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04664"/>
            <a:ext cx="421161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6228184" y="3789040"/>
            <a:ext cx="1800200" cy="720080"/>
          </a:xfrm>
          <a:prstGeom prst="wedgeRoundRectCallout">
            <a:avLst>
              <a:gd name="adj1" fmla="val -47288"/>
              <a:gd name="adj2" fmla="val -103791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88640"/>
            <a:ext cx="6707088" cy="6480720"/>
          </a:xfrm>
        </p:spPr>
        <p:txBody>
          <a:bodyPr>
            <a:normAutofit fontScale="70000" lnSpcReduction="20000"/>
          </a:bodyPr>
          <a:lstStyle/>
          <a:p>
            <a:pPr eaLnBrk="0" hangingPunct="0">
              <a:defRPr/>
            </a:pPr>
            <a:endParaRPr lang="ru-RU" spc="10" dirty="0" smtClean="0"/>
          </a:p>
          <a:p>
            <a:pPr eaLnBrk="0" hangingPunct="0">
              <a:defRPr/>
            </a:pPr>
            <a:r>
              <a:rPr lang="ru-RU" sz="3400" spc="10" dirty="0" smtClean="0"/>
              <a:t>Учебное пособие предназначено для учеников начальной школы и может использоваться в дополнение к любому учебнику или как отдельное, самостоятельное пособие. </a:t>
            </a:r>
          </a:p>
          <a:p>
            <a:pPr eaLnBrk="0" hangingPunct="0">
              <a:defRPr/>
            </a:pPr>
            <a:r>
              <a:rPr lang="ru-RU" sz="3400" spc="10" dirty="0" smtClean="0"/>
              <a:t>В книге используется подтвердившая свою эффективность авторская система обучения чтению. В пособии </a:t>
            </a:r>
            <a:r>
              <a:rPr lang="ru-RU" sz="3400" b="1" spc="10" dirty="0" smtClean="0"/>
              <a:t>подробно объясняются правила чтения</a:t>
            </a:r>
            <a:r>
              <a:rPr lang="ru-RU" sz="3400" spc="10" dirty="0" smtClean="0"/>
              <a:t>, дается </a:t>
            </a:r>
            <a:r>
              <a:rPr lang="ru-RU" sz="3400" b="1" spc="10" dirty="0" smtClean="0"/>
              <a:t>информация о странах изучаемого языка</a:t>
            </a:r>
            <a:r>
              <a:rPr lang="ru-RU" sz="3400" spc="10" dirty="0" smtClean="0"/>
              <a:t>, включены </a:t>
            </a:r>
            <a:r>
              <a:rPr lang="ru-RU" sz="3400" b="1" spc="10" dirty="0" smtClean="0"/>
              <a:t>упражнения</a:t>
            </a:r>
            <a:r>
              <a:rPr lang="ru-RU" sz="3400" spc="10" dirty="0" smtClean="0"/>
              <a:t>, помогающие запомнить новые слова и расширить словарный запас учеников. </a:t>
            </a:r>
            <a:r>
              <a:rPr lang="ru-RU" sz="3400" b="1" spc="10" dirty="0" smtClean="0"/>
              <a:t>Аудиоприложение</a:t>
            </a:r>
            <a:r>
              <a:rPr lang="ru-RU" sz="3400" spc="10" dirty="0" smtClean="0"/>
              <a:t> содержит образцы чтения, задания для самопроверки и несколько песен для изучения английского алфавита и правил чтения. </a:t>
            </a:r>
          </a:p>
          <a:p>
            <a:pPr eaLnBrk="0" hangingPunct="0">
              <a:defRPr/>
            </a:pPr>
            <a:r>
              <a:rPr lang="ru-RU" sz="3400" spc="10" dirty="0" smtClean="0"/>
              <a:t>Аудиоприложение к пособию можно скачать, пройдя по ссылке с обложки книги или сканировав </a:t>
            </a:r>
            <a:r>
              <a:rPr lang="en-US" sz="3400" spc="10" dirty="0" smtClean="0"/>
              <a:t>QR</a:t>
            </a:r>
            <a:r>
              <a:rPr lang="ru-RU" sz="3400" spc="10" dirty="0" smtClean="0"/>
              <a:t>-код мобильным устройством.</a:t>
            </a:r>
            <a:endParaRPr lang="ru-RU" altLang="ru-RU" sz="34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800200" cy="255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79512" y="2852936"/>
            <a:ext cx="1800200" cy="720080"/>
          </a:xfrm>
          <a:prstGeom prst="wedgeRoundRectCallout">
            <a:avLst>
              <a:gd name="adj1" fmla="val -11611"/>
              <a:gd name="adj2" fmla="val -84138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00200" cy="255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79512" y="2852936"/>
            <a:ext cx="1800200" cy="720080"/>
          </a:xfrm>
          <a:prstGeom prst="wedgeRoundRectCallout">
            <a:avLst>
              <a:gd name="adj1" fmla="val -11611"/>
              <a:gd name="adj2" fmla="val -84138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elo-New\ОГР\Казеичева (Бурова)\СОЦСЕТИ!!!\необходимые иллюстрации включая мои личные фотографии\3651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492896"/>
            <a:ext cx="4681537" cy="3121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4716016" y="836712"/>
            <a:ext cx="3240360" cy="1872208"/>
          </a:xfrm>
          <a:prstGeom prst="cloudCallout">
            <a:avLst>
              <a:gd name="adj1" fmla="val -25872"/>
              <a:gd name="adj2" fmla="val 7645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i="1" dirty="0" smtClean="0">
                <a:solidFill>
                  <a:schemeClr val="accent5"/>
                </a:solidFill>
              </a:rPr>
              <a:t>Teaching reading…</a:t>
            </a:r>
            <a:endParaRPr lang="ru-RU" sz="3200" i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0864" y="692696"/>
            <a:ext cx="448313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65677"/>
            <a:ext cx="4502782" cy="619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2226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619672" y="116632"/>
            <a:ext cx="1800200" cy="720080"/>
          </a:xfrm>
          <a:prstGeom prst="wedgeRoundRectCallout">
            <a:avLst>
              <a:gd name="adj1" fmla="val -64219"/>
              <a:gd name="adj2" fmla="val -16110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00200" cy="255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79512" y="2852936"/>
            <a:ext cx="1800200" cy="720080"/>
          </a:xfrm>
          <a:prstGeom prst="wedgeRoundRectCallout">
            <a:avLst>
              <a:gd name="adj1" fmla="val -11611"/>
              <a:gd name="adj2" fmla="val -84138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00200" cy="255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79512" y="2852936"/>
            <a:ext cx="1800200" cy="720080"/>
          </a:xfrm>
          <a:prstGeom prst="wedgeRoundRectCallout">
            <a:avLst>
              <a:gd name="adj1" fmla="val -11611"/>
              <a:gd name="adj2" fmla="val -84138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00200" cy="255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79512" y="2852936"/>
            <a:ext cx="1800200" cy="720080"/>
          </a:xfrm>
          <a:prstGeom prst="wedgeRoundRectCallout">
            <a:avLst>
              <a:gd name="adj1" fmla="val -11611"/>
              <a:gd name="adj2" fmla="val -84138"/>
              <a:gd name="adj3" fmla="val 16667"/>
            </a:avLst>
          </a:prstGeom>
          <a:solidFill>
            <a:srgbClr val="E92399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чтения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196752"/>
            <a:ext cx="8784976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Огромное количество информации, заключенное в текстах, предназначенных для чтения, пробуждает к выработке гибкого подхода к чтению, т.е. к развитию способности извлекать информацию с разной степенью глубины и полноты в зависимости от коммуникативной задачи.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«…читая статью в «Лансет» я </a:t>
            </a:r>
            <a:r>
              <a:rPr lang="ru-RU" sz="2400" b="1" i="1" dirty="0" smtClean="0"/>
              <a:t>пробежал</a:t>
            </a:r>
            <a:r>
              <a:rPr lang="ru-RU" sz="2400" i="1" dirty="0" smtClean="0"/>
              <a:t> глазами первый параграф, в котором говорилось о предшествующей работе, не относящейся к интересующему меня вопросу, </a:t>
            </a:r>
            <a:r>
              <a:rPr lang="ru-RU" sz="2400" b="1" i="1" dirty="0" smtClean="0"/>
              <a:t>бегло прочитал </a:t>
            </a:r>
            <a:r>
              <a:rPr lang="ru-RU" sz="2400" i="1" dirty="0" smtClean="0"/>
              <a:t>следующую часть, чтобы иметь представление о цели, характере настоящего эксперимента, </a:t>
            </a:r>
            <a:r>
              <a:rPr lang="ru-RU" sz="2400" b="1" i="1" dirty="0" smtClean="0"/>
              <a:t>прочитал</a:t>
            </a:r>
            <a:r>
              <a:rPr lang="ru-RU" sz="2400" i="1" dirty="0" smtClean="0"/>
              <a:t> и описание эксперимента, </a:t>
            </a:r>
            <a:r>
              <a:rPr lang="ru-RU" sz="2400" b="1" i="1" dirty="0" smtClean="0"/>
              <a:t>изучил </a:t>
            </a:r>
            <a:r>
              <a:rPr lang="ru-RU" sz="2400" i="1" dirty="0" smtClean="0"/>
              <a:t>результаты и выводы»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(Майкл Уэст, английский методист)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чтения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043608" y="2174875"/>
            <a:ext cx="3453780" cy="3951288"/>
          </a:xfrm>
        </p:spPr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Просмотровое</a:t>
            </a:r>
          </a:p>
          <a:p>
            <a:r>
              <a:rPr lang="ru-RU" sz="2800" dirty="0" smtClean="0"/>
              <a:t>Поисковое</a:t>
            </a:r>
            <a:endParaRPr lang="ru-RU" sz="2800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499992" y="1556792"/>
            <a:ext cx="4041775" cy="63976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(</a:t>
            </a:r>
            <a:r>
              <a:rPr lang="ru-RU" dirty="0"/>
              <a:t>Рогова Г.В., Фоломкина С.К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427984" y="2204864"/>
            <a:ext cx="4041775" cy="3951288"/>
          </a:xfrm>
        </p:spPr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/>
              <a:t>Ознакомительное</a:t>
            </a:r>
          </a:p>
          <a:p>
            <a:r>
              <a:rPr lang="ru-RU" sz="2800" dirty="0"/>
              <a:t>Просмотровое</a:t>
            </a:r>
          </a:p>
          <a:p>
            <a:r>
              <a:rPr lang="ru-RU" sz="2800" dirty="0"/>
              <a:t>Поисковое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989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2550874" cy="3494810"/>
          </a:xfrm>
          <a:prstGeom prst="rect">
            <a:avLst/>
          </a:prstGeom>
          <a:noFill/>
        </p:spPr>
      </p:pic>
      <p:pic>
        <p:nvPicPr>
          <p:cNvPr id="8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20888"/>
            <a:ext cx="2534301" cy="3460939"/>
          </a:xfrm>
          <a:prstGeom prst="rect">
            <a:avLst/>
          </a:prstGeom>
          <a:noFill/>
        </p:spPr>
      </p:pic>
      <p:grpSp>
        <p:nvGrpSpPr>
          <p:cNvPr id="2" name="Группа 8"/>
          <p:cNvGrpSpPr/>
          <p:nvPr/>
        </p:nvGrpSpPr>
        <p:grpSpPr>
          <a:xfrm>
            <a:off x="3275856" y="2420888"/>
            <a:ext cx="2592288" cy="3466319"/>
            <a:chOff x="4405312" y="2154621"/>
            <a:chExt cx="2804784" cy="3836275"/>
          </a:xfrm>
        </p:grpSpPr>
        <p:pic>
          <p:nvPicPr>
            <p:cNvPr id="10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11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3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Обучение </a:t>
            </a:r>
            <a:r>
              <a:rPr lang="ru-RU" dirty="0" smtClean="0"/>
              <a:t>разным видам чтения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27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b="6472"/>
          <a:stretch/>
        </p:blipFill>
        <p:spPr>
          <a:xfrm>
            <a:off x="83474" y="-158172"/>
            <a:ext cx="5568645" cy="68721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t="8720" r="13506" b="7849"/>
          <a:stretch/>
        </p:blipFill>
        <p:spPr>
          <a:xfrm>
            <a:off x="3563888" y="318956"/>
            <a:ext cx="4756441" cy="640871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3431" y="0"/>
            <a:ext cx="1399102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173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r="4153"/>
          <a:stretch/>
        </p:blipFill>
        <p:spPr>
          <a:xfrm>
            <a:off x="4989161" y="620688"/>
            <a:ext cx="4143263" cy="6104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751021"/>
            <a:ext cx="4401371" cy="610428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79512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3488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2612"/>
          <a:stretch/>
        </p:blipFill>
        <p:spPr>
          <a:xfrm>
            <a:off x="3203848" y="44624"/>
            <a:ext cx="5112568" cy="681337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755576" y="3933056"/>
            <a:ext cx="2376264" cy="1008112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4011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 txBox="1">
            <a:spLocks/>
          </p:cNvSpPr>
          <p:nvPr/>
        </p:nvSpPr>
        <p:spPr>
          <a:xfrm>
            <a:off x="251520" y="1241376"/>
            <a:ext cx="8712968" cy="56166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smtClean="0"/>
              <a:t>Техника чтения (техническая сторона чтения, непосредственно связанная с пониманием);</a:t>
            </a:r>
          </a:p>
          <a:p>
            <a:endParaRPr lang="ru-RU" sz="1800" smtClean="0"/>
          </a:p>
          <a:p>
            <a:r>
              <a:rPr lang="ru-RU" sz="2800" smtClean="0"/>
              <a:t>Аналитическое чтение (задача – развитие у учащихся умения преодолевать языковые трудности, стоящие на пути понимания содержания текста);</a:t>
            </a:r>
          </a:p>
          <a:p>
            <a:pPr>
              <a:buFont typeface="Arial" pitchFamily="34" charset="0"/>
              <a:buNone/>
            </a:pPr>
            <a:endParaRPr lang="ru-RU" sz="1600" smtClean="0"/>
          </a:p>
          <a:p>
            <a:r>
              <a:rPr lang="ru-RU" sz="2800" smtClean="0"/>
              <a:t>Синтетическое чтение (задача – научить понимать каждый следующий отрывок текста, опираясь на понимание предыдущего).</a:t>
            </a:r>
          </a:p>
          <a:p>
            <a:pPr algn="r">
              <a:buFont typeface="Arial" pitchFamily="34" charset="0"/>
              <a:buNone/>
            </a:pPr>
            <a:endParaRPr lang="ru-RU" sz="1200" smtClean="0"/>
          </a:p>
          <a:p>
            <a:pPr algn="r">
              <a:buFont typeface="Arial" pitchFamily="34" charset="0"/>
              <a:buNone/>
            </a:pPr>
            <a:r>
              <a:rPr lang="ru-RU" sz="2800" smtClean="0"/>
              <a:t> (по книге Миролюбова А.А.)</a:t>
            </a:r>
            <a:endParaRPr lang="ru-RU" sz="28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57200" y="705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Чему обучать?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83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0"/>
            <a:ext cx="5184576" cy="6909107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311981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8575"/>
            <a:ext cx="4752528" cy="6829425"/>
          </a:xfrm>
          <a:prstGeom prst="rect">
            <a:avLst/>
          </a:prstGeom>
        </p:spPr>
      </p:pic>
      <p:pic>
        <p:nvPicPr>
          <p:cNvPr id="3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1872208" cy="2556760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>
            <a:off x="683568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</a:p>
          <a:p>
            <a:pPr algn="ctr"/>
            <a:r>
              <a:rPr lang="ru-RU" dirty="0" smtClean="0"/>
              <a:t>Нелинейный текст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647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448" y="116632"/>
            <a:ext cx="4533476" cy="5832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2943" y="330621"/>
            <a:ext cx="4291057" cy="6266731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179512" y="542607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44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542" b="5813"/>
          <a:stretch/>
        </p:blipFill>
        <p:spPr bwMode="auto">
          <a:xfrm>
            <a:off x="3252348" y="1"/>
            <a:ext cx="5329432" cy="68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ятиугольник 2"/>
          <p:cNvSpPr/>
          <p:nvPr/>
        </p:nvSpPr>
        <p:spPr>
          <a:xfrm>
            <a:off x="656148" y="256490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505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67444"/>
            <a:ext cx="4968552" cy="67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ятиугольник 6"/>
          <p:cNvSpPr/>
          <p:nvPr/>
        </p:nvSpPr>
        <p:spPr>
          <a:xfrm>
            <a:off x="611560" y="4293096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0140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3105"/>
          <a:stretch/>
        </p:blipFill>
        <p:spPr>
          <a:xfrm>
            <a:off x="3726068" y="0"/>
            <a:ext cx="5141483" cy="6858000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1817881" y="3789040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</a:p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907704" y="15567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1846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95736" y="204146"/>
            <a:ext cx="6783343" cy="95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3263279" y="500609"/>
            <a:ext cx="5062872" cy="6698569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>
            <a:off x="107504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026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Тексты в обучении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6792"/>
            <a:ext cx="7886700" cy="46187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1. Учитель – носитель информации. По ФГОС мы учим учиться. Учащийся должен осваивать текст самостоятельно (под руководством учителя).</a:t>
            </a:r>
          </a:p>
          <a:p>
            <a:pPr marL="0" indent="0">
              <a:buNone/>
            </a:pPr>
            <a:r>
              <a:rPr lang="ru-RU" dirty="0" smtClean="0"/>
              <a:t>2. При выборе текста следует руководствоваться не интеллектуальными способностями учащихся, а их индивидуальными особенностями восприятия и переработки информации (например, для </a:t>
            </a:r>
            <a:r>
              <a:rPr lang="ru-RU" dirty="0" err="1" smtClean="0"/>
              <a:t>аудиалов</a:t>
            </a:r>
            <a:r>
              <a:rPr lang="ru-RU" dirty="0" smtClean="0"/>
              <a:t> – использовать тексты песен; для </a:t>
            </a:r>
            <a:r>
              <a:rPr lang="ru-RU" dirty="0" err="1" smtClean="0"/>
              <a:t>визуалов</a:t>
            </a:r>
            <a:r>
              <a:rPr lang="ru-RU" dirty="0" smtClean="0"/>
              <a:t> – использовать тексты с иллюстрациями / графиками / таблицами / схемами и др.; для </a:t>
            </a:r>
            <a:r>
              <a:rPr lang="ru-RU" dirty="0" err="1" smtClean="0"/>
              <a:t>кинестетиков</a:t>
            </a:r>
            <a:r>
              <a:rPr lang="ru-RU" dirty="0" smtClean="0"/>
              <a:t> – использовать тексты с выходом в продукт, проектные работы с результатом работы в виде презентаций / плакатов / газет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369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16632"/>
            <a:ext cx="1985402" cy="2088232"/>
          </a:xfrm>
          <a:prstGeom prst="rect">
            <a:avLst/>
          </a:prstGeom>
          <a:noFill/>
        </p:spPr>
      </p:pic>
      <p:pic>
        <p:nvPicPr>
          <p:cNvPr id="4" name="Picture 2" descr="V:\pubs_new\happy_english.ru\Webinar\2014\18.06\Heru4(2)_p8-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92477"/>
            <a:ext cx="8676456" cy="59655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653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507" y="0"/>
            <a:ext cx="2160240" cy="2396235"/>
          </a:xfrm>
          <a:prstGeom prst="rect">
            <a:avLst/>
          </a:prstGeom>
          <a:noFill/>
        </p:spPr>
      </p:pic>
      <p:pic>
        <p:nvPicPr>
          <p:cNvPr id="16386" name="Picture 2" descr="V:\pubs_new\happy_english.ru\Webinar\Презентация 02.12.13\HEru3SB2_p48-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90" y="596654"/>
            <a:ext cx="9106710" cy="6261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773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Говоря об обучении чтению, мы подразумеваем: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ru-RU" dirty="0" smtClean="0"/>
              <a:t>Обучение читать </a:t>
            </a:r>
            <a:r>
              <a:rPr lang="en-US" dirty="0" smtClean="0"/>
              <a:t>“</a:t>
            </a:r>
            <a:r>
              <a:rPr lang="ru-RU" dirty="0" smtClean="0"/>
              <a:t>с нуля</a:t>
            </a:r>
            <a:r>
              <a:rPr lang="en-US" dirty="0" smtClean="0"/>
              <a:t>”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выбор способа обучения чтению;</a:t>
            </a:r>
          </a:p>
          <a:p>
            <a:r>
              <a:rPr lang="ru-RU" dirty="0" smtClean="0"/>
              <a:t>обучение разным видами чтения;</a:t>
            </a:r>
          </a:p>
          <a:p>
            <a:r>
              <a:rPr lang="ru-RU" dirty="0" smtClean="0"/>
              <a:t>обучение чтению текстов разных жанров и стилей.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3. Учащимся нужно сталкиваться и с аутентичными текстами.</a:t>
            </a:r>
          </a:p>
          <a:p>
            <a:pPr marL="0" indent="0">
              <a:buNone/>
            </a:pPr>
            <a:r>
              <a:rPr lang="ru-RU" dirty="0" smtClean="0"/>
              <a:t>4. Необходима связь обучения с начальной школе и продолжением обучения в основной и старшей школе.</a:t>
            </a:r>
          </a:p>
          <a:p>
            <a:pPr marL="0" indent="0">
              <a:buNone/>
            </a:pPr>
            <a:r>
              <a:rPr lang="ru-RU" dirty="0" smtClean="0"/>
              <a:t>5. Полезно использование нетрадиционных текстов (например, музыка, видео). Данные анализа ученых в этой области показали, что продуктивность работы с нетрадиционным текстом высока за счет интереса к новому формату.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5576" y="33265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/>
              <a:t>Тексты в обучении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14079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95736" y="204146"/>
            <a:ext cx="6783343" cy="95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3013584" y="596742"/>
            <a:ext cx="5062872" cy="6698569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479" y="204146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1414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1217" y="798286"/>
            <a:ext cx="4212783" cy="5873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2172" y="581292"/>
            <a:ext cx="4467677" cy="6090063"/>
          </a:xfrm>
          <a:prstGeom prst="rect">
            <a:avLst/>
          </a:prstGeom>
        </p:spPr>
      </p:pic>
      <p:pic>
        <p:nvPicPr>
          <p:cNvPr id="4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" y="-1"/>
            <a:ext cx="1445435" cy="1973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7604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59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81907" y="329114"/>
            <a:ext cx="3974069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676" y="1119313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139952" y="3251200"/>
            <a:ext cx="4824536" cy="332419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</p:txBody>
      </p:sp>
      <p:pic>
        <p:nvPicPr>
          <p:cNvPr id="5" name="Picture 2" descr="Y:\Delo-New\Oblozhki\Titul\Big\Songs_2_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85554" y="466015"/>
            <a:ext cx="1815251" cy="2501172"/>
          </a:xfrm>
          <a:prstGeom prst="rect">
            <a:avLst/>
          </a:prstGeom>
          <a:noFill/>
        </p:spPr>
      </p:pic>
      <p:pic>
        <p:nvPicPr>
          <p:cNvPr id="6" name="Picture 3" descr="Y:\Delo-New\Oblozhki\Titul\Big\Songs_5_11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92686" y="561342"/>
            <a:ext cx="1754888" cy="2405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293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19" y="197835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152" y="4707157"/>
            <a:ext cx="1448477" cy="202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142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1782" y="5073542"/>
            <a:ext cx="1154562" cy="1610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578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6. Нужно разделять понятия ребенок, который не читает и ребенок, который не любит учиться (ходить на уроки). Первый случай – это проблема, </a:t>
            </a:r>
            <a:r>
              <a:rPr lang="ru-RU" dirty="0"/>
              <a:t>в</a:t>
            </a:r>
            <a:r>
              <a:rPr lang="ru-RU" dirty="0" smtClean="0"/>
              <a:t>торой случай – не проблема, т.к. этот факт может быть связан со школьной системой, но при этом не влиять на привязанность к чтению.</a:t>
            </a:r>
          </a:p>
          <a:p>
            <a:pPr marL="0" indent="0">
              <a:buNone/>
            </a:pPr>
            <a:r>
              <a:rPr lang="ru-RU" dirty="0" smtClean="0"/>
              <a:t>7. При разработке программ по чтению нужно учитывать и то, как к чтению относятся семья ученика. При формировании любви к чтению необходимо работать слаженно с родителями.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5576" y="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/>
              <a:t>Тексты в обучении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69116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Проекты как способы приобщения к чтению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97636" cy="435133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Проекты призывают искать информацию, читать. </a:t>
            </a:r>
          </a:p>
          <a:p>
            <a:r>
              <a:rPr lang="ru-RU" sz="3200" dirty="0" smtClean="0"/>
              <a:t>Интересные темы проектов – интересные тексты. Интересные тексты – приобщение к чтению.</a:t>
            </a:r>
          </a:p>
          <a:p>
            <a:r>
              <a:rPr lang="ru-RU" sz="3200" dirty="0" smtClean="0"/>
              <a:t>Например, </a:t>
            </a:r>
            <a:r>
              <a:rPr lang="ru-RU" sz="3200" dirty="0" err="1" smtClean="0"/>
              <a:t>инсценирование</a:t>
            </a:r>
            <a:r>
              <a:rPr lang="ru-RU" sz="3200" dirty="0" smtClean="0"/>
              <a:t> книги, конкурс иллюстраций к книге, </a:t>
            </a:r>
            <a:r>
              <a:rPr lang="ru-RU" sz="3200" dirty="0"/>
              <a:t>с</a:t>
            </a:r>
            <a:r>
              <a:rPr lang="ru-RU" sz="3200" dirty="0" smtClean="0"/>
              <a:t>ценарии ролика к прочитанной книге, </a:t>
            </a:r>
            <a:r>
              <a:rPr lang="ru-RU" sz="3200" dirty="0" err="1" smtClean="0"/>
              <a:t>буктрейлер</a:t>
            </a:r>
            <a:r>
              <a:rPr lang="ru-RU" sz="3200" dirty="0" smtClean="0"/>
              <a:t> книги и др.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80370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 стратегий для увлекательного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4237931"/>
          </a:xfrm>
        </p:spPr>
        <p:txBody>
          <a:bodyPr>
            <a:normAutofit/>
          </a:bodyPr>
          <a:lstStyle/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Обсуждайте прочитанное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Разыгрывайте читаемое по ролям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Работайте с карточками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Выполняйте интересные проекты по читаемому или прочитанному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Читайте интересные тексты, используйте необычные форматы текстов.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обучения чтению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Основные:</a:t>
            </a:r>
          </a:p>
          <a:p>
            <a:r>
              <a:rPr lang="ru-RU" dirty="0" smtClean="0"/>
              <a:t>Чтение целым словом (</a:t>
            </a:r>
            <a:r>
              <a:rPr lang="en-US" dirty="0" smtClean="0"/>
              <a:t>«look-say»</a:t>
            </a:r>
            <a:r>
              <a:rPr lang="ru-RU" dirty="0" smtClean="0"/>
              <a:t> / </a:t>
            </a:r>
            <a:r>
              <a:rPr lang="en-US" dirty="0" smtClean="0"/>
              <a:t>«whole-word»</a:t>
            </a:r>
            <a:r>
              <a:rPr lang="ru-RU" dirty="0" smtClean="0"/>
              <a:t>) </a:t>
            </a:r>
          </a:p>
          <a:p>
            <a:r>
              <a:rPr lang="ru-RU" dirty="0" smtClean="0"/>
              <a:t>Метод </a:t>
            </a:r>
            <a:r>
              <a:rPr lang="ru-RU" dirty="0" err="1" smtClean="0"/>
              <a:t>звуко-буквенных</a:t>
            </a:r>
            <a:r>
              <a:rPr lang="ru-RU" dirty="0" smtClean="0"/>
              <a:t> соответствий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Еще существуют:</a:t>
            </a:r>
          </a:p>
          <a:p>
            <a:pPr>
              <a:buNone/>
            </a:pPr>
            <a:r>
              <a:rPr lang="ru-RU" i="1" dirty="0" smtClean="0"/>
              <a:t>Метод «</a:t>
            </a:r>
            <a:r>
              <a:rPr lang="en-US" i="1" dirty="0" smtClean="0"/>
              <a:t>whole-language»</a:t>
            </a:r>
          </a:p>
          <a:p>
            <a:pPr>
              <a:buNone/>
            </a:pPr>
            <a:r>
              <a:rPr lang="ru-RU" i="1" dirty="0" smtClean="0"/>
              <a:t>Лингвистический метод</a:t>
            </a:r>
          </a:p>
          <a:p>
            <a:pPr>
              <a:buNone/>
            </a:pPr>
            <a:r>
              <a:rPr lang="ru-RU" i="1" dirty="0" smtClean="0"/>
              <a:t>И др.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Большое разнообразие пособий для чтения позволяет выбрать необходимый вам подход к обучению чтению (обучать технике чтения (звуко-буквенный метод, чтение целым словом) / чтению текстов разных стилей и жанров / разным видам чтения).</a:t>
            </a:r>
          </a:p>
          <a:p>
            <a:pPr>
              <a:buNone/>
            </a:pPr>
            <a:r>
              <a:rPr lang="ru-RU" dirty="0" smtClean="0"/>
              <a:t>Специализированные пособия («Как научиться читать по-английски» и «Английский язык. Тренажер по чтению. Буквы и звуки») предназначены как </a:t>
            </a:r>
            <a:r>
              <a:rPr lang="ru-RU" dirty="0" smtClean="0"/>
              <a:t>для обучения чтению </a:t>
            </a:r>
            <a:r>
              <a:rPr lang="ru-RU" dirty="0" smtClean="0"/>
              <a:t>«с нуля», так и для устранения проблем с чтением у тех, кто уже учил алфавит, звуки и правила чтения.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287"/>
            <a:ext cx="9143999" cy="5619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9992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0" y="2924944"/>
            <a:ext cx="4355976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Метод чтения целым словом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27886" y="116632"/>
            <a:ext cx="4946662" cy="6793267"/>
          </a:xfrm>
          <a:prstGeom prst="rect">
            <a:avLst/>
          </a:prstGeom>
        </p:spPr>
      </p:pic>
      <p:pic>
        <p:nvPicPr>
          <p:cNvPr id="6" name="Picture 2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4" y="0"/>
            <a:ext cx="1787975" cy="2420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55976" y="3140968"/>
            <a:ext cx="4788024" cy="1296144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56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Чтение целым словом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8064896" cy="4925144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/>
              <a:t>“</a:t>
            </a:r>
            <a:r>
              <a:rPr lang="ru-RU" b="1" dirty="0" err="1" smtClean="0"/>
              <a:t>Flashing</a:t>
            </a:r>
            <a:r>
              <a:rPr lang="ru-RU" b="1" dirty="0" smtClean="0"/>
              <a:t> </a:t>
            </a:r>
            <a:r>
              <a:rPr lang="ru-RU" b="1" dirty="0" err="1" smtClean="0"/>
              <a:t>card</a:t>
            </a:r>
            <a:r>
              <a:rPr lang="en-US" b="1" dirty="0" smtClean="0"/>
              <a:t>” </a:t>
            </a:r>
            <a:r>
              <a:rPr lang="en-US" i="1" dirty="0" smtClean="0"/>
              <a:t>(</a:t>
            </a:r>
            <a:r>
              <a:rPr lang="ru-RU" i="1" dirty="0" smtClean="0"/>
              <a:t>для развития скорости чтения и быстроты реакции учащихся на печатное слово)</a:t>
            </a:r>
            <a:r>
              <a:rPr lang="ru-RU" dirty="0" smtClean="0"/>
              <a:t> </a:t>
            </a:r>
            <a:endParaRPr lang="en-US" dirty="0" smtClean="0"/>
          </a:p>
          <a:p>
            <a:r>
              <a:rPr lang="en-US" b="1" dirty="0" smtClean="0"/>
              <a:t>“</a:t>
            </a:r>
            <a:r>
              <a:rPr lang="ru-RU" b="1" dirty="0" err="1" smtClean="0"/>
              <a:t>Memory</a:t>
            </a:r>
            <a:r>
              <a:rPr lang="en-US" b="1" dirty="0" smtClean="0"/>
              <a:t>” / “P</a:t>
            </a:r>
            <a:r>
              <a:rPr lang="ru-RU" b="1" dirty="0" smtClean="0"/>
              <a:t>airs</a:t>
            </a:r>
            <a:r>
              <a:rPr lang="en-US" b="1" dirty="0" smtClean="0"/>
              <a:t>”</a:t>
            </a:r>
            <a:r>
              <a:rPr lang="ru-RU" b="1" dirty="0" smtClean="0"/>
              <a:t> </a:t>
            </a:r>
            <a:r>
              <a:rPr lang="ru-RU" i="1" dirty="0" smtClean="0"/>
              <a:t>(развитие скорости чтения целым словом, собирают пары: картинка - слово)</a:t>
            </a:r>
            <a:endParaRPr lang="en-US" i="1" dirty="0" smtClean="0"/>
          </a:p>
          <a:p>
            <a:r>
              <a:rPr lang="en-US" b="1" dirty="0" smtClean="0"/>
              <a:t>“Whispers”</a:t>
            </a:r>
            <a:r>
              <a:rPr lang="ru-RU" b="1" dirty="0" smtClean="0"/>
              <a:t> </a:t>
            </a:r>
            <a:r>
              <a:rPr lang="ru-RU" i="1" dirty="0" smtClean="0"/>
              <a:t>(карточки со словами и с картинками, один вытаскивает карточку со словом, читает его, шепчет другому. Последний должен показать картинку со словом)</a:t>
            </a:r>
            <a:endParaRPr lang="en-US" i="1" dirty="0" smtClean="0"/>
          </a:p>
          <a:p>
            <a:r>
              <a:rPr lang="en-US" b="1" dirty="0" smtClean="0"/>
              <a:t>“Pass the ball”</a:t>
            </a:r>
            <a:r>
              <a:rPr lang="ru-RU" b="1" dirty="0" smtClean="0"/>
              <a:t> </a:t>
            </a:r>
            <a:r>
              <a:rPr lang="ru-RU" i="1" dirty="0" smtClean="0"/>
              <a:t>(Передавать мяч по кругу, после чего выбирают карточку и читают слово, остальные показывают картинку с этим словом)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3814" r="30113" b="8681"/>
          <a:stretch>
            <a:fillRect/>
          </a:stretch>
        </p:blipFill>
        <p:spPr bwMode="auto">
          <a:xfrm>
            <a:off x="2555776" y="1052736"/>
            <a:ext cx="4084817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372200" y="3717032"/>
            <a:ext cx="1800200" cy="720080"/>
          </a:xfrm>
          <a:prstGeom prst="wedgeRoundRectCallout">
            <a:avLst>
              <a:gd name="adj1" fmla="val -47288"/>
              <a:gd name="adj2" fmla="val -103791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60648"/>
            <a:ext cx="6418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Метод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звуко-буквенных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соответствий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112" t="3814" r="30113" b="8681"/>
          <a:stretch>
            <a:fillRect/>
          </a:stretch>
        </p:blipFill>
        <p:spPr bwMode="auto">
          <a:xfrm>
            <a:off x="179512" y="116632"/>
            <a:ext cx="1944216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051720" y="1600200"/>
            <a:ext cx="663508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Пособие состоит из 35 уроков, каждый из которых посвящен определенным буквам (буквосочетаниям) и звукам.</a:t>
            </a:r>
          </a:p>
          <a:p>
            <a:r>
              <a:rPr lang="ru-RU" dirty="0" smtClean="0"/>
              <a:t>Последовательность уроков тщательно подбиралась, чтобы максимально эффективно и быстро научиться читать, а между делом запомнить весь английский алфавит и все 44 английских звука, а также знаки транскрипции этих звуков. 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79512" y="2924944"/>
            <a:ext cx="1512168" cy="576064"/>
          </a:xfrm>
          <a:prstGeom prst="wedgeRoundRectCallout">
            <a:avLst>
              <a:gd name="adj1" fmla="val -11611"/>
              <a:gd name="adj2" fmla="val -81115"/>
              <a:gd name="adj3" fmla="val 16667"/>
            </a:avLst>
          </a:prstGeom>
          <a:solidFill>
            <a:srgbClr val="E92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ГОТОВИТСЯ </a:t>
            </a:r>
          </a:p>
          <a:p>
            <a:pPr algn="ctr"/>
            <a:r>
              <a:rPr lang="ru-RU" b="1" dirty="0" smtClean="0"/>
              <a:t>К ВЫПУСКУ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1116</Words>
  <Application>Microsoft Office PowerPoint</Application>
  <PresentationFormat>Экран (4:3)</PresentationFormat>
  <Paragraphs>141</Paragraphs>
  <Slides>51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Обучение чтению  на английском языке дошкольников  и младших школьников  (на примере курсов и учебных пособий издательства «Титул»)</vt:lpstr>
      <vt:lpstr>Слайд 2</vt:lpstr>
      <vt:lpstr>Слайд 3</vt:lpstr>
      <vt:lpstr>Говоря об обучении чтению, мы подразумеваем:</vt:lpstr>
      <vt:lpstr>Методы обучения чтению</vt:lpstr>
      <vt:lpstr>Метод чтения целым словом</vt:lpstr>
      <vt:lpstr>Чтение целым словом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Виды чтения</vt:lpstr>
      <vt:lpstr>Виды чтения</vt:lpstr>
      <vt:lpstr>Обучение разным видам чтения 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Тексты в обучении</vt:lpstr>
      <vt:lpstr>Слайд 38</vt:lpstr>
      <vt:lpstr>Слайд 39</vt:lpstr>
      <vt:lpstr>Слайд 40</vt:lpstr>
      <vt:lpstr>Слайд 41</vt:lpstr>
      <vt:lpstr>Слайд 42</vt:lpstr>
      <vt:lpstr>Слайд 43</vt:lpstr>
      <vt:lpstr>Песни и стихи</vt:lpstr>
      <vt:lpstr>Слайд 45</vt:lpstr>
      <vt:lpstr>Слайд 46</vt:lpstr>
      <vt:lpstr>Слайд 47</vt:lpstr>
      <vt:lpstr>Проекты как способы приобщения к чтению</vt:lpstr>
      <vt:lpstr>6 стратегий для увлекательного чтения</vt:lpstr>
      <vt:lpstr>Итоги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чтению  на английском языке дошкольников  и младших школьников  (на примере курсов и учебных пособий издательства «Титул»)</dc:title>
  <cp:lastModifiedBy>bae</cp:lastModifiedBy>
  <cp:revision>30</cp:revision>
  <dcterms:modified xsi:type="dcterms:W3CDTF">2017-08-29T05:38:32Z</dcterms:modified>
</cp:coreProperties>
</file>