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80" r:id="rId4"/>
    <p:sldId id="279" r:id="rId5"/>
    <p:sldId id="300" r:id="rId6"/>
    <p:sldId id="301" r:id="rId7"/>
    <p:sldId id="303" r:id="rId8"/>
    <p:sldId id="302" r:id="rId9"/>
    <p:sldId id="284" r:id="rId10"/>
    <p:sldId id="285" r:id="rId11"/>
    <p:sldId id="286" r:id="rId12"/>
    <p:sldId id="281" r:id="rId13"/>
    <p:sldId id="260" r:id="rId14"/>
    <p:sldId id="259" r:id="rId15"/>
    <p:sldId id="276" r:id="rId16"/>
    <p:sldId id="329" r:id="rId17"/>
    <p:sldId id="343" r:id="rId18"/>
    <p:sldId id="344" r:id="rId19"/>
    <p:sldId id="345" r:id="rId20"/>
    <p:sldId id="336" r:id="rId21"/>
    <p:sldId id="337" r:id="rId22"/>
    <p:sldId id="338" r:id="rId23"/>
    <p:sldId id="320" r:id="rId24"/>
    <p:sldId id="321" r:id="rId25"/>
    <p:sldId id="322" r:id="rId26"/>
    <p:sldId id="324" r:id="rId27"/>
    <p:sldId id="339" r:id="rId28"/>
    <p:sldId id="340" r:id="rId29"/>
    <p:sldId id="341" r:id="rId30"/>
    <p:sldId id="342" r:id="rId31"/>
    <p:sldId id="331" r:id="rId32"/>
    <p:sldId id="325" r:id="rId33"/>
    <p:sldId id="328" r:id="rId34"/>
    <p:sldId id="332" r:id="rId35"/>
    <p:sldId id="333" r:id="rId36"/>
    <p:sldId id="334" r:id="rId37"/>
    <p:sldId id="287" r:id="rId38"/>
    <p:sldId id="288" r:id="rId39"/>
    <p:sldId id="318" r:id="rId40"/>
    <p:sldId id="319" r:id="rId41"/>
    <p:sldId id="293" r:id="rId42"/>
    <p:sldId id="317" r:id="rId43"/>
    <p:sldId id="316" r:id="rId44"/>
    <p:sldId id="330" r:id="rId45"/>
    <p:sldId id="289" r:id="rId46"/>
    <p:sldId id="290" r:id="rId47"/>
    <p:sldId id="298" r:id="rId48"/>
    <p:sldId id="291" r:id="rId49"/>
    <p:sldId id="335" r:id="rId50"/>
    <p:sldId id="346" r:id="rId51"/>
    <p:sldId id="349" r:id="rId52"/>
    <p:sldId id="347" r:id="rId53"/>
    <p:sldId id="348" r:id="rId5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8426" autoAdjust="0"/>
  </p:normalViewPr>
  <p:slideViewPr>
    <p:cSldViewPr snapToGrid="0">
      <p:cViewPr varScale="1">
        <p:scale>
          <a:sx n="91" d="100"/>
          <a:sy n="91" d="100"/>
        </p:scale>
        <p:origin x="-972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AA6BA-964E-443E-B7DF-46970AB872B6}" type="datetimeFigureOut">
              <a:rPr lang="ru-RU" smtClean="0"/>
              <a:pPr/>
              <a:t>24.10.2017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8ECA4-A501-4063-B5BA-9BA08A8566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791045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AA6BA-964E-443E-B7DF-46970AB872B6}" type="datetimeFigureOut">
              <a:rPr lang="ru-RU" smtClean="0"/>
              <a:pPr/>
              <a:t>24.10.2017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8ECA4-A501-4063-B5BA-9BA08A8566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160763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AA6BA-964E-443E-B7DF-46970AB872B6}" type="datetimeFigureOut">
              <a:rPr lang="ru-RU" smtClean="0"/>
              <a:pPr/>
              <a:t>24.10.2017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8ECA4-A501-4063-B5BA-9BA08A8566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935258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AA6BA-964E-443E-B7DF-46970AB872B6}" type="datetimeFigureOut">
              <a:rPr lang="ru-RU" smtClean="0"/>
              <a:pPr/>
              <a:t>24.10.2017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8ECA4-A501-4063-B5BA-9BA08A8566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370761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AA6BA-964E-443E-B7DF-46970AB872B6}" type="datetimeFigureOut">
              <a:rPr lang="ru-RU" smtClean="0"/>
              <a:pPr/>
              <a:t>24.10.2017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8ECA4-A501-4063-B5BA-9BA08A8566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178482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AA6BA-964E-443E-B7DF-46970AB872B6}" type="datetimeFigureOut">
              <a:rPr lang="ru-RU" smtClean="0"/>
              <a:pPr/>
              <a:t>24.10.2017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8ECA4-A501-4063-B5BA-9BA08A8566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989677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AA6BA-964E-443E-B7DF-46970AB872B6}" type="datetimeFigureOut">
              <a:rPr lang="ru-RU" smtClean="0"/>
              <a:pPr/>
              <a:t>24.10.2017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8ECA4-A501-4063-B5BA-9BA08A8566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010379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AA6BA-964E-443E-B7DF-46970AB872B6}" type="datetimeFigureOut">
              <a:rPr lang="ru-RU" smtClean="0"/>
              <a:pPr/>
              <a:t>24.10.2017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8ECA4-A501-4063-B5BA-9BA08A8566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527777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AA6BA-964E-443E-B7DF-46970AB872B6}" type="datetimeFigureOut">
              <a:rPr lang="ru-RU" smtClean="0"/>
              <a:pPr/>
              <a:t>24.10.2017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8ECA4-A501-4063-B5BA-9BA08A8566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713823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AA6BA-964E-443E-B7DF-46970AB872B6}" type="datetimeFigureOut">
              <a:rPr lang="ru-RU" smtClean="0"/>
              <a:pPr/>
              <a:t>24.10.2017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8ECA4-A501-4063-B5BA-9BA08A8566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307084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AA6BA-964E-443E-B7DF-46970AB872B6}" type="datetimeFigureOut">
              <a:rPr lang="ru-RU" smtClean="0"/>
              <a:pPr/>
              <a:t>24.10.2017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8ECA4-A501-4063-B5BA-9BA08A8566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185793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CAA6BA-964E-443E-B7DF-46970AB872B6}" type="datetimeFigureOut">
              <a:rPr lang="ru-RU" smtClean="0"/>
              <a:pPr/>
              <a:t>24.10.2017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78ECA4-A501-4063-B5BA-9BA08A8566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301756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Relationship Id="rId9" Type="http://schemas.openxmlformats.org/officeDocument/2006/relationships/image" Target="../media/image23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41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43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8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hyperlink" Target="http://vk.com/titulpublishers" TargetMode="External"/><Relationship Id="rId7" Type="http://schemas.openxmlformats.org/officeDocument/2006/relationships/image" Target="../media/image61.png"/><Relationship Id="rId2" Type="http://schemas.openxmlformats.org/officeDocument/2006/relationships/hyperlink" Target="https://www.englishteachers.ru/shop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png"/><Relationship Id="rId5" Type="http://schemas.openxmlformats.org/officeDocument/2006/relationships/image" Target="../media/image59.jpeg"/><Relationship Id="rId4" Type="http://schemas.openxmlformats.org/officeDocument/2006/relationships/hyperlink" Target="https://www.facebook.com/titulpublishers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vk.com/away.php?to=https%3A%2F%2Fwww.randomizer.org&amp;post=-77354013_915&amp;cc_key=" TargetMode="Externa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hyperlink" Target="https://www.englishteachers.ru/Wares/583.html" TargetMode="Externa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hyperlink" Target="https://vk.com/away.php?to=https%3A%2F%2Fwww.englishteachers.ru%2FWares%2F582&amp;post=-77354013_916&amp;cc_key=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8677" y="2028496"/>
            <a:ext cx="8671033" cy="2031163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Обучение чтению разножанровых текстов с заданной глубиной понимания на уроках английского языка в 5 – 9 классах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800" dirty="0" smtClean="0">
                <a:latin typeface="Arial" pitchFamily="34" charset="0"/>
                <a:cs typeface="Arial" pitchFamily="34" charset="0"/>
              </a:rPr>
            </a:br>
            <a:r>
              <a:rPr lang="ru-RU" sz="2400" dirty="0" smtClean="0">
                <a:latin typeface="Arial" pitchFamily="34" charset="0"/>
                <a:cs typeface="Arial" pitchFamily="34" charset="0"/>
              </a:rPr>
              <a:t>(на примере курсов и пособий издательства “Титул”)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7481" y="5104262"/>
            <a:ext cx="6605516" cy="1296537"/>
          </a:xfrm>
        </p:spPr>
        <p:txBody>
          <a:bodyPr>
            <a:noAutofit/>
          </a:bodyPr>
          <a:lstStyle/>
          <a:p>
            <a:r>
              <a:rPr lang="ru-RU" sz="2000" b="1" dirty="0"/>
              <a:t>Казеичева Алёна Евгеньевна,</a:t>
            </a:r>
          </a:p>
          <a:p>
            <a:r>
              <a:rPr lang="ru-RU" sz="1800" dirty="0"/>
              <a:t>заместитель руководителя Центра образовательных программ </a:t>
            </a:r>
          </a:p>
          <a:p>
            <a:r>
              <a:rPr lang="ru-RU" sz="1800" dirty="0"/>
              <a:t>издательства </a:t>
            </a:r>
            <a:r>
              <a:rPr lang="en-US" sz="1800" dirty="0"/>
              <a:t>“</a:t>
            </a:r>
            <a:r>
              <a:rPr lang="ru-RU" sz="1800" dirty="0"/>
              <a:t>ТИТУЛ</a:t>
            </a:r>
            <a:r>
              <a:rPr lang="en-US" sz="1800" dirty="0"/>
              <a:t>”</a:t>
            </a:r>
            <a:r>
              <a:rPr lang="ru-RU" sz="1800" dirty="0"/>
              <a:t>, автор учебных пособий </a:t>
            </a:r>
          </a:p>
        </p:txBody>
      </p:sp>
      <p:pic>
        <p:nvPicPr>
          <p:cNvPr id="4" name="Рисунок 3" descr="Y:\Delo\ОГР\Буров\TIT_Logo_kvadrat.png"/>
          <p:cNvPicPr/>
          <p:nvPr/>
        </p:nvPicPr>
        <p:blipFill>
          <a:blip r:embed="rId2" cstate="print"/>
          <a:srcRect t="16071" b="18750"/>
          <a:stretch>
            <a:fillRect/>
          </a:stretch>
        </p:blipFill>
        <p:spPr bwMode="auto">
          <a:xfrm>
            <a:off x="3298735" y="252248"/>
            <a:ext cx="2534507" cy="1574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9114310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43451" y="1610570"/>
            <a:ext cx="5271732" cy="5126448"/>
          </a:xfrm>
          <a:prstGeom prst="rect">
            <a:avLst/>
          </a:prstGeom>
        </p:spPr>
      </p:pic>
      <p:pic>
        <p:nvPicPr>
          <p:cNvPr id="3" name="Рисунок 2" descr="Reader_9_cover.t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0118" y="1733194"/>
            <a:ext cx="1943419" cy="2668004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573206" y="0"/>
            <a:ext cx="8475260" cy="1325563"/>
          </a:xfrm>
          <a:prstGeom prst="rect">
            <a:avLst/>
          </a:prstGeom>
        </p:spPr>
        <p:txBody>
          <a:bodyPr>
            <a:normAutofit fontScale="8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С какой глубиной понимания предполагается читать данный текст?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9904155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Reader_9_cover.t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0118" y="1733194"/>
            <a:ext cx="1943419" cy="2668004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573206" y="0"/>
            <a:ext cx="8475260" cy="1325563"/>
          </a:xfrm>
          <a:prstGeom prst="rect">
            <a:avLst/>
          </a:prstGeom>
        </p:spPr>
        <p:txBody>
          <a:bodyPr>
            <a:normAutofit fontScale="8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С какой глубиной понимания предполагается читать данный текст?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89072" y="1564090"/>
            <a:ext cx="6505749" cy="4959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447466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sz="3200" dirty="0" smtClean="0"/>
              <a:t>Глубина понимания                   Типы чтения</a:t>
            </a:r>
            <a:endParaRPr lang="ru-RU" sz="3200" dirty="0"/>
          </a:p>
        </p:txBody>
      </p:sp>
      <p:sp>
        <p:nvSpPr>
          <p:cNvPr id="5" name="Стрелка вправо 4"/>
          <p:cNvSpPr/>
          <p:nvPr/>
        </p:nvSpPr>
        <p:spPr>
          <a:xfrm>
            <a:off x="4476466" y="2947917"/>
            <a:ext cx="1214650" cy="395785"/>
          </a:xfrm>
          <a:prstGeom prst="rightArrow">
            <a:avLst>
              <a:gd name="adj1" fmla="val 50000"/>
              <a:gd name="adj2" fmla="val 10172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916764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2" y="121550"/>
            <a:ext cx="7886700" cy="718499"/>
          </a:xfrm>
        </p:spPr>
        <p:txBody>
          <a:bodyPr/>
          <a:lstStyle/>
          <a:p>
            <a:pPr algn="ctr"/>
            <a:r>
              <a:rPr lang="ru-RU" b="1" dirty="0" smtClean="0"/>
              <a:t>Типы чтения</a:t>
            </a:r>
            <a:endParaRPr lang="ru-RU" b="1" dirty="0"/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sz="2800" dirty="0"/>
              <a:t>Изучающее</a:t>
            </a:r>
          </a:p>
          <a:p>
            <a:r>
              <a:rPr lang="ru-RU" sz="2800" dirty="0" smtClean="0"/>
              <a:t>Просмотровое</a:t>
            </a:r>
          </a:p>
          <a:p>
            <a:r>
              <a:rPr lang="ru-RU" sz="2800" dirty="0" smtClean="0"/>
              <a:t>Поисковое</a:t>
            </a:r>
            <a:endParaRPr lang="ru-RU" sz="2800" dirty="0"/>
          </a:p>
          <a:p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>
          <a:xfrm>
            <a:off x="3945481" y="5488888"/>
            <a:ext cx="4190201" cy="823912"/>
          </a:xfrm>
        </p:spPr>
        <p:txBody>
          <a:bodyPr>
            <a:normAutofit/>
          </a:bodyPr>
          <a:lstStyle/>
          <a:p>
            <a:r>
              <a:rPr lang="ru-RU" dirty="0" smtClean="0"/>
              <a:t>(</a:t>
            </a:r>
            <a:r>
              <a:rPr lang="ru-RU" dirty="0"/>
              <a:t>Рогова Г.В., Фоломкина С.К</a:t>
            </a:r>
            <a:r>
              <a:rPr lang="ru-RU" dirty="0" smtClean="0"/>
              <a:t>.)</a:t>
            </a:r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sz="quarter" idx="4"/>
          </p:nvPr>
        </p:nvSpPr>
        <p:spPr>
          <a:xfrm>
            <a:off x="3945481" y="1255594"/>
            <a:ext cx="4571061" cy="5472751"/>
          </a:xfrm>
        </p:spPr>
        <p:txBody>
          <a:bodyPr>
            <a:normAutofit/>
          </a:bodyPr>
          <a:lstStyle/>
          <a:p>
            <a:r>
              <a:rPr lang="ru-RU" sz="2800" dirty="0"/>
              <a:t>Изучающее</a:t>
            </a:r>
          </a:p>
          <a:p>
            <a:r>
              <a:rPr lang="ru-RU" sz="2800" dirty="0" smtClean="0"/>
              <a:t>Ознакомительное </a:t>
            </a:r>
            <a:r>
              <a:rPr lang="ru-RU" sz="2400" i="1" dirty="0" smtClean="0"/>
              <a:t>(</a:t>
            </a:r>
            <a:r>
              <a:rPr lang="ru-RU" sz="2400" i="1" dirty="0"/>
              <a:t>понимание главного, наиболее существенного в тексте</a:t>
            </a:r>
            <a:r>
              <a:rPr lang="ru-RU" sz="2400" i="1" dirty="0" smtClean="0"/>
              <a:t>)</a:t>
            </a:r>
            <a:endParaRPr lang="ru-RU" sz="2400" i="1" dirty="0"/>
          </a:p>
          <a:p>
            <a:r>
              <a:rPr lang="ru-RU" dirty="0"/>
              <a:t>Просмотровое </a:t>
            </a:r>
            <a:r>
              <a:rPr lang="ru-RU" sz="2400" i="1" dirty="0"/>
              <a:t>(общее представление о содержании текста, о теме и круге рассматриваемых в нем вопросов)</a:t>
            </a:r>
            <a:endParaRPr lang="ru-RU" sz="3200" i="1" dirty="0"/>
          </a:p>
          <a:p>
            <a:r>
              <a:rPr lang="ru-RU" sz="2800" dirty="0"/>
              <a:t>Поисковое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7762931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7707" y="0"/>
            <a:ext cx="7886700" cy="662781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/>
              <a:t>Types of reading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9433" y="795895"/>
            <a:ext cx="8611737" cy="606210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dirty="0" smtClean="0"/>
              <a:t>A</a:t>
            </a:r>
            <a:r>
              <a:rPr lang="en-US" sz="2400" dirty="0"/>
              <a:t>. Oral </a:t>
            </a:r>
          </a:p>
          <a:p>
            <a:pPr marL="0" indent="0">
              <a:buNone/>
            </a:pPr>
            <a:r>
              <a:rPr lang="en-US" sz="2400" dirty="0" smtClean="0"/>
              <a:t>B</a:t>
            </a:r>
            <a:r>
              <a:rPr lang="en-US" sz="2400" dirty="0"/>
              <a:t>. Silent </a:t>
            </a:r>
          </a:p>
          <a:p>
            <a:pPr marL="0" indent="0">
              <a:buNone/>
            </a:pPr>
            <a:r>
              <a:rPr lang="en-US" sz="2400" dirty="0"/>
              <a:t>  </a:t>
            </a:r>
            <a:r>
              <a:rPr lang="en-US" sz="2400" dirty="0" smtClean="0"/>
              <a:t>  </a:t>
            </a:r>
            <a:r>
              <a:rPr lang="en-US" sz="2400" dirty="0"/>
              <a:t>I. </a:t>
            </a:r>
            <a:r>
              <a:rPr lang="en-US" sz="2400" u="sng" dirty="0"/>
              <a:t>Intensive</a:t>
            </a:r>
            <a:r>
              <a:rPr lang="en-US" sz="2400" dirty="0"/>
              <a:t> </a:t>
            </a:r>
            <a:r>
              <a:rPr lang="ru-RU" sz="2400" dirty="0"/>
              <a:t>(</a:t>
            </a:r>
            <a:r>
              <a:rPr lang="ru-RU" sz="2400" dirty="0" smtClean="0"/>
              <a:t>предполагает умение </a:t>
            </a:r>
            <a:r>
              <a:rPr lang="ru-RU" sz="2400" dirty="0"/>
              <a:t>полно и точно понимать содержание текста, преодолевать трудности при извлечении из текста нужной информации, обращаясь для этого в случае необходимости к помощи преподавателя и словаря</a:t>
            </a:r>
            <a:r>
              <a:rPr lang="ru-RU" sz="2400" dirty="0" smtClean="0"/>
              <a:t>.)</a:t>
            </a:r>
            <a:endParaRPr lang="en-US" sz="2400" dirty="0"/>
          </a:p>
          <a:p>
            <a:pPr marL="0" indent="0">
              <a:buNone/>
            </a:pPr>
            <a:r>
              <a:rPr lang="en-US" sz="2400" dirty="0"/>
              <a:t>            </a:t>
            </a:r>
            <a:r>
              <a:rPr lang="en-US" sz="2400" dirty="0" smtClean="0"/>
              <a:t>a</a:t>
            </a:r>
            <a:r>
              <a:rPr lang="en-US" sz="2400" dirty="0"/>
              <a:t>. linguistic </a:t>
            </a:r>
          </a:p>
          <a:p>
            <a:pPr marL="0" indent="0">
              <a:buNone/>
            </a:pPr>
            <a:r>
              <a:rPr lang="en-US" sz="2400" dirty="0"/>
              <a:t>            </a:t>
            </a:r>
            <a:r>
              <a:rPr lang="en-US" sz="2400" dirty="0" smtClean="0"/>
              <a:t>b</a:t>
            </a:r>
            <a:r>
              <a:rPr lang="en-US" sz="2400" dirty="0"/>
              <a:t>. content </a:t>
            </a:r>
          </a:p>
          <a:p>
            <a:pPr marL="0" indent="0">
              <a:buNone/>
            </a:pPr>
            <a:r>
              <a:rPr lang="en-US" sz="2400" dirty="0"/>
              <a:t> </a:t>
            </a:r>
            <a:r>
              <a:rPr lang="en-US" sz="2400" dirty="0" smtClean="0"/>
              <a:t>   II</a:t>
            </a:r>
            <a:r>
              <a:rPr lang="en-US" sz="2400" dirty="0"/>
              <a:t>. </a:t>
            </a:r>
            <a:r>
              <a:rPr lang="en-US" sz="2400" u="sng" dirty="0"/>
              <a:t>Extensive</a:t>
            </a:r>
            <a:r>
              <a:rPr lang="en-US" sz="2400" dirty="0"/>
              <a:t> </a:t>
            </a:r>
            <a:r>
              <a:rPr lang="ru-RU" sz="2400" dirty="0"/>
              <a:t>(предполагает умение читать значительные по объему тексты с общим охватом содержания. Внимание читающего при этом сосредоточено на содержании текста, а не его </a:t>
            </a:r>
            <a:r>
              <a:rPr lang="ru-RU" sz="2400" dirty="0" smtClean="0"/>
              <a:t>форме, важное </a:t>
            </a:r>
            <a:r>
              <a:rPr lang="ru-RU" sz="2400" dirty="0"/>
              <a:t>значение </a:t>
            </a:r>
            <a:r>
              <a:rPr lang="ru-RU" sz="2400" dirty="0" smtClean="0"/>
              <a:t>имеет </a:t>
            </a:r>
            <a:r>
              <a:rPr lang="ru-RU" sz="2400" dirty="0"/>
              <a:t>смысловая </a:t>
            </a:r>
            <a:r>
              <a:rPr lang="ru-RU" sz="2400" dirty="0" smtClean="0"/>
              <a:t>догадка.)</a:t>
            </a:r>
            <a:endParaRPr lang="en-US" sz="2400" dirty="0"/>
          </a:p>
          <a:p>
            <a:pPr marL="0" indent="0">
              <a:buNone/>
            </a:pPr>
            <a:r>
              <a:rPr lang="en-US" sz="2400" dirty="0"/>
              <a:t>           </a:t>
            </a:r>
            <a:r>
              <a:rPr lang="en-US" sz="2400" dirty="0" smtClean="0"/>
              <a:t>a</a:t>
            </a:r>
            <a:r>
              <a:rPr lang="en-US" sz="2400" dirty="0"/>
              <a:t>. skimming </a:t>
            </a:r>
            <a:r>
              <a:rPr lang="ru-RU" sz="2400" dirty="0" smtClean="0"/>
              <a:t>(ознакомительное чтение)</a:t>
            </a:r>
            <a:endParaRPr lang="en-US" sz="2400" dirty="0"/>
          </a:p>
          <a:p>
            <a:pPr marL="0" indent="0">
              <a:buNone/>
            </a:pPr>
            <a:r>
              <a:rPr lang="en-US" sz="2400" dirty="0"/>
              <a:t>           </a:t>
            </a:r>
            <a:r>
              <a:rPr lang="en-US" sz="2400" dirty="0" smtClean="0"/>
              <a:t>b</a:t>
            </a:r>
            <a:r>
              <a:rPr lang="en-US" sz="2400" dirty="0"/>
              <a:t>. scanning </a:t>
            </a:r>
            <a:r>
              <a:rPr lang="ru-RU" sz="2400" dirty="0" smtClean="0"/>
              <a:t>(просмотрово-поисковое чтение)</a:t>
            </a:r>
            <a:endParaRPr lang="en-US" sz="2400" dirty="0"/>
          </a:p>
          <a:p>
            <a:pPr marL="0" indent="0">
              <a:buNone/>
            </a:pPr>
            <a:r>
              <a:rPr lang="en-US" sz="2400" dirty="0"/>
              <a:t>           </a:t>
            </a:r>
            <a:r>
              <a:rPr lang="en-US" sz="2400" dirty="0" smtClean="0"/>
              <a:t>c</a:t>
            </a:r>
            <a:r>
              <a:rPr lang="en-US" sz="2400" dirty="0"/>
              <a:t>. </a:t>
            </a:r>
            <a:r>
              <a:rPr lang="en-US" sz="2400" dirty="0" smtClean="0"/>
              <a:t>for detail </a:t>
            </a:r>
            <a:r>
              <a:rPr lang="ru-RU" sz="2400" dirty="0" smtClean="0"/>
              <a:t>(полное понимание)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25251801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ятиугольник 6"/>
          <p:cNvSpPr/>
          <p:nvPr/>
        </p:nvSpPr>
        <p:spPr>
          <a:xfrm>
            <a:off x="958402" y="4135441"/>
            <a:ext cx="2664296" cy="1155326"/>
          </a:xfrm>
          <a:prstGeom prst="homePlat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Просмотровое чтение</a:t>
            </a:r>
          </a:p>
          <a:p>
            <a:pPr algn="ctr"/>
            <a:r>
              <a:rPr lang="ru-RU" dirty="0" smtClean="0"/>
              <a:t>Эпистолярный жанр</a:t>
            </a:r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r="49616"/>
          <a:stretch>
            <a:fillRect/>
          </a:stretch>
        </p:blipFill>
        <p:spPr bwMode="auto">
          <a:xfrm>
            <a:off x="3846786" y="0"/>
            <a:ext cx="4708635" cy="68768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Y:\Titul-OKT\Буров\Rolic\Metabag5_cover (копия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9419" y="746234"/>
            <a:ext cx="1912249" cy="26837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755337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 t="4125" r="51929"/>
          <a:stretch>
            <a:fillRect/>
          </a:stretch>
        </p:blipFill>
        <p:spPr>
          <a:xfrm>
            <a:off x="4130567" y="-11171"/>
            <a:ext cx="5013434" cy="6869171"/>
          </a:xfrm>
          <a:prstGeom prst="rect">
            <a:avLst/>
          </a:prstGeom>
        </p:spPr>
      </p:pic>
      <p:pic>
        <p:nvPicPr>
          <p:cNvPr id="3" name="Picture 5" descr="Y:\Titul-OKT\Буров\Rolic\Metabag5_cover (копия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9005" y="168165"/>
            <a:ext cx="1912249" cy="26837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/>
          <a:srcRect l="51849" t="22810"/>
          <a:stretch>
            <a:fillRect/>
          </a:stretch>
        </p:blipFill>
        <p:spPr>
          <a:xfrm>
            <a:off x="199697" y="2753710"/>
            <a:ext cx="3726528" cy="4104290"/>
          </a:xfrm>
          <a:prstGeom prst="rect">
            <a:avLst/>
          </a:prstGeom>
        </p:spPr>
      </p:pic>
      <p:sp>
        <p:nvSpPr>
          <p:cNvPr id="5" name="Полилиния 4"/>
          <p:cNvSpPr/>
          <p:nvPr/>
        </p:nvSpPr>
        <p:spPr>
          <a:xfrm>
            <a:off x="4254938" y="31531"/>
            <a:ext cx="4868041" cy="306552"/>
          </a:xfrm>
          <a:custGeom>
            <a:avLst/>
            <a:gdLst>
              <a:gd name="connsiteX0" fmla="*/ 464207 w 4868041"/>
              <a:gd name="connsiteY0" fmla="*/ 31531 h 306552"/>
              <a:gd name="connsiteX1" fmla="*/ 22772 w 4868041"/>
              <a:gd name="connsiteY1" fmla="*/ 199697 h 306552"/>
              <a:gd name="connsiteX2" fmla="*/ 600841 w 4868041"/>
              <a:gd name="connsiteY2" fmla="*/ 294290 h 306552"/>
              <a:gd name="connsiteX3" fmla="*/ 1799021 w 4868041"/>
              <a:gd name="connsiteY3" fmla="*/ 273269 h 306552"/>
              <a:gd name="connsiteX4" fmla="*/ 2881586 w 4868041"/>
              <a:gd name="connsiteY4" fmla="*/ 304800 h 306552"/>
              <a:gd name="connsiteX5" fmla="*/ 4321503 w 4868041"/>
              <a:gd name="connsiteY5" fmla="*/ 294290 h 306552"/>
              <a:gd name="connsiteX6" fmla="*/ 4826000 w 4868041"/>
              <a:gd name="connsiteY6" fmla="*/ 199697 h 306552"/>
              <a:gd name="connsiteX7" fmla="*/ 4573752 w 4868041"/>
              <a:gd name="connsiteY7" fmla="*/ 42041 h 306552"/>
              <a:gd name="connsiteX8" fmla="*/ 3249448 w 4868041"/>
              <a:gd name="connsiteY8" fmla="*/ 42041 h 306552"/>
              <a:gd name="connsiteX9" fmla="*/ 1105338 w 4868041"/>
              <a:gd name="connsiteY9" fmla="*/ 0 h 306552"/>
              <a:gd name="connsiteX10" fmla="*/ 390634 w 4868041"/>
              <a:gd name="connsiteY10" fmla="*/ 63062 h 306552"/>
              <a:gd name="connsiteX11" fmla="*/ 380124 w 4868041"/>
              <a:gd name="connsiteY11" fmla="*/ 52552 h 306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868041" h="306552">
                <a:moveTo>
                  <a:pt x="464207" y="31531"/>
                </a:moveTo>
                <a:cubicBezTo>
                  <a:pt x="232103" y="93717"/>
                  <a:pt x="0" y="155904"/>
                  <a:pt x="22772" y="199697"/>
                </a:cubicBezTo>
                <a:cubicBezTo>
                  <a:pt x="45544" y="243490"/>
                  <a:pt x="304800" y="282028"/>
                  <a:pt x="600841" y="294290"/>
                </a:cubicBezTo>
                <a:cubicBezTo>
                  <a:pt x="896882" y="306552"/>
                  <a:pt x="1418897" y="271517"/>
                  <a:pt x="1799021" y="273269"/>
                </a:cubicBezTo>
                <a:cubicBezTo>
                  <a:pt x="2179145" y="275021"/>
                  <a:pt x="2881586" y="304800"/>
                  <a:pt x="2881586" y="304800"/>
                </a:cubicBezTo>
                <a:lnTo>
                  <a:pt x="4321503" y="294290"/>
                </a:lnTo>
                <a:cubicBezTo>
                  <a:pt x="4645572" y="276773"/>
                  <a:pt x="4783959" y="241738"/>
                  <a:pt x="4826000" y="199697"/>
                </a:cubicBezTo>
                <a:cubicBezTo>
                  <a:pt x="4868041" y="157656"/>
                  <a:pt x="4836511" y="68317"/>
                  <a:pt x="4573752" y="42041"/>
                </a:cubicBezTo>
                <a:cubicBezTo>
                  <a:pt x="4310993" y="15765"/>
                  <a:pt x="3249448" y="42041"/>
                  <a:pt x="3249448" y="42041"/>
                </a:cubicBezTo>
                <a:lnTo>
                  <a:pt x="1105338" y="0"/>
                </a:lnTo>
                <a:cubicBezTo>
                  <a:pt x="628869" y="3503"/>
                  <a:pt x="511503" y="54303"/>
                  <a:pt x="390634" y="63062"/>
                </a:cubicBezTo>
                <a:cubicBezTo>
                  <a:pt x="269765" y="71821"/>
                  <a:pt x="324944" y="62186"/>
                  <a:pt x="380124" y="52552"/>
                </a:cubicBezTo>
              </a:path>
            </a:pathLst>
          </a:cu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20605632">
            <a:off x="2480440" y="482073"/>
            <a:ext cx="2349601" cy="10199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49844" t="3961" b="1859"/>
          <a:stretch>
            <a:fillRect/>
          </a:stretch>
        </p:blipFill>
        <p:spPr bwMode="auto">
          <a:xfrm>
            <a:off x="388881" y="295696"/>
            <a:ext cx="5087008" cy="656230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" name="Picture 5" descr="Y:\Titul-OKT\Буров\Rolic\Metabag5_cover (копия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95012" y="98502"/>
            <a:ext cx="1650879" cy="23129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олилиния 3"/>
          <p:cNvSpPr/>
          <p:nvPr/>
        </p:nvSpPr>
        <p:spPr>
          <a:xfrm>
            <a:off x="571062" y="327573"/>
            <a:ext cx="3640082" cy="346841"/>
          </a:xfrm>
          <a:custGeom>
            <a:avLst/>
            <a:gdLst>
              <a:gd name="connsiteX0" fmla="*/ 679669 w 3640082"/>
              <a:gd name="connsiteY0" fmla="*/ 40289 h 346841"/>
              <a:gd name="connsiteX1" fmla="*/ 164662 w 3640082"/>
              <a:gd name="connsiteY1" fmla="*/ 29779 h 346841"/>
              <a:gd name="connsiteX2" fmla="*/ 28028 w 3640082"/>
              <a:gd name="connsiteY2" fmla="*/ 218965 h 346841"/>
              <a:gd name="connsiteX3" fmla="*/ 332828 w 3640082"/>
              <a:gd name="connsiteY3" fmla="*/ 282027 h 346841"/>
              <a:gd name="connsiteX4" fmla="*/ 1331310 w 3640082"/>
              <a:gd name="connsiteY4" fmla="*/ 334579 h 346841"/>
              <a:gd name="connsiteX5" fmla="*/ 2382345 w 3640082"/>
              <a:gd name="connsiteY5" fmla="*/ 345089 h 346841"/>
              <a:gd name="connsiteX6" fmla="*/ 3433379 w 3640082"/>
              <a:gd name="connsiteY6" fmla="*/ 324068 h 346841"/>
              <a:gd name="connsiteX7" fmla="*/ 3622566 w 3640082"/>
              <a:gd name="connsiteY7" fmla="*/ 261006 h 346841"/>
              <a:gd name="connsiteX8" fmla="*/ 3422869 w 3640082"/>
              <a:gd name="connsiteY8" fmla="*/ 61310 h 346841"/>
              <a:gd name="connsiteX9" fmla="*/ 2865821 w 3640082"/>
              <a:gd name="connsiteY9" fmla="*/ 29779 h 346841"/>
              <a:gd name="connsiteX10" fmla="*/ 679669 w 3640082"/>
              <a:gd name="connsiteY10" fmla="*/ 40289 h 346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640082" h="346841">
                <a:moveTo>
                  <a:pt x="679669" y="40289"/>
                </a:moveTo>
                <a:cubicBezTo>
                  <a:pt x="476469" y="20144"/>
                  <a:pt x="273269" y="0"/>
                  <a:pt x="164662" y="29779"/>
                </a:cubicBezTo>
                <a:cubicBezTo>
                  <a:pt x="56055" y="59558"/>
                  <a:pt x="0" y="176924"/>
                  <a:pt x="28028" y="218965"/>
                </a:cubicBezTo>
                <a:cubicBezTo>
                  <a:pt x="56056" y="261006"/>
                  <a:pt x="115614" y="262758"/>
                  <a:pt x="332828" y="282027"/>
                </a:cubicBezTo>
                <a:cubicBezTo>
                  <a:pt x="550042" y="301296"/>
                  <a:pt x="989724" y="324069"/>
                  <a:pt x="1331310" y="334579"/>
                </a:cubicBezTo>
                <a:cubicBezTo>
                  <a:pt x="1672896" y="345089"/>
                  <a:pt x="2032000" y="346841"/>
                  <a:pt x="2382345" y="345089"/>
                </a:cubicBezTo>
                <a:cubicBezTo>
                  <a:pt x="2732690" y="343337"/>
                  <a:pt x="3226676" y="338082"/>
                  <a:pt x="3433379" y="324068"/>
                </a:cubicBezTo>
                <a:cubicBezTo>
                  <a:pt x="3640082" y="310054"/>
                  <a:pt x="3624318" y="304799"/>
                  <a:pt x="3622566" y="261006"/>
                </a:cubicBezTo>
                <a:cubicBezTo>
                  <a:pt x="3620814" y="217213"/>
                  <a:pt x="3548993" y="99848"/>
                  <a:pt x="3422869" y="61310"/>
                </a:cubicBezTo>
                <a:cubicBezTo>
                  <a:pt x="3296745" y="22772"/>
                  <a:pt x="2865821" y="29779"/>
                  <a:pt x="2865821" y="29779"/>
                </a:cubicBezTo>
                <a:lnTo>
                  <a:pt x="679669" y="40289"/>
                </a:lnTo>
                <a:close/>
              </a:path>
            </a:pathLst>
          </a:cu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633545" y="2700174"/>
            <a:ext cx="320008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70C0"/>
                </a:solidFill>
              </a:rPr>
              <a:t>Чтение с полным пониманием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3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2999" y="1716896"/>
            <a:ext cx="7099989" cy="4824536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</p:spPr>
      </p:pic>
      <p:sp>
        <p:nvSpPr>
          <p:cNvPr id="2" name="Дуга 1"/>
          <p:cNvSpPr/>
          <p:nvPr/>
        </p:nvSpPr>
        <p:spPr>
          <a:xfrm rot="19004634">
            <a:off x="5520055" y="1507600"/>
            <a:ext cx="1870460" cy="1151957"/>
          </a:xfrm>
          <a:prstGeom prst="arc">
            <a:avLst>
              <a:gd name="adj1" fmla="val 16200000"/>
              <a:gd name="adj2" fmla="val 972606"/>
            </a:avLst>
          </a:prstGeom>
          <a:noFill/>
          <a:ln w="38100">
            <a:solidFill>
              <a:srgbClr val="FF00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5" descr="Y:\Titul-OKT\Буров\Rolic\Metabag5_cover (копия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8640"/>
            <a:ext cx="1400658" cy="19623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3" name="Группа 9"/>
          <p:cNvGrpSpPr/>
          <p:nvPr/>
        </p:nvGrpSpPr>
        <p:grpSpPr>
          <a:xfrm>
            <a:off x="6804248" y="1700808"/>
            <a:ext cx="1616519" cy="4880456"/>
            <a:chOff x="6804248" y="1700808"/>
            <a:chExt cx="1616519" cy="4880456"/>
          </a:xfrm>
        </p:grpSpPr>
        <p:pic>
          <p:nvPicPr>
            <p:cNvPr id="14338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 b="50071"/>
            <a:stretch>
              <a:fillRect/>
            </a:stretch>
          </p:blipFill>
          <p:spPr bwMode="auto">
            <a:xfrm>
              <a:off x="6804248" y="1700808"/>
              <a:ext cx="1616519" cy="4880456"/>
            </a:xfrm>
            <a:prstGeom prst="rect">
              <a:avLst/>
            </a:prstGeom>
            <a:noFill/>
            <a:ln w="9525">
              <a:solidFill>
                <a:srgbClr val="7030A0"/>
              </a:solidFill>
              <a:miter lim="800000"/>
              <a:headEnd/>
              <a:tailEnd/>
            </a:ln>
          </p:spPr>
        </p:pic>
        <p:sp>
          <p:nvSpPr>
            <p:cNvPr id="8" name="Овал 7"/>
            <p:cNvSpPr/>
            <p:nvPr/>
          </p:nvSpPr>
          <p:spPr>
            <a:xfrm>
              <a:off x="7596336" y="3140968"/>
              <a:ext cx="216024" cy="21602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Улыбающееся лицо 8"/>
            <p:cNvSpPr/>
            <p:nvPr/>
          </p:nvSpPr>
          <p:spPr>
            <a:xfrm>
              <a:off x="7668344" y="6021288"/>
              <a:ext cx="216024" cy="216024"/>
            </a:xfrm>
            <a:prstGeom prst="smileyFac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n>
                  <a:solidFill>
                    <a:schemeClr val="tx1"/>
                  </a:solidFill>
                </a:ln>
              </a:endParaRPr>
            </a:p>
          </p:txBody>
        </p:sp>
      </p:grp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4021214" y="671677"/>
            <a:ext cx="420281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srgbClr val="0070C0"/>
                </a:solidFill>
              </a:rPr>
              <a:t>Чтение с полным пониманием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Y:\Titul-OKT\Буров\Rolic\Metabag5_cover (копия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0"/>
            <a:ext cx="1400658" cy="19623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76049"/>
            <a:ext cx="9144000" cy="6281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127835" y="0"/>
            <a:ext cx="504921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0070C0"/>
                </a:solidFill>
              </a:rPr>
              <a:t>Чтение с полным пониманием</a:t>
            </a:r>
          </a:p>
        </p:txBody>
      </p:sp>
      <p:sp>
        <p:nvSpPr>
          <p:cNvPr id="7" name="Полилиния 6"/>
          <p:cNvSpPr/>
          <p:nvPr/>
        </p:nvSpPr>
        <p:spPr>
          <a:xfrm>
            <a:off x="6640786" y="1623849"/>
            <a:ext cx="2145863" cy="4931102"/>
          </a:xfrm>
          <a:custGeom>
            <a:avLst/>
            <a:gdLst>
              <a:gd name="connsiteX0" fmla="*/ 422166 w 2145863"/>
              <a:gd name="connsiteY0" fmla="*/ 110358 h 4931102"/>
              <a:gd name="connsiteX1" fmla="*/ 159407 w 2145863"/>
              <a:gd name="connsiteY1" fmla="*/ 131379 h 4931102"/>
              <a:gd name="connsiteX2" fmla="*/ 222469 w 2145863"/>
              <a:gd name="connsiteY2" fmla="*/ 677917 h 4931102"/>
              <a:gd name="connsiteX3" fmla="*/ 190938 w 2145863"/>
              <a:gd name="connsiteY3" fmla="*/ 2443654 h 4931102"/>
              <a:gd name="connsiteX4" fmla="*/ 159407 w 2145863"/>
              <a:gd name="connsiteY4" fmla="*/ 3337034 h 4931102"/>
              <a:gd name="connsiteX5" fmla="*/ 169917 w 2145863"/>
              <a:gd name="connsiteY5" fmla="*/ 4692868 h 4931102"/>
              <a:gd name="connsiteX6" fmla="*/ 1178911 w 2145863"/>
              <a:gd name="connsiteY6" fmla="*/ 4766441 h 4931102"/>
              <a:gd name="connsiteX7" fmla="*/ 1977697 w 2145863"/>
              <a:gd name="connsiteY7" fmla="*/ 4724399 h 4931102"/>
              <a:gd name="connsiteX8" fmla="*/ 2124842 w 2145863"/>
              <a:gd name="connsiteY8" fmla="*/ 4146330 h 4931102"/>
              <a:gd name="connsiteX9" fmla="*/ 2103821 w 2145863"/>
              <a:gd name="connsiteY9" fmla="*/ 2338551 h 4931102"/>
              <a:gd name="connsiteX10" fmla="*/ 2072290 w 2145863"/>
              <a:gd name="connsiteY10" fmla="*/ 1581806 h 4931102"/>
              <a:gd name="connsiteX11" fmla="*/ 2124842 w 2145863"/>
              <a:gd name="connsiteY11" fmla="*/ 940675 h 4931102"/>
              <a:gd name="connsiteX12" fmla="*/ 2040759 w 2145863"/>
              <a:gd name="connsiteY12" fmla="*/ 194441 h 4931102"/>
              <a:gd name="connsiteX13" fmla="*/ 1620345 w 2145863"/>
              <a:gd name="connsiteY13" fmla="*/ 15765 h 4931102"/>
              <a:gd name="connsiteX14" fmla="*/ 779517 w 2145863"/>
              <a:gd name="connsiteY14" fmla="*/ 99848 h 4931102"/>
              <a:gd name="connsiteX15" fmla="*/ 422166 w 2145863"/>
              <a:gd name="connsiteY15" fmla="*/ 110358 h 4931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145863" h="4931102">
                <a:moveTo>
                  <a:pt x="422166" y="110358"/>
                </a:moveTo>
                <a:cubicBezTo>
                  <a:pt x="318814" y="115613"/>
                  <a:pt x="192690" y="36786"/>
                  <a:pt x="159407" y="131379"/>
                </a:cubicBezTo>
                <a:cubicBezTo>
                  <a:pt x="126124" y="225972"/>
                  <a:pt x="217214" y="292538"/>
                  <a:pt x="222469" y="677917"/>
                </a:cubicBezTo>
                <a:cubicBezTo>
                  <a:pt x="227724" y="1063296"/>
                  <a:pt x="201448" y="2000468"/>
                  <a:pt x="190938" y="2443654"/>
                </a:cubicBezTo>
                <a:cubicBezTo>
                  <a:pt x="180428" y="2886840"/>
                  <a:pt x="162911" y="2962165"/>
                  <a:pt x="159407" y="3337034"/>
                </a:cubicBezTo>
                <a:cubicBezTo>
                  <a:pt x="155904" y="3711903"/>
                  <a:pt x="0" y="4454634"/>
                  <a:pt x="169917" y="4692868"/>
                </a:cubicBezTo>
                <a:cubicBezTo>
                  <a:pt x="339834" y="4931102"/>
                  <a:pt x="877614" y="4761186"/>
                  <a:pt x="1178911" y="4766441"/>
                </a:cubicBezTo>
                <a:cubicBezTo>
                  <a:pt x="1480208" y="4771696"/>
                  <a:pt x="1820042" y="4827751"/>
                  <a:pt x="1977697" y="4724399"/>
                </a:cubicBezTo>
                <a:cubicBezTo>
                  <a:pt x="2135352" y="4621047"/>
                  <a:pt x="2103821" y="4543971"/>
                  <a:pt x="2124842" y="4146330"/>
                </a:cubicBezTo>
                <a:cubicBezTo>
                  <a:pt x="2145863" y="3748689"/>
                  <a:pt x="2112580" y="2765972"/>
                  <a:pt x="2103821" y="2338551"/>
                </a:cubicBezTo>
                <a:cubicBezTo>
                  <a:pt x="2095062" y="1911130"/>
                  <a:pt x="2068787" y="1814785"/>
                  <a:pt x="2072290" y="1581806"/>
                </a:cubicBezTo>
                <a:cubicBezTo>
                  <a:pt x="2075794" y="1348827"/>
                  <a:pt x="2130097" y="1171902"/>
                  <a:pt x="2124842" y="940675"/>
                </a:cubicBezTo>
                <a:cubicBezTo>
                  <a:pt x="2119587" y="709448"/>
                  <a:pt x="2124842" y="348593"/>
                  <a:pt x="2040759" y="194441"/>
                </a:cubicBezTo>
                <a:cubicBezTo>
                  <a:pt x="1956676" y="40289"/>
                  <a:pt x="1830552" y="31530"/>
                  <a:pt x="1620345" y="15765"/>
                </a:cubicBezTo>
                <a:cubicBezTo>
                  <a:pt x="1410138" y="0"/>
                  <a:pt x="979214" y="84082"/>
                  <a:pt x="779517" y="99848"/>
                </a:cubicBezTo>
                <a:cubicBezTo>
                  <a:pt x="579820" y="115614"/>
                  <a:pt x="525518" y="105103"/>
                  <a:pt x="422166" y="110358"/>
                </a:cubicBezTo>
                <a:close/>
              </a:path>
            </a:pathLst>
          </a:cu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Выноска-облако 4"/>
          <p:cNvSpPr/>
          <p:nvPr/>
        </p:nvSpPr>
        <p:spPr>
          <a:xfrm>
            <a:off x="5321457" y="572659"/>
            <a:ext cx="2430270" cy="1404156"/>
          </a:xfrm>
          <a:prstGeom prst="cloudCallout">
            <a:avLst>
              <a:gd name="adj1" fmla="val -48483"/>
              <a:gd name="adj2" fmla="val 96867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i="1" dirty="0" smtClean="0">
                <a:solidFill>
                  <a:schemeClr val="accent5"/>
                </a:solidFill>
              </a:rPr>
              <a:t>Обучение чтению</a:t>
            </a:r>
            <a:endParaRPr lang="ru-RU" sz="2400" i="1" dirty="0">
              <a:solidFill>
                <a:schemeClr val="accent5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1569493" y="450376"/>
            <a:ext cx="2788559" cy="1526439"/>
          </a:xfrm>
          <a:prstGeom prst="cloudCallout">
            <a:avLst>
              <a:gd name="adj1" fmla="val 79027"/>
              <a:gd name="adj2" fmla="val 95106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i="1" dirty="0" smtClean="0">
                <a:solidFill>
                  <a:schemeClr val="accent5"/>
                </a:solidFill>
              </a:rPr>
              <a:t>Глубина понимания</a:t>
            </a:r>
            <a:endParaRPr lang="ru-RU" sz="2400" i="1" dirty="0">
              <a:solidFill>
                <a:schemeClr val="accent5"/>
              </a:solidFill>
            </a:endParaRPr>
          </a:p>
        </p:txBody>
      </p:sp>
      <p:pic>
        <p:nvPicPr>
          <p:cNvPr id="41986" name="Picture 2" descr="Картинки по запросу teach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5944" y="2580854"/>
            <a:ext cx="5349766" cy="3160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1481959" y="6124573"/>
            <a:ext cx="70629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i="1" dirty="0" smtClean="0"/>
              <a:t>Ресурс картинки: </a:t>
            </a:r>
            <a:r>
              <a:rPr lang="en-US" sz="1400" i="1" dirty="0" smtClean="0"/>
              <a:t>http</a:t>
            </a:r>
            <a:r>
              <a:rPr lang="en-US" sz="1400" i="1" dirty="0" smtClean="0"/>
              <a:t>://msutoday.msu.edu/_/img/assets/2017/2017-03-24-exhausted-teacher.jpg</a:t>
            </a:r>
            <a:endParaRPr lang="ru-RU" sz="1400" i="1" dirty="0"/>
          </a:p>
        </p:txBody>
      </p:sp>
    </p:spTree>
    <p:extLst>
      <p:ext uri="{BB962C8B-B14F-4D97-AF65-F5344CB8AC3E}">
        <p14:creationId xmlns:p14="http://schemas.microsoft.com/office/powerpoint/2010/main" xmlns="" val="52888589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s://www.englishteachers.ru/uploadedfiles/waresimgs/56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7904" y="476674"/>
            <a:ext cx="2041174" cy="2807910"/>
          </a:xfrm>
          <a:prstGeom prst="rect">
            <a:avLst/>
          </a:prstGeom>
          <a:noFill/>
        </p:spPr>
      </p:pic>
      <p:pic>
        <p:nvPicPr>
          <p:cNvPr id="14340" name="Picture 4" descr="https://www.englishteachers.ru/uploadedfiles/waresimgs/55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476674"/>
            <a:ext cx="2056408" cy="2817371"/>
          </a:xfrm>
          <a:prstGeom prst="rect">
            <a:avLst/>
          </a:prstGeom>
          <a:noFill/>
        </p:spPr>
      </p:pic>
      <p:pic>
        <p:nvPicPr>
          <p:cNvPr id="14342" name="Picture 6" descr="https://www.englishteachers.ru/uploadedfiles/waresimgs/55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2160" y="476674"/>
            <a:ext cx="2056408" cy="2808312"/>
          </a:xfrm>
          <a:prstGeom prst="rect">
            <a:avLst/>
          </a:prstGeom>
          <a:noFill/>
        </p:spPr>
      </p:pic>
      <p:pic>
        <p:nvPicPr>
          <p:cNvPr id="14344" name="Picture 8" descr="https://www.englishteachers.ru/uploadedfiles/waresimgs/54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6" y="3573019"/>
            <a:ext cx="2162175" cy="2971801"/>
          </a:xfrm>
          <a:prstGeom prst="rect">
            <a:avLst/>
          </a:prstGeom>
          <a:noFill/>
        </p:spPr>
      </p:pic>
      <p:pic>
        <p:nvPicPr>
          <p:cNvPr id="14346" name="Picture 10" descr="https://www.englishteachers.ru/uploadedfiles/waresimgs/56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619673" y="3573017"/>
            <a:ext cx="2162175" cy="2981326"/>
          </a:xfrm>
          <a:prstGeom prst="rect">
            <a:avLst/>
          </a:prstGeom>
          <a:noFill/>
        </p:spPr>
      </p:pic>
      <p:pic>
        <p:nvPicPr>
          <p:cNvPr id="14348" name="Picture 12" descr="https://www.englishteachers.ru/uploadedfiles/waresimgs/34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347864" y="3573017"/>
            <a:ext cx="2160240" cy="2984644"/>
          </a:xfrm>
          <a:prstGeom prst="rect">
            <a:avLst/>
          </a:prstGeom>
          <a:noFill/>
        </p:spPr>
      </p:pic>
      <p:pic>
        <p:nvPicPr>
          <p:cNvPr id="14350" name="Picture 14" descr="https://www.englishteachers.ru/uploadedfiles/waresimgs/247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932040" y="3573016"/>
            <a:ext cx="2174392" cy="3004196"/>
          </a:xfrm>
          <a:prstGeom prst="rect">
            <a:avLst/>
          </a:prstGeom>
          <a:noFill/>
        </p:spPr>
      </p:pic>
      <p:pic>
        <p:nvPicPr>
          <p:cNvPr id="14352" name="Picture 16" descr="https://www.englishteachers.ru/uploadedfiles/waresimgs/248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804248" y="3573017"/>
            <a:ext cx="2160240" cy="29846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ru-RU" dirty="0" smtClean="0"/>
              <a:t>Особенности книг для чтения серии «</a:t>
            </a:r>
            <a:r>
              <a:rPr lang="en-US" dirty="0" smtClean="0"/>
              <a:t>Read up</a:t>
            </a:r>
            <a:r>
              <a:rPr lang="ru-RU" dirty="0" smtClean="0"/>
              <a:t>!» </a:t>
            </a:r>
          </a:p>
        </p:txBody>
      </p:sp>
      <p:sp>
        <p:nvSpPr>
          <p:cNvPr id="5123" name="Содержимое 2"/>
          <p:cNvSpPr>
            <a:spLocks noGrp="1"/>
          </p:cNvSpPr>
          <p:nvPr>
            <p:ph idx="1"/>
          </p:nvPr>
        </p:nvSpPr>
        <p:spPr>
          <a:xfrm>
            <a:off x="467544" y="1988840"/>
            <a:ext cx="8229600" cy="4525963"/>
          </a:xfrm>
        </p:spPr>
        <p:txBody>
          <a:bodyPr>
            <a:normAutofit/>
          </a:bodyPr>
          <a:lstStyle/>
          <a:p>
            <a:pPr eaLnBrk="1" hangingPunct="1">
              <a:buFont typeface="Arial" charset="0"/>
              <a:buNone/>
            </a:pPr>
            <a:r>
              <a:rPr lang="ru-RU" u="sng" dirty="0" smtClean="0"/>
              <a:t>Цель: </a:t>
            </a:r>
            <a:r>
              <a:rPr lang="ru-RU" i="1" dirty="0" smtClean="0"/>
              <a:t>способствовать становлению ученика как компетентного читателя</a:t>
            </a:r>
          </a:p>
          <a:p>
            <a:pPr eaLnBrk="1" hangingPunct="1"/>
            <a:r>
              <a:rPr lang="ru-RU" sz="2800" dirty="0" err="1" smtClean="0"/>
              <a:t>Деятельностный</a:t>
            </a:r>
            <a:r>
              <a:rPr lang="ru-RU" sz="2800" dirty="0" smtClean="0"/>
              <a:t> подход к обучению чтению</a:t>
            </a:r>
          </a:p>
          <a:p>
            <a:pPr eaLnBrk="1" hangingPunct="1"/>
            <a:r>
              <a:rPr lang="ru-RU" sz="2800" dirty="0" smtClean="0"/>
              <a:t>Аутентичность текстов и заданий</a:t>
            </a:r>
          </a:p>
          <a:p>
            <a:pPr eaLnBrk="1" hangingPunct="1"/>
            <a:r>
              <a:rPr lang="ru-RU" sz="2800" dirty="0" smtClean="0"/>
              <a:t>Жанровое разнообразие</a:t>
            </a:r>
          </a:p>
          <a:p>
            <a:pPr eaLnBrk="1" hangingPunct="1"/>
            <a:r>
              <a:rPr lang="ru-RU" sz="2800" dirty="0" err="1" smtClean="0"/>
              <a:t>Исследовательско-творческий</a:t>
            </a:r>
            <a:r>
              <a:rPr lang="ru-RU" sz="2800" dirty="0" smtClean="0"/>
              <a:t> характер заданий</a:t>
            </a:r>
          </a:p>
          <a:p>
            <a:pPr eaLnBrk="1" hangingPunct="1"/>
            <a:r>
              <a:rPr lang="ru-RU" sz="2800" dirty="0" smtClean="0"/>
              <a:t>Рефлексивный подход</a:t>
            </a:r>
          </a:p>
          <a:p>
            <a:pPr eaLnBrk="1" hangingPunct="1"/>
            <a:r>
              <a:rPr lang="ru-RU" sz="2800" dirty="0" smtClean="0"/>
              <a:t>Интеграция видов речевой деятельности</a:t>
            </a:r>
          </a:p>
          <a:p>
            <a:pPr eaLnBrk="1" hangingPunct="1"/>
            <a:r>
              <a:rPr lang="ru-RU" sz="2800" dirty="0" smtClean="0"/>
              <a:t>Подготовка к итоговой аттестации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65405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dirty="0" smtClean="0"/>
              <a:t>Разнообразие жанров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67544" y="908722"/>
          <a:ext cx="8229600" cy="5805265"/>
        </p:xfrm>
        <a:graphic>
          <a:graphicData uri="http://schemas.openxmlformats.org/drawingml/2006/table">
            <a:tbl>
              <a:tblPr firstRow="1" bandRow="1">
                <a:tableStyleId>{74C1A8A3-306A-4EB7-A6B1-4F7E0EB9C5D6}</a:tableStyleId>
              </a:tblPr>
              <a:tblGrid>
                <a:gridCol w="2543164"/>
                <a:gridCol w="2943236"/>
                <a:gridCol w="2743200"/>
              </a:tblGrid>
              <a:tr h="383696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2-4 классы</a:t>
                      </a:r>
                      <a:endParaRPr lang="ru-RU" sz="1800" dirty="0"/>
                    </a:p>
                  </a:txBody>
                  <a:tcPr marT="45716" marB="45716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5-9 классы</a:t>
                      </a:r>
                      <a:endParaRPr lang="ru-RU" sz="1800" dirty="0"/>
                    </a:p>
                  </a:txBody>
                  <a:tcPr marT="45716" marB="45716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10-11 классы</a:t>
                      </a:r>
                      <a:endParaRPr lang="ru-RU" sz="1800" dirty="0"/>
                    </a:p>
                  </a:txBody>
                  <a:tcPr marT="45716" marB="45716"/>
                </a:tc>
              </a:tr>
              <a:tr h="5421569"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800" dirty="0" smtClean="0"/>
                        <a:t> </a:t>
                      </a:r>
                      <a:r>
                        <a:rPr lang="ru-RU" sz="2400" dirty="0" smtClean="0"/>
                        <a:t>Сказки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2400" dirty="0" smtClean="0"/>
                        <a:t>Рассказы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2400" dirty="0" smtClean="0"/>
                        <a:t>Пословицы, поговорки, скороговорки, загадки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2400" dirty="0" smtClean="0"/>
                        <a:t>Комиксы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2400" dirty="0" smtClean="0"/>
                        <a:t>Информационные</a:t>
                      </a:r>
                      <a:r>
                        <a:rPr lang="ru-RU" sz="2400" baseline="0" dirty="0" smtClean="0"/>
                        <a:t> тексты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2400" baseline="0" dirty="0" smtClean="0"/>
                        <a:t>Стихи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2400" baseline="0" dirty="0" smtClean="0"/>
                        <a:t>Инструкции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2400" baseline="0" dirty="0" smtClean="0"/>
                        <a:t>Басни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2400" baseline="0" dirty="0" smtClean="0"/>
                        <a:t>Легенды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2400" baseline="0" dirty="0" smtClean="0"/>
                        <a:t>Письма</a:t>
                      </a:r>
                      <a:endParaRPr lang="ru-RU" sz="1800" dirty="0"/>
                    </a:p>
                  </a:txBody>
                  <a:tcPr marT="45716" marB="45716"/>
                </a:tc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800" dirty="0" smtClean="0"/>
                        <a:t> Сказки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800" dirty="0" smtClean="0"/>
                        <a:t>Мифы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800" dirty="0" smtClean="0"/>
                        <a:t>Легенды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800" dirty="0" smtClean="0"/>
                        <a:t>Басни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800" dirty="0" smtClean="0"/>
                        <a:t>Объявления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800" dirty="0" smtClean="0"/>
                        <a:t>Правила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800" dirty="0" smtClean="0"/>
                        <a:t>Инструкции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800" dirty="0" smtClean="0"/>
                        <a:t>Расписания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800" dirty="0" smtClean="0"/>
                        <a:t>Программы</a:t>
                      </a:r>
                      <a:r>
                        <a:rPr lang="ru-RU" sz="1800" baseline="0" dirty="0" smtClean="0"/>
                        <a:t> мероприятий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800" baseline="0" dirty="0" smtClean="0"/>
                        <a:t>Отрывки из художественных произведений (повестей, романов)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800" dirty="0" smtClean="0"/>
                        <a:t>Стихи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800" dirty="0" smtClean="0"/>
                        <a:t>Научно-популярные</a:t>
                      </a:r>
                      <a:r>
                        <a:rPr lang="ru-RU" sz="1800" baseline="0" dirty="0" smtClean="0"/>
                        <a:t> тексты (энциклопедические, журнальные)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800" baseline="0" dirty="0" err="1" smtClean="0"/>
                        <a:t>Вебсайты</a:t>
                      </a:r>
                      <a:r>
                        <a:rPr lang="ru-RU" sz="1800" baseline="0" dirty="0" smtClean="0"/>
                        <a:t>/</a:t>
                      </a:r>
                      <a:r>
                        <a:rPr lang="ru-RU" sz="1800" baseline="0" dirty="0" err="1" smtClean="0"/>
                        <a:t>вебстраницы</a:t>
                      </a:r>
                      <a:endParaRPr lang="ru-RU" sz="1800" dirty="0"/>
                    </a:p>
                  </a:txBody>
                  <a:tcPr marT="45716" marB="45716"/>
                </a:tc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800" dirty="0" smtClean="0"/>
                        <a:t> Интервью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800" dirty="0" smtClean="0"/>
                        <a:t>Словарные</a:t>
                      </a:r>
                      <a:r>
                        <a:rPr lang="ru-RU" sz="1800" baseline="0" dirty="0" smtClean="0"/>
                        <a:t> и энциклопедические статьи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800" baseline="0" dirty="0" smtClean="0"/>
                        <a:t>Рекламные тексты (буклеты, объявления)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800" baseline="0" dirty="0" smtClean="0"/>
                        <a:t>Биографии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800" baseline="0" dirty="0" smtClean="0"/>
                        <a:t>Отрывки из исторических произведений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800" baseline="0" dirty="0" smtClean="0"/>
                        <a:t>Отрывки из художественных произведений (повестей, романов)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800" baseline="0" dirty="0" smtClean="0"/>
                        <a:t>Научно-популярные статьи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800" baseline="0" dirty="0" err="1" smtClean="0"/>
                        <a:t>Вебсайты</a:t>
                      </a:r>
                      <a:endParaRPr lang="ru-RU" sz="1800" baseline="0" dirty="0" smtClean="0"/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800" baseline="0" dirty="0" smtClean="0"/>
                        <a:t>Драматургия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800" baseline="0" dirty="0" smtClean="0"/>
                        <a:t>Мемуары</a:t>
                      </a:r>
                      <a:endParaRPr lang="ru-RU" sz="1800" dirty="0"/>
                    </a:p>
                  </a:txBody>
                  <a:tcPr marT="45716" marB="45716"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56" y="0"/>
            <a:ext cx="5321606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4" descr="https://www.englishteachers.ru/uploadedfiles/waresimgs/54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3" y="231846"/>
            <a:ext cx="1781274" cy="2427271"/>
          </a:xfrm>
          <a:prstGeom prst="rect">
            <a:avLst/>
          </a:prstGeom>
          <a:noFill/>
        </p:spPr>
      </p:pic>
      <p:sp>
        <p:nvSpPr>
          <p:cNvPr id="7" name="Пятиугольник 6"/>
          <p:cNvSpPr/>
          <p:nvPr/>
        </p:nvSpPr>
        <p:spPr>
          <a:xfrm>
            <a:off x="485437" y="3200021"/>
            <a:ext cx="2664296" cy="1155326"/>
          </a:xfrm>
          <a:prstGeom prst="homePlat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Просмотровое чтение</a:t>
            </a:r>
          </a:p>
        </p:txBody>
      </p:sp>
      <p:sp>
        <p:nvSpPr>
          <p:cNvPr id="8" name="Полилиния 7"/>
          <p:cNvSpPr/>
          <p:nvPr/>
        </p:nvSpPr>
        <p:spPr>
          <a:xfrm>
            <a:off x="4754179" y="1266497"/>
            <a:ext cx="3403601" cy="376620"/>
          </a:xfrm>
          <a:custGeom>
            <a:avLst/>
            <a:gdLst>
              <a:gd name="connsiteX0" fmla="*/ 805793 w 3403601"/>
              <a:gd name="connsiteY0" fmla="*/ 99848 h 376620"/>
              <a:gd name="connsiteX1" fmla="*/ 122621 w 3403601"/>
              <a:gd name="connsiteY1" fmla="*/ 36786 h 376620"/>
              <a:gd name="connsiteX2" fmla="*/ 101600 w 3403601"/>
              <a:gd name="connsiteY2" fmla="*/ 320565 h 376620"/>
              <a:gd name="connsiteX3" fmla="*/ 732221 w 3403601"/>
              <a:gd name="connsiteY3" fmla="*/ 373117 h 376620"/>
              <a:gd name="connsiteX4" fmla="*/ 2119587 w 3403601"/>
              <a:gd name="connsiteY4" fmla="*/ 352096 h 376620"/>
              <a:gd name="connsiteX5" fmla="*/ 3181131 w 3403601"/>
              <a:gd name="connsiteY5" fmla="*/ 320565 h 376620"/>
              <a:gd name="connsiteX6" fmla="*/ 3128580 w 3403601"/>
              <a:gd name="connsiteY6" fmla="*/ 89337 h 376620"/>
              <a:gd name="connsiteX7" fmla="*/ 1531007 w 3403601"/>
              <a:gd name="connsiteY7" fmla="*/ 57806 h 376620"/>
              <a:gd name="connsiteX8" fmla="*/ 721711 w 3403601"/>
              <a:gd name="connsiteY8" fmla="*/ 89337 h 376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03601" h="376620">
                <a:moveTo>
                  <a:pt x="805793" y="99848"/>
                </a:moveTo>
                <a:cubicBezTo>
                  <a:pt x="522889" y="49924"/>
                  <a:pt x="239986" y="0"/>
                  <a:pt x="122621" y="36786"/>
                </a:cubicBezTo>
                <a:cubicBezTo>
                  <a:pt x="5256" y="73572"/>
                  <a:pt x="0" y="264510"/>
                  <a:pt x="101600" y="320565"/>
                </a:cubicBezTo>
                <a:cubicBezTo>
                  <a:pt x="203200" y="376620"/>
                  <a:pt x="732221" y="373117"/>
                  <a:pt x="732221" y="373117"/>
                </a:cubicBezTo>
                <a:lnTo>
                  <a:pt x="2119587" y="352096"/>
                </a:lnTo>
                <a:cubicBezTo>
                  <a:pt x="2527739" y="343337"/>
                  <a:pt x="3012966" y="364358"/>
                  <a:pt x="3181131" y="320565"/>
                </a:cubicBezTo>
                <a:cubicBezTo>
                  <a:pt x="3349296" y="276772"/>
                  <a:pt x="3403601" y="133130"/>
                  <a:pt x="3128580" y="89337"/>
                </a:cubicBezTo>
                <a:cubicBezTo>
                  <a:pt x="2853559" y="45544"/>
                  <a:pt x="1932152" y="57806"/>
                  <a:pt x="1531007" y="57806"/>
                </a:cubicBezTo>
                <a:cubicBezTo>
                  <a:pt x="1129862" y="57806"/>
                  <a:pt x="721711" y="89337"/>
                  <a:pt x="721711" y="89337"/>
                </a:cubicBezTo>
              </a:path>
            </a:pathLst>
          </a:cu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0"/>
            <a:ext cx="5400996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Picture 4" descr="https://www.englishteachers.ru/uploadedfiles/waresimgs/54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3" y="231846"/>
            <a:ext cx="1781274" cy="2437782"/>
          </a:xfrm>
          <a:prstGeom prst="rect">
            <a:avLst/>
          </a:prstGeom>
          <a:noFill/>
        </p:spPr>
      </p:pic>
      <p:sp>
        <p:nvSpPr>
          <p:cNvPr id="7" name="Пятиугольник 6"/>
          <p:cNvSpPr/>
          <p:nvPr/>
        </p:nvSpPr>
        <p:spPr>
          <a:xfrm>
            <a:off x="254209" y="2926752"/>
            <a:ext cx="2664296" cy="1155326"/>
          </a:xfrm>
          <a:prstGeom prst="homePlat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Просмотровое чтение</a:t>
            </a:r>
          </a:p>
        </p:txBody>
      </p:sp>
      <p:sp>
        <p:nvSpPr>
          <p:cNvPr id="8" name="Полилиния 7"/>
          <p:cNvSpPr/>
          <p:nvPr/>
        </p:nvSpPr>
        <p:spPr>
          <a:xfrm>
            <a:off x="4099035" y="315310"/>
            <a:ext cx="3533227" cy="457200"/>
          </a:xfrm>
          <a:custGeom>
            <a:avLst/>
            <a:gdLst>
              <a:gd name="connsiteX0" fmla="*/ 557048 w 3533227"/>
              <a:gd name="connsiteY0" fmla="*/ 0 h 457200"/>
              <a:gd name="connsiteX1" fmla="*/ 73572 w 3533227"/>
              <a:gd name="connsiteY1" fmla="*/ 94593 h 457200"/>
              <a:gd name="connsiteX2" fmla="*/ 115613 w 3533227"/>
              <a:gd name="connsiteY2" fmla="*/ 399393 h 457200"/>
              <a:gd name="connsiteX3" fmla="*/ 693682 w 3533227"/>
              <a:gd name="connsiteY3" fmla="*/ 388883 h 457200"/>
              <a:gd name="connsiteX4" fmla="*/ 2039006 w 3533227"/>
              <a:gd name="connsiteY4" fmla="*/ 451945 h 457200"/>
              <a:gd name="connsiteX5" fmla="*/ 3069020 w 3533227"/>
              <a:gd name="connsiteY5" fmla="*/ 420414 h 457200"/>
              <a:gd name="connsiteX6" fmla="*/ 3510455 w 3533227"/>
              <a:gd name="connsiteY6" fmla="*/ 294290 h 457200"/>
              <a:gd name="connsiteX7" fmla="*/ 2932386 w 3533227"/>
              <a:gd name="connsiteY7" fmla="*/ 52552 h 457200"/>
              <a:gd name="connsiteX8" fmla="*/ 1545020 w 3533227"/>
              <a:gd name="connsiteY8" fmla="*/ 63062 h 457200"/>
              <a:gd name="connsiteX9" fmla="*/ 483475 w 3533227"/>
              <a:gd name="connsiteY9" fmla="*/ 10511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533227" h="457200">
                <a:moveTo>
                  <a:pt x="557048" y="0"/>
                </a:moveTo>
                <a:cubicBezTo>
                  <a:pt x="352096" y="14014"/>
                  <a:pt x="147144" y="28028"/>
                  <a:pt x="73572" y="94593"/>
                </a:cubicBezTo>
                <a:cubicBezTo>
                  <a:pt x="0" y="161158"/>
                  <a:pt x="12261" y="350345"/>
                  <a:pt x="115613" y="399393"/>
                </a:cubicBezTo>
                <a:cubicBezTo>
                  <a:pt x="218965" y="448441"/>
                  <a:pt x="373117" y="380124"/>
                  <a:pt x="693682" y="388883"/>
                </a:cubicBezTo>
                <a:cubicBezTo>
                  <a:pt x="1014247" y="397642"/>
                  <a:pt x="1643116" y="446690"/>
                  <a:pt x="2039006" y="451945"/>
                </a:cubicBezTo>
                <a:cubicBezTo>
                  <a:pt x="2434896" y="457200"/>
                  <a:pt x="2823779" y="446690"/>
                  <a:pt x="3069020" y="420414"/>
                </a:cubicBezTo>
                <a:cubicBezTo>
                  <a:pt x="3314262" y="394138"/>
                  <a:pt x="3533227" y="355600"/>
                  <a:pt x="3510455" y="294290"/>
                </a:cubicBezTo>
                <a:cubicBezTo>
                  <a:pt x="3487683" y="232980"/>
                  <a:pt x="3259958" y="91090"/>
                  <a:pt x="2932386" y="52552"/>
                </a:cubicBezTo>
                <a:cubicBezTo>
                  <a:pt x="2604814" y="14014"/>
                  <a:pt x="1953172" y="70069"/>
                  <a:pt x="1545020" y="63062"/>
                </a:cubicBezTo>
                <a:cubicBezTo>
                  <a:pt x="1136868" y="56055"/>
                  <a:pt x="810171" y="33283"/>
                  <a:pt x="483475" y="10511"/>
                </a:cubicBezTo>
              </a:path>
            </a:pathLst>
          </a:cu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/>
          <p:cNvPicPr>
            <a:picLocks noChangeAspect="1" noChangeArrowheads="1"/>
          </p:cNvPicPr>
          <p:nvPr/>
        </p:nvPicPr>
        <p:blipFill>
          <a:blip r:embed="rId2" cstate="print"/>
          <a:srcRect t="5745" b="15703"/>
          <a:stretch>
            <a:fillRect/>
          </a:stretch>
        </p:blipFill>
        <p:spPr bwMode="auto">
          <a:xfrm>
            <a:off x="2981068" y="171823"/>
            <a:ext cx="5942215" cy="6554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https://www.englishteachers.ru/uploadedfiles/waresimgs/54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0414" y="357352"/>
            <a:ext cx="2018500" cy="2701158"/>
          </a:xfrm>
          <a:prstGeom prst="rect">
            <a:avLst/>
          </a:prstGeom>
          <a:noFill/>
        </p:spPr>
      </p:pic>
      <p:sp>
        <p:nvSpPr>
          <p:cNvPr id="7" name="Полилиния 6"/>
          <p:cNvSpPr/>
          <p:nvPr/>
        </p:nvSpPr>
        <p:spPr>
          <a:xfrm>
            <a:off x="4146331" y="1182414"/>
            <a:ext cx="4062248" cy="567558"/>
          </a:xfrm>
          <a:custGeom>
            <a:avLst/>
            <a:gdLst>
              <a:gd name="connsiteX0" fmla="*/ 204952 w 4062248"/>
              <a:gd name="connsiteY0" fmla="*/ 47296 h 567558"/>
              <a:gd name="connsiteX1" fmla="*/ 5255 w 4062248"/>
              <a:gd name="connsiteY1" fmla="*/ 341586 h 567558"/>
              <a:gd name="connsiteX2" fmla="*/ 173421 w 4062248"/>
              <a:gd name="connsiteY2" fmla="*/ 509752 h 567558"/>
              <a:gd name="connsiteX3" fmla="*/ 1024759 w 4062248"/>
              <a:gd name="connsiteY3" fmla="*/ 562303 h 567558"/>
              <a:gd name="connsiteX4" fmla="*/ 2349062 w 4062248"/>
              <a:gd name="connsiteY4" fmla="*/ 541283 h 567558"/>
              <a:gd name="connsiteX5" fmla="*/ 3589283 w 4062248"/>
              <a:gd name="connsiteY5" fmla="*/ 467710 h 567558"/>
              <a:gd name="connsiteX6" fmla="*/ 4030717 w 4062248"/>
              <a:gd name="connsiteY6" fmla="*/ 394138 h 567558"/>
              <a:gd name="connsiteX7" fmla="*/ 3778469 w 4062248"/>
              <a:gd name="connsiteY7" fmla="*/ 99848 h 567558"/>
              <a:gd name="connsiteX8" fmla="*/ 2622331 w 4062248"/>
              <a:gd name="connsiteY8" fmla="*/ 47296 h 567558"/>
              <a:gd name="connsiteX9" fmla="*/ 1487214 w 4062248"/>
              <a:gd name="connsiteY9" fmla="*/ 57807 h 567558"/>
              <a:gd name="connsiteX10" fmla="*/ 972207 w 4062248"/>
              <a:gd name="connsiteY10" fmla="*/ 89338 h 567558"/>
              <a:gd name="connsiteX11" fmla="*/ 436179 w 4062248"/>
              <a:gd name="connsiteY11" fmla="*/ 57807 h 567558"/>
              <a:gd name="connsiteX12" fmla="*/ 204952 w 4062248"/>
              <a:gd name="connsiteY12" fmla="*/ 47296 h 567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062248" h="567558">
                <a:moveTo>
                  <a:pt x="204952" y="47296"/>
                </a:moveTo>
                <a:cubicBezTo>
                  <a:pt x="133131" y="94592"/>
                  <a:pt x="10510" y="264510"/>
                  <a:pt x="5255" y="341586"/>
                </a:cubicBezTo>
                <a:cubicBezTo>
                  <a:pt x="0" y="418662"/>
                  <a:pt x="3504" y="472966"/>
                  <a:pt x="173421" y="509752"/>
                </a:cubicBezTo>
                <a:cubicBezTo>
                  <a:pt x="343338" y="546538"/>
                  <a:pt x="1024759" y="562303"/>
                  <a:pt x="1024759" y="562303"/>
                </a:cubicBezTo>
                <a:cubicBezTo>
                  <a:pt x="1387366" y="567558"/>
                  <a:pt x="1921641" y="557049"/>
                  <a:pt x="2349062" y="541283"/>
                </a:cubicBezTo>
                <a:cubicBezTo>
                  <a:pt x="2776483" y="525518"/>
                  <a:pt x="3309007" y="492234"/>
                  <a:pt x="3589283" y="467710"/>
                </a:cubicBezTo>
                <a:cubicBezTo>
                  <a:pt x="3869559" y="443186"/>
                  <a:pt x="3999186" y="455448"/>
                  <a:pt x="4030717" y="394138"/>
                </a:cubicBezTo>
                <a:cubicBezTo>
                  <a:pt x="4062248" y="332828"/>
                  <a:pt x="4013200" y="157655"/>
                  <a:pt x="3778469" y="99848"/>
                </a:cubicBezTo>
                <a:cubicBezTo>
                  <a:pt x="3543738" y="42041"/>
                  <a:pt x="2622331" y="47296"/>
                  <a:pt x="2622331" y="47296"/>
                </a:cubicBezTo>
                <a:lnTo>
                  <a:pt x="1487214" y="57807"/>
                </a:lnTo>
                <a:cubicBezTo>
                  <a:pt x="1212193" y="64814"/>
                  <a:pt x="1147379" y="89338"/>
                  <a:pt x="972207" y="89338"/>
                </a:cubicBezTo>
                <a:cubicBezTo>
                  <a:pt x="797035" y="89338"/>
                  <a:pt x="564055" y="66566"/>
                  <a:pt x="436179" y="57807"/>
                </a:cubicBezTo>
                <a:cubicBezTo>
                  <a:pt x="308303" y="49048"/>
                  <a:pt x="276773" y="0"/>
                  <a:pt x="204952" y="47296"/>
                </a:cubicBezTo>
                <a:close/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ятиугольник 7"/>
          <p:cNvSpPr/>
          <p:nvPr/>
        </p:nvSpPr>
        <p:spPr>
          <a:xfrm>
            <a:off x="390844" y="3504821"/>
            <a:ext cx="2664296" cy="1155326"/>
          </a:xfrm>
          <a:prstGeom prst="homePlat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Просмотровое чтение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60330" y="680261"/>
            <a:ext cx="7126014" cy="5905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4" descr="https://www.englishteachers.ru/uploadedfiles/waresimgs/54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3" y="231846"/>
            <a:ext cx="1781274" cy="2458802"/>
          </a:xfrm>
          <a:prstGeom prst="rect">
            <a:avLst/>
          </a:prstGeom>
          <a:noFill/>
        </p:spPr>
      </p:pic>
      <p:sp>
        <p:nvSpPr>
          <p:cNvPr id="6" name="Полилиния 5"/>
          <p:cNvSpPr/>
          <p:nvPr/>
        </p:nvSpPr>
        <p:spPr>
          <a:xfrm>
            <a:off x="3167117" y="3750441"/>
            <a:ext cx="4890814" cy="625365"/>
          </a:xfrm>
          <a:custGeom>
            <a:avLst/>
            <a:gdLst>
              <a:gd name="connsiteX0" fmla="*/ 543035 w 4890814"/>
              <a:gd name="connsiteY0" fmla="*/ 1752 h 625365"/>
              <a:gd name="connsiteX1" fmla="*/ 70069 w 4890814"/>
              <a:gd name="connsiteY1" fmla="*/ 64814 h 625365"/>
              <a:gd name="connsiteX2" fmla="*/ 122621 w 4890814"/>
              <a:gd name="connsiteY2" fmla="*/ 348593 h 625365"/>
              <a:gd name="connsiteX3" fmla="*/ 374869 w 4890814"/>
              <a:gd name="connsiteY3" fmla="*/ 569311 h 625365"/>
              <a:gd name="connsiteX4" fmla="*/ 1499476 w 4890814"/>
              <a:gd name="connsiteY4" fmla="*/ 590331 h 625365"/>
              <a:gd name="connsiteX5" fmla="*/ 3181131 w 4890814"/>
              <a:gd name="connsiteY5" fmla="*/ 537780 h 625365"/>
              <a:gd name="connsiteX6" fmla="*/ 4106042 w 4890814"/>
              <a:gd name="connsiteY6" fmla="*/ 590331 h 625365"/>
              <a:gd name="connsiteX7" fmla="*/ 4831255 w 4890814"/>
              <a:gd name="connsiteY7" fmla="*/ 327573 h 625365"/>
              <a:gd name="connsiteX8" fmla="*/ 4463393 w 4890814"/>
              <a:gd name="connsiteY8" fmla="*/ 96345 h 625365"/>
              <a:gd name="connsiteX9" fmla="*/ 3307255 w 4890814"/>
              <a:gd name="connsiteY9" fmla="*/ 22773 h 625365"/>
              <a:gd name="connsiteX10" fmla="*/ 1625600 w 4890814"/>
              <a:gd name="connsiteY10" fmla="*/ 54304 h 625365"/>
              <a:gd name="connsiteX11" fmla="*/ 543035 w 4890814"/>
              <a:gd name="connsiteY11" fmla="*/ 1752 h 62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890814" h="625365">
                <a:moveTo>
                  <a:pt x="543035" y="1752"/>
                </a:moveTo>
                <a:cubicBezTo>
                  <a:pt x="283780" y="3504"/>
                  <a:pt x="140138" y="7007"/>
                  <a:pt x="70069" y="64814"/>
                </a:cubicBezTo>
                <a:cubicBezTo>
                  <a:pt x="0" y="122621"/>
                  <a:pt x="71821" y="264510"/>
                  <a:pt x="122621" y="348593"/>
                </a:cubicBezTo>
                <a:cubicBezTo>
                  <a:pt x="173421" y="432676"/>
                  <a:pt x="145393" y="529021"/>
                  <a:pt x="374869" y="569311"/>
                </a:cubicBezTo>
                <a:cubicBezTo>
                  <a:pt x="604345" y="609601"/>
                  <a:pt x="1031766" y="595586"/>
                  <a:pt x="1499476" y="590331"/>
                </a:cubicBezTo>
                <a:cubicBezTo>
                  <a:pt x="1967186" y="585076"/>
                  <a:pt x="2746703" y="537780"/>
                  <a:pt x="3181131" y="537780"/>
                </a:cubicBezTo>
                <a:cubicBezTo>
                  <a:pt x="3615559" y="537780"/>
                  <a:pt x="3831021" y="625365"/>
                  <a:pt x="4106042" y="590331"/>
                </a:cubicBezTo>
                <a:cubicBezTo>
                  <a:pt x="4381063" y="555297"/>
                  <a:pt x="4771696" y="409904"/>
                  <a:pt x="4831255" y="327573"/>
                </a:cubicBezTo>
                <a:cubicBezTo>
                  <a:pt x="4890814" y="245242"/>
                  <a:pt x="4717393" y="147145"/>
                  <a:pt x="4463393" y="96345"/>
                </a:cubicBezTo>
                <a:cubicBezTo>
                  <a:pt x="4209393" y="45545"/>
                  <a:pt x="3307255" y="22773"/>
                  <a:pt x="3307255" y="22773"/>
                </a:cubicBezTo>
                <a:cubicBezTo>
                  <a:pt x="2834290" y="15766"/>
                  <a:pt x="2091558" y="57807"/>
                  <a:pt x="1625600" y="54304"/>
                </a:cubicBezTo>
                <a:cubicBezTo>
                  <a:pt x="1159642" y="50801"/>
                  <a:pt x="802290" y="0"/>
                  <a:pt x="543035" y="1752"/>
                </a:cubicBezTo>
                <a:close/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0605632">
            <a:off x="430922" y="3918955"/>
            <a:ext cx="2349601" cy="10199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 cstate="print"/>
          <a:srcRect l="5139" r="5850" b="3066"/>
          <a:stretch>
            <a:fillRect/>
          </a:stretch>
        </p:blipFill>
        <p:spPr bwMode="auto">
          <a:xfrm>
            <a:off x="1187624" y="894456"/>
            <a:ext cx="7956376" cy="5963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8" descr="https://www.englishteachers.ru/uploadedfiles/waresimgs/54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1619672" cy="2226158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763688" y="2"/>
            <a:ext cx="6768752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800" dirty="0">
                <a:solidFill>
                  <a:srgbClr val="0070C0"/>
                </a:solidFill>
              </a:rPr>
              <a:t>Чтение с </a:t>
            </a:r>
            <a:r>
              <a:rPr lang="ru-RU" sz="2800" dirty="0" smtClean="0">
                <a:solidFill>
                  <a:srgbClr val="0070C0"/>
                </a:solidFill>
              </a:rPr>
              <a:t>пониманием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ru-RU" sz="2800" dirty="0" smtClean="0">
                <a:solidFill>
                  <a:srgbClr val="0070C0"/>
                </a:solidFill>
              </a:rPr>
              <a:t>основной </a:t>
            </a:r>
            <a:r>
              <a:rPr lang="ru-RU" sz="2800" dirty="0">
                <a:solidFill>
                  <a:srgbClr val="0070C0"/>
                </a:solidFill>
              </a:rPr>
              <a:t>идеи </a:t>
            </a:r>
          </a:p>
          <a:p>
            <a:pPr>
              <a:defRPr/>
            </a:pPr>
            <a:r>
              <a:rPr lang="ru-RU" sz="2800" dirty="0">
                <a:solidFill>
                  <a:srgbClr val="0070C0"/>
                </a:solidFill>
              </a:rPr>
              <a:t>прочитанного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6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60649"/>
            <a:ext cx="8532440" cy="61982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8" descr="https://www.englishteachers.ru/uploadedfiles/waresimgs/54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631842"/>
            <a:ext cx="1619672" cy="2226158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4" y="3789043"/>
            <a:ext cx="3122201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dirty="0">
                <a:solidFill>
                  <a:srgbClr val="0070C0"/>
                </a:solidFill>
              </a:rPr>
              <a:t>Чтение с извлечением</a:t>
            </a:r>
          </a:p>
          <a:p>
            <a:pPr>
              <a:defRPr/>
            </a:pPr>
            <a:r>
              <a:rPr lang="ru-RU" sz="2400" dirty="0">
                <a:solidFill>
                  <a:srgbClr val="0070C0"/>
                </a:solidFill>
              </a:rPr>
              <a:t>нужной информации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219200"/>
            <a:ext cx="8839200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8" descr="https://www.englishteachers.ru/uploadedfiles/waresimgs/54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619672" cy="2226158"/>
          </a:xfrm>
          <a:prstGeom prst="rect">
            <a:avLst/>
          </a:prstGeom>
          <a:noFill/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283972" y="692698"/>
            <a:ext cx="420281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srgbClr val="0070C0"/>
                </a:solidFill>
              </a:rPr>
              <a:t>Чтение с полным пониманием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4149" y="365126"/>
            <a:ext cx="8011236" cy="1325563"/>
          </a:xfrm>
        </p:spPr>
        <p:txBody>
          <a:bodyPr>
            <a:normAutofit/>
          </a:bodyPr>
          <a:lstStyle/>
          <a:p>
            <a:r>
              <a:rPr lang="ru-RU" sz="4000" dirty="0" smtClean="0"/>
              <a:t>Чем характеризуется </a:t>
            </a:r>
            <a:r>
              <a:rPr lang="ru-RU" sz="4000" b="1" dirty="0" smtClean="0"/>
              <a:t>глубина понимания</a:t>
            </a:r>
            <a:r>
              <a:rPr lang="ru-RU" sz="4000" dirty="0" smtClean="0"/>
              <a:t>?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xmlns="" val="130515549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s://www.englishteachers.ru/uploadedfiles/waresimgs/49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909763" cy="2636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54" name="Picture 2"/>
          <p:cNvPicPr>
            <a:picLocks noChangeAspect="1" noChangeArrowheads="1"/>
          </p:cNvPicPr>
          <p:nvPr/>
        </p:nvPicPr>
        <p:blipFill>
          <a:blip r:embed="rId3" cstate="print"/>
          <a:srcRect b="16169"/>
          <a:stretch>
            <a:fillRect/>
          </a:stretch>
        </p:blipFill>
        <p:spPr bwMode="auto">
          <a:xfrm>
            <a:off x="2611439" y="0"/>
            <a:ext cx="5948052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42593" y="3393858"/>
            <a:ext cx="1969683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70C0"/>
                </a:solidFill>
              </a:rPr>
              <a:t>Чтение</a:t>
            </a:r>
          </a:p>
          <a:p>
            <a:r>
              <a:rPr lang="ru-RU" sz="2400" dirty="0" smtClean="0">
                <a:solidFill>
                  <a:srgbClr val="0070C0"/>
                </a:solidFill>
              </a:rPr>
              <a:t> </a:t>
            </a:r>
            <a:r>
              <a:rPr lang="ru-RU" sz="2400" dirty="0">
                <a:solidFill>
                  <a:srgbClr val="0070C0"/>
                </a:solidFill>
              </a:rPr>
              <a:t>с полным пониманием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 cstate="print"/>
          <a:srcRect l="24146" r="3339"/>
          <a:stretch>
            <a:fillRect/>
          </a:stretch>
        </p:blipFill>
        <p:spPr bwMode="auto">
          <a:xfrm>
            <a:off x="2117354" y="188751"/>
            <a:ext cx="7026646" cy="666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0" descr="https://www.englishteachers.ru/uploadedfiles/waresimgs/56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1703500" cy="2348880"/>
          </a:xfrm>
          <a:prstGeom prst="rect">
            <a:avLst/>
          </a:prstGeom>
          <a:noFill/>
        </p:spPr>
      </p:pic>
      <p:sp>
        <p:nvSpPr>
          <p:cNvPr id="7" name="Пятиугольник 6"/>
          <p:cNvSpPr/>
          <p:nvPr/>
        </p:nvSpPr>
        <p:spPr>
          <a:xfrm rot="20498907">
            <a:off x="70101" y="2474918"/>
            <a:ext cx="2550080" cy="857214"/>
          </a:xfrm>
          <a:prstGeom prst="homePlat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Просмотровое чтение</a:t>
            </a:r>
          </a:p>
        </p:txBody>
      </p:sp>
      <p:sp>
        <p:nvSpPr>
          <p:cNvPr id="6" name="Полилиния 5"/>
          <p:cNvSpPr/>
          <p:nvPr/>
        </p:nvSpPr>
        <p:spPr>
          <a:xfrm>
            <a:off x="2264979" y="122621"/>
            <a:ext cx="6560207" cy="702441"/>
          </a:xfrm>
          <a:custGeom>
            <a:avLst/>
            <a:gdLst>
              <a:gd name="connsiteX0" fmla="*/ 1140373 w 6560207"/>
              <a:gd name="connsiteY0" fmla="*/ 171669 h 702441"/>
              <a:gd name="connsiteX1" fmla="*/ 310055 w 6560207"/>
              <a:gd name="connsiteY1" fmla="*/ 35034 h 702441"/>
              <a:gd name="connsiteX2" fmla="*/ 5255 w 6560207"/>
              <a:gd name="connsiteY2" fmla="*/ 381876 h 702441"/>
              <a:gd name="connsiteX3" fmla="*/ 278524 w 6560207"/>
              <a:gd name="connsiteY3" fmla="*/ 676165 h 702441"/>
              <a:gd name="connsiteX4" fmla="*/ 1655380 w 6560207"/>
              <a:gd name="connsiteY4" fmla="*/ 539531 h 702441"/>
              <a:gd name="connsiteX5" fmla="*/ 2916621 w 6560207"/>
              <a:gd name="connsiteY5" fmla="*/ 613103 h 702441"/>
              <a:gd name="connsiteX6" fmla="*/ 5607269 w 6560207"/>
              <a:gd name="connsiteY6" fmla="*/ 602593 h 702441"/>
              <a:gd name="connsiteX7" fmla="*/ 6532180 w 6560207"/>
              <a:gd name="connsiteY7" fmla="*/ 339834 h 702441"/>
              <a:gd name="connsiteX8" fmla="*/ 5439104 w 6560207"/>
              <a:gd name="connsiteY8" fmla="*/ 140138 h 702441"/>
              <a:gd name="connsiteX9" fmla="*/ 1361090 w 6560207"/>
              <a:gd name="connsiteY9" fmla="*/ 119117 h 702441"/>
              <a:gd name="connsiteX10" fmla="*/ 698938 w 6560207"/>
              <a:gd name="connsiteY10" fmla="*/ 45545 h 702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560207" h="702441">
                <a:moveTo>
                  <a:pt x="1140373" y="171669"/>
                </a:moveTo>
                <a:cubicBezTo>
                  <a:pt x="819807" y="85834"/>
                  <a:pt x="499241" y="0"/>
                  <a:pt x="310055" y="35034"/>
                </a:cubicBezTo>
                <a:cubicBezTo>
                  <a:pt x="120869" y="70068"/>
                  <a:pt x="10510" y="275021"/>
                  <a:pt x="5255" y="381876"/>
                </a:cubicBezTo>
                <a:cubicBezTo>
                  <a:pt x="0" y="488731"/>
                  <a:pt x="3503" y="649889"/>
                  <a:pt x="278524" y="676165"/>
                </a:cubicBezTo>
                <a:cubicBezTo>
                  <a:pt x="553545" y="702441"/>
                  <a:pt x="1215697" y="550041"/>
                  <a:pt x="1655380" y="539531"/>
                </a:cubicBezTo>
                <a:cubicBezTo>
                  <a:pt x="2095063" y="529021"/>
                  <a:pt x="2257973" y="602593"/>
                  <a:pt x="2916621" y="613103"/>
                </a:cubicBezTo>
                <a:cubicBezTo>
                  <a:pt x="3575269" y="623613"/>
                  <a:pt x="5004676" y="648138"/>
                  <a:pt x="5607269" y="602593"/>
                </a:cubicBezTo>
                <a:cubicBezTo>
                  <a:pt x="6209862" y="557048"/>
                  <a:pt x="6560207" y="416910"/>
                  <a:pt x="6532180" y="339834"/>
                </a:cubicBezTo>
                <a:cubicBezTo>
                  <a:pt x="6504153" y="262758"/>
                  <a:pt x="6300952" y="176924"/>
                  <a:pt x="5439104" y="140138"/>
                </a:cubicBezTo>
                <a:cubicBezTo>
                  <a:pt x="4577256" y="103352"/>
                  <a:pt x="2151118" y="134883"/>
                  <a:pt x="1361090" y="119117"/>
                </a:cubicBezTo>
                <a:cubicBezTo>
                  <a:pt x="571062" y="103352"/>
                  <a:pt x="635000" y="74448"/>
                  <a:pt x="698938" y="45545"/>
                </a:cubicBezTo>
              </a:path>
            </a:pathLst>
          </a:cu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олилиния 7"/>
          <p:cNvSpPr/>
          <p:nvPr/>
        </p:nvSpPr>
        <p:spPr>
          <a:xfrm>
            <a:off x="2210676" y="3088290"/>
            <a:ext cx="6222124" cy="747986"/>
          </a:xfrm>
          <a:custGeom>
            <a:avLst/>
            <a:gdLst>
              <a:gd name="connsiteX0" fmla="*/ 784772 w 6222124"/>
              <a:gd name="connsiteY0" fmla="*/ 64813 h 747986"/>
              <a:gd name="connsiteX1" fmla="*/ 196193 w 6222124"/>
              <a:gd name="connsiteY1" fmla="*/ 85834 h 747986"/>
              <a:gd name="connsiteX2" fmla="*/ 112110 w 6222124"/>
              <a:gd name="connsiteY2" fmla="*/ 579820 h 747986"/>
              <a:gd name="connsiteX3" fmla="*/ 868855 w 6222124"/>
              <a:gd name="connsiteY3" fmla="*/ 716455 h 747986"/>
              <a:gd name="connsiteX4" fmla="*/ 3065517 w 6222124"/>
              <a:gd name="connsiteY4" fmla="*/ 716455 h 747986"/>
              <a:gd name="connsiteX5" fmla="*/ 3696138 w 6222124"/>
              <a:gd name="connsiteY5" fmla="*/ 527269 h 747986"/>
              <a:gd name="connsiteX6" fmla="*/ 4600027 w 6222124"/>
              <a:gd name="connsiteY6" fmla="*/ 548289 h 747986"/>
              <a:gd name="connsiteX7" fmla="*/ 5892800 w 6222124"/>
              <a:gd name="connsiteY7" fmla="*/ 527269 h 747986"/>
              <a:gd name="connsiteX8" fmla="*/ 6145048 w 6222124"/>
              <a:gd name="connsiteY8" fmla="*/ 180427 h 747986"/>
              <a:gd name="connsiteX9" fmla="*/ 5430345 w 6222124"/>
              <a:gd name="connsiteY9" fmla="*/ 148896 h 747986"/>
              <a:gd name="connsiteX10" fmla="*/ 3706648 w 6222124"/>
              <a:gd name="connsiteY10" fmla="*/ 117365 h 747986"/>
              <a:gd name="connsiteX11" fmla="*/ 1257738 w 6222124"/>
              <a:gd name="connsiteY11" fmla="*/ 43793 h 747986"/>
              <a:gd name="connsiteX12" fmla="*/ 721710 w 6222124"/>
              <a:gd name="connsiteY12" fmla="*/ 43793 h 747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222124" h="747986">
                <a:moveTo>
                  <a:pt x="784772" y="64813"/>
                </a:moveTo>
                <a:cubicBezTo>
                  <a:pt x="546537" y="32406"/>
                  <a:pt x="308303" y="0"/>
                  <a:pt x="196193" y="85834"/>
                </a:cubicBezTo>
                <a:cubicBezTo>
                  <a:pt x="84083" y="171668"/>
                  <a:pt x="0" y="474716"/>
                  <a:pt x="112110" y="579820"/>
                </a:cubicBezTo>
                <a:cubicBezTo>
                  <a:pt x="224220" y="684924"/>
                  <a:pt x="376621" y="693683"/>
                  <a:pt x="868855" y="716455"/>
                </a:cubicBezTo>
                <a:cubicBezTo>
                  <a:pt x="1361089" y="739227"/>
                  <a:pt x="2594303" y="747986"/>
                  <a:pt x="3065517" y="716455"/>
                </a:cubicBezTo>
                <a:cubicBezTo>
                  <a:pt x="3536731" y="684924"/>
                  <a:pt x="3440386" y="555297"/>
                  <a:pt x="3696138" y="527269"/>
                </a:cubicBezTo>
                <a:cubicBezTo>
                  <a:pt x="3951890" y="499241"/>
                  <a:pt x="4233917" y="548289"/>
                  <a:pt x="4600027" y="548289"/>
                </a:cubicBezTo>
                <a:cubicBezTo>
                  <a:pt x="4966137" y="548289"/>
                  <a:pt x="5635297" y="588579"/>
                  <a:pt x="5892800" y="527269"/>
                </a:cubicBezTo>
                <a:cubicBezTo>
                  <a:pt x="6150303" y="465959"/>
                  <a:pt x="6222124" y="243489"/>
                  <a:pt x="6145048" y="180427"/>
                </a:cubicBezTo>
                <a:cubicBezTo>
                  <a:pt x="6067972" y="117365"/>
                  <a:pt x="5430345" y="148896"/>
                  <a:pt x="5430345" y="148896"/>
                </a:cubicBezTo>
                <a:lnTo>
                  <a:pt x="3706648" y="117365"/>
                </a:lnTo>
                <a:lnTo>
                  <a:pt x="1257738" y="43793"/>
                </a:lnTo>
                <a:cubicBezTo>
                  <a:pt x="760248" y="31531"/>
                  <a:pt x="740979" y="37662"/>
                  <a:pt x="721710" y="43793"/>
                </a:cubicBezTo>
              </a:path>
            </a:pathLst>
          </a:cu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1992" b="5747"/>
          <a:stretch>
            <a:fillRect/>
          </a:stretch>
        </p:blipFill>
        <p:spPr bwMode="auto">
          <a:xfrm>
            <a:off x="2557581" y="-101"/>
            <a:ext cx="5566915" cy="68581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7108" name="Picture 4" descr="https://www.englishteachers.ru/uploadedfiles/waresimgs/34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231228"/>
            <a:ext cx="1656184" cy="2333297"/>
          </a:xfrm>
          <a:prstGeom prst="rect">
            <a:avLst/>
          </a:prstGeom>
          <a:noFill/>
        </p:spPr>
      </p:pic>
      <p:sp>
        <p:nvSpPr>
          <p:cNvPr id="5" name="Пятиугольник 4"/>
          <p:cNvSpPr/>
          <p:nvPr/>
        </p:nvSpPr>
        <p:spPr>
          <a:xfrm>
            <a:off x="254209" y="2926752"/>
            <a:ext cx="2664296" cy="1155326"/>
          </a:xfrm>
          <a:prstGeom prst="homePlat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Просмотровое чтение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www.englishteachers.ru/uploadedfiles/waresimgs/34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0413" y="536027"/>
            <a:ext cx="1818127" cy="2511972"/>
          </a:xfrm>
          <a:prstGeom prst="rect">
            <a:avLst/>
          </a:prstGeom>
          <a:noFill/>
        </p:spPr>
      </p:pic>
      <p:pic>
        <p:nvPicPr>
          <p:cNvPr id="655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t="6284" b="9119"/>
          <a:stretch>
            <a:fillRect/>
          </a:stretch>
        </p:blipFill>
        <p:spPr bwMode="auto">
          <a:xfrm>
            <a:off x="3081294" y="73627"/>
            <a:ext cx="5831479" cy="6784373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Полилиния 4"/>
          <p:cNvSpPr/>
          <p:nvPr/>
        </p:nvSpPr>
        <p:spPr>
          <a:xfrm>
            <a:off x="4479159" y="2357820"/>
            <a:ext cx="4125310" cy="453697"/>
          </a:xfrm>
          <a:custGeom>
            <a:avLst/>
            <a:gdLst>
              <a:gd name="connsiteX0" fmla="*/ 818055 w 4125310"/>
              <a:gd name="connsiteY0" fmla="*/ 70070 h 453697"/>
              <a:gd name="connsiteX1" fmla="*/ 366110 w 4125310"/>
              <a:gd name="connsiteY1" fmla="*/ 49049 h 453697"/>
              <a:gd name="connsiteX2" fmla="*/ 29779 w 4125310"/>
              <a:gd name="connsiteY2" fmla="*/ 206704 h 453697"/>
              <a:gd name="connsiteX3" fmla="*/ 187434 w 4125310"/>
              <a:gd name="connsiteY3" fmla="*/ 427421 h 453697"/>
              <a:gd name="connsiteX4" fmla="*/ 870607 w 4125310"/>
              <a:gd name="connsiteY4" fmla="*/ 364359 h 453697"/>
              <a:gd name="connsiteX5" fmla="*/ 1648372 w 4125310"/>
              <a:gd name="connsiteY5" fmla="*/ 374870 h 453697"/>
              <a:gd name="connsiteX6" fmla="*/ 2352565 w 4125310"/>
              <a:gd name="connsiteY6" fmla="*/ 343339 h 453697"/>
              <a:gd name="connsiteX7" fmla="*/ 3382579 w 4125310"/>
              <a:gd name="connsiteY7" fmla="*/ 416911 h 453697"/>
              <a:gd name="connsiteX8" fmla="*/ 4044731 w 4125310"/>
              <a:gd name="connsiteY8" fmla="*/ 385380 h 453697"/>
              <a:gd name="connsiteX9" fmla="*/ 3866055 w 4125310"/>
              <a:gd name="connsiteY9" fmla="*/ 59559 h 453697"/>
              <a:gd name="connsiteX10" fmla="*/ 3088289 w 4125310"/>
              <a:gd name="connsiteY10" fmla="*/ 28028 h 453697"/>
              <a:gd name="connsiteX11" fmla="*/ 1637862 w 4125310"/>
              <a:gd name="connsiteY11" fmla="*/ 112111 h 453697"/>
              <a:gd name="connsiteX12" fmla="*/ 765503 w 4125310"/>
              <a:gd name="connsiteY12" fmla="*/ 59559 h 453697"/>
              <a:gd name="connsiteX13" fmla="*/ 765503 w 4125310"/>
              <a:gd name="connsiteY13" fmla="*/ 59559 h 453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125310" h="453697">
                <a:moveTo>
                  <a:pt x="818055" y="70070"/>
                </a:moveTo>
                <a:cubicBezTo>
                  <a:pt x="657772" y="48173"/>
                  <a:pt x="497489" y="26277"/>
                  <a:pt x="366110" y="49049"/>
                </a:cubicBezTo>
                <a:cubicBezTo>
                  <a:pt x="234731" y="71821"/>
                  <a:pt x="59558" y="143642"/>
                  <a:pt x="29779" y="206704"/>
                </a:cubicBezTo>
                <a:cubicBezTo>
                  <a:pt x="0" y="269766"/>
                  <a:pt x="47296" y="401145"/>
                  <a:pt x="187434" y="427421"/>
                </a:cubicBezTo>
                <a:cubicBezTo>
                  <a:pt x="327572" y="453697"/>
                  <a:pt x="627117" y="373117"/>
                  <a:pt x="870607" y="364359"/>
                </a:cubicBezTo>
                <a:cubicBezTo>
                  <a:pt x="1114097" y="355601"/>
                  <a:pt x="1401379" y="378373"/>
                  <a:pt x="1648372" y="374870"/>
                </a:cubicBezTo>
                <a:cubicBezTo>
                  <a:pt x="1895365" y="371367"/>
                  <a:pt x="2063531" y="336332"/>
                  <a:pt x="2352565" y="343339"/>
                </a:cubicBezTo>
                <a:cubicBezTo>
                  <a:pt x="2641599" y="350346"/>
                  <a:pt x="3100551" y="409904"/>
                  <a:pt x="3382579" y="416911"/>
                </a:cubicBezTo>
                <a:cubicBezTo>
                  <a:pt x="3664607" y="423918"/>
                  <a:pt x="3964152" y="444939"/>
                  <a:pt x="4044731" y="385380"/>
                </a:cubicBezTo>
                <a:cubicBezTo>
                  <a:pt x="4125310" y="325821"/>
                  <a:pt x="4025462" y="119118"/>
                  <a:pt x="3866055" y="59559"/>
                </a:cubicBezTo>
                <a:cubicBezTo>
                  <a:pt x="3706648" y="0"/>
                  <a:pt x="3459654" y="19269"/>
                  <a:pt x="3088289" y="28028"/>
                </a:cubicBezTo>
                <a:cubicBezTo>
                  <a:pt x="2716924" y="36787"/>
                  <a:pt x="2024993" y="106856"/>
                  <a:pt x="1637862" y="112111"/>
                </a:cubicBezTo>
                <a:cubicBezTo>
                  <a:pt x="1250731" y="117366"/>
                  <a:pt x="765503" y="59559"/>
                  <a:pt x="765503" y="59559"/>
                </a:cubicBezTo>
                <a:lnTo>
                  <a:pt x="765503" y="59559"/>
                </a:lnTo>
              </a:path>
            </a:pathLst>
          </a:cu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ятиугольник 5"/>
          <p:cNvSpPr/>
          <p:nvPr/>
        </p:nvSpPr>
        <p:spPr>
          <a:xfrm rot="20369797">
            <a:off x="390844" y="3504821"/>
            <a:ext cx="2664296" cy="1155326"/>
          </a:xfrm>
          <a:prstGeom prst="homePlat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Просмотровое чтение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5430" y="0"/>
            <a:ext cx="7528570" cy="6833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2" descr="https://www.englishteachers.ru/uploadedfiles/waresimgs/34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"/>
            <a:ext cx="1763688" cy="2436757"/>
          </a:xfrm>
          <a:prstGeom prst="rect">
            <a:avLst/>
          </a:prstGeom>
          <a:noFill/>
        </p:spPr>
      </p:pic>
      <p:sp>
        <p:nvSpPr>
          <p:cNvPr id="7" name="Пятиугольник 6"/>
          <p:cNvSpPr/>
          <p:nvPr/>
        </p:nvSpPr>
        <p:spPr>
          <a:xfrm>
            <a:off x="0" y="4030338"/>
            <a:ext cx="2664296" cy="1155326"/>
          </a:xfrm>
          <a:prstGeom prst="homePlat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Просмотровое чтение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 cstate="print"/>
          <a:srcRect l="6226" r="2631"/>
          <a:stretch>
            <a:fillRect/>
          </a:stretch>
        </p:blipFill>
        <p:spPr bwMode="auto">
          <a:xfrm>
            <a:off x="431032" y="471075"/>
            <a:ext cx="8712968" cy="63869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2" descr="https://www.englishteachers.ru/uploadedfiles/waresimgs/34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80312" y="0"/>
            <a:ext cx="1763688" cy="2436757"/>
          </a:xfrm>
          <a:prstGeom prst="rect">
            <a:avLst/>
          </a:prstGeom>
          <a:noFill/>
        </p:spPr>
      </p:pic>
      <p:sp>
        <p:nvSpPr>
          <p:cNvPr id="6" name="Пятиугольник 5"/>
          <p:cNvSpPr/>
          <p:nvPr/>
        </p:nvSpPr>
        <p:spPr>
          <a:xfrm rot="20001074">
            <a:off x="223250" y="1396877"/>
            <a:ext cx="2358370" cy="944778"/>
          </a:xfrm>
          <a:prstGeom prst="homePlat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Просмотровое чтение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3330" y="188642"/>
            <a:ext cx="8710670" cy="6085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2" descr="https://www.englishteachers.ru/uploadedfiles/waresimgs/34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268762"/>
            <a:ext cx="1763688" cy="2436757"/>
          </a:xfrm>
          <a:prstGeom prst="rect">
            <a:avLst/>
          </a:prstGeom>
          <a:noFill/>
        </p:spPr>
      </p:pic>
      <p:sp>
        <p:nvSpPr>
          <p:cNvPr id="7" name="Пятиугольник 6"/>
          <p:cNvSpPr/>
          <p:nvPr/>
        </p:nvSpPr>
        <p:spPr>
          <a:xfrm rot="20908490">
            <a:off x="474927" y="5517932"/>
            <a:ext cx="2664296" cy="844891"/>
          </a:xfrm>
          <a:prstGeom prst="homePlat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Просмотровое чтение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/>
          <a:srcRect t="6278"/>
          <a:stretch/>
        </p:blipFill>
        <p:spPr>
          <a:xfrm>
            <a:off x="277150" y="354843"/>
            <a:ext cx="6638455" cy="3302757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71470" y="3160380"/>
            <a:ext cx="6675859" cy="3697620"/>
          </a:xfrm>
          <a:prstGeom prst="rect">
            <a:avLst/>
          </a:prstGeom>
        </p:spPr>
      </p:pic>
      <p:pic>
        <p:nvPicPr>
          <p:cNvPr id="4" name="Рисунок 3" descr="Reader_7_8_cover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009757" y="354843"/>
            <a:ext cx="1943419" cy="2668004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19074" y="4271749"/>
            <a:ext cx="2682472" cy="1164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7695883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5135" y="271818"/>
            <a:ext cx="6449429" cy="3262952"/>
          </a:xfrm>
          <a:prstGeom prst="rect">
            <a:avLst/>
          </a:prstGeom>
        </p:spPr>
      </p:pic>
      <p:pic>
        <p:nvPicPr>
          <p:cNvPr id="3" name="Рисунок 2" descr="Reader_7_8_cover.t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009757" y="354843"/>
            <a:ext cx="1943419" cy="2668004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61707" y="3904823"/>
            <a:ext cx="6882293" cy="231855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19074" y="4271749"/>
            <a:ext cx="2682472" cy="1164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2335138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2165"/>
          <a:stretch>
            <a:fillRect/>
          </a:stretch>
        </p:blipFill>
        <p:spPr>
          <a:xfrm>
            <a:off x="2876939" y="152400"/>
            <a:ext cx="6267061" cy="6705600"/>
          </a:xfrm>
          <a:noFill/>
        </p:spPr>
      </p:pic>
      <p:pic>
        <p:nvPicPr>
          <p:cNvPr id="4" name="Picture 2" descr="https://www.englishteachers.ru/uploadedfiles/waresimgs/18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3780" y="325274"/>
            <a:ext cx="1859722" cy="2506937"/>
          </a:xfrm>
          <a:prstGeom prst="rect">
            <a:avLst/>
          </a:prstGeom>
          <a:noFill/>
        </p:spPr>
      </p:pic>
      <p:sp>
        <p:nvSpPr>
          <p:cNvPr id="5" name="Пятиугольник 4"/>
          <p:cNvSpPr/>
          <p:nvPr/>
        </p:nvSpPr>
        <p:spPr>
          <a:xfrm rot="19889080">
            <a:off x="422375" y="3462780"/>
            <a:ext cx="2664296" cy="1155326"/>
          </a:xfrm>
          <a:prstGeom prst="homePlat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Просмотровое чтение</a:t>
            </a:r>
          </a:p>
        </p:txBody>
      </p:sp>
    </p:spTree>
    <p:extLst>
      <p:ext uri="{BB962C8B-B14F-4D97-AF65-F5344CB8AC3E}">
        <p14:creationId xmlns:p14="http://schemas.microsoft.com/office/powerpoint/2010/main" xmlns="" val="3483836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4149" y="365126"/>
            <a:ext cx="8011236" cy="1325563"/>
          </a:xfrm>
        </p:spPr>
        <p:txBody>
          <a:bodyPr>
            <a:normAutofit/>
          </a:bodyPr>
          <a:lstStyle/>
          <a:p>
            <a:r>
              <a:rPr lang="ru-RU" sz="4000" dirty="0" smtClean="0"/>
              <a:t>Чем характеризуется </a:t>
            </a:r>
            <a:r>
              <a:rPr lang="ru-RU" sz="4000" b="1" dirty="0" smtClean="0"/>
              <a:t>глубина понимания</a:t>
            </a:r>
            <a:r>
              <a:rPr lang="ru-RU" sz="4000" dirty="0" smtClean="0"/>
              <a:t>?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6020" y="2658139"/>
            <a:ext cx="6727493" cy="2841909"/>
          </a:xfrm>
        </p:spPr>
        <p:txBody>
          <a:bodyPr/>
          <a:lstStyle/>
          <a:p>
            <a:pPr marL="0" indent="0">
              <a:buNone/>
            </a:pPr>
            <a:r>
              <a:rPr lang="ru-RU" b="1" dirty="0"/>
              <a:t>Г</a:t>
            </a:r>
            <a:r>
              <a:rPr lang="ru-RU" b="1" dirty="0" smtClean="0"/>
              <a:t>лубина понимания характеризуется </a:t>
            </a:r>
            <a:r>
              <a:rPr lang="ru-RU" b="1" dirty="0"/>
              <a:t>тем</a:t>
            </a:r>
            <a:r>
              <a:rPr lang="ru-RU" b="1" dirty="0" smtClean="0"/>
              <a:t>, «</a:t>
            </a:r>
            <a:r>
              <a:rPr lang="ru-RU" b="1" dirty="0"/>
              <a:t>до какого порядка сущности проникает наша мысль в процессе понимания</a:t>
            </a:r>
            <a:r>
              <a:rPr lang="ru-RU" b="1" dirty="0" smtClean="0"/>
              <a:t>» </a:t>
            </a:r>
          </a:p>
          <a:p>
            <a:pPr marL="0" indent="0">
              <a:buNone/>
            </a:pPr>
            <a:r>
              <a:rPr lang="ru-RU" i="1" dirty="0" smtClean="0"/>
              <a:t>(Смирнов А.А</a:t>
            </a:r>
            <a:r>
              <a:rPr lang="ru-RU" i="1" dirty="0"/>
              <a:t>. Проблемы психологии памяти. — М, </a:t>
            </a:r>
            <a:r>
              <a:rPr lang="ru-RU" i="1" dirty="0" smtClean="0"/>
              <a:t>1966)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xmlns="" val="188085799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606566" y="307745"/>
            <a:ext cx="6537434" cy="6366926"/>
          </a:xfrm>
          <a:noFill/>
        </p:spPr>
      </p:pic>
      <p:pic>
        <p:nvPicPr>
          <p:cNvPr id="16386" name="Picture 2" descr="https://www.englishteachers.ru/uploadedfiles/waresimgs/4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5" y="145436"/>
            <a:ext cx="1822337" cy="2345516"/>
          </a:xfrm>
          <a:prstGeom prst="rect">
            <a:avLst/>
          </a:prstGeom>
          <a:noFill/>
        </p:spPr>
      </p:pic>
      <p:sp>
        <p:nvSpPr>
          <p:cNvPr id="7" name="Полилиния 6"/>
          <p:cNvSpPr/>
          <p:nvPr/>
        </p:nvSpPr>
        <p:spPr>
          <a:xfrm>
            <a:off x="3210910" y="1100083"/>
            <a:ext cx="3853794" cy="478220"/>
          </a:xfrm>
          <a:custGeom>
            <a:avLst/>
            <a:gdLst>
              <a:gd name="connsiteX0" fmla="*/ 362607 w 3853794"/>
              <a:gd name="connsiteY0" fmla="*/ 35034 h 478220"/>
              <a:gd name="connsiteX1" fmla="*/ 47297 w 3853794"/>
              <a:gd name="connsiteY1" fmla="*/ 56055 h 478220"/>
              <a:gd name="connsiteX2" fmla="*/ 78828 w 3853794"/>
              <a:gd name="connsiteY2" fmla="*/ 297793 h 478220"/>
              <a:gd name="connsiteX3" fmla="*/ 352097 w 3853794"/>
              <a:gd name="connsiteY3" fmla="*/ 423917 h 478220"/>
              <a:gd name="connsiteX4" fmla="*/ 1308538 w 3853794"/>
              <a:gd name="connsiteY4" fmla="*/ 402896 h 478220"/>
              <a:gd name="connsiteX5" fmla="*/ 2349062 w 3853794"/>
              <a:gd name="connsiteY5" fmla="*/ 423917 h 478220"/>
              <a:gd name="connsiteX6" fmla="*/ 3189890 w 3853794"/>
              <a:gd name="connsiteY6" fmla="*/ 423917 h 478220"/>
              <a:gd name="connsiteX7" fmla="*/ 3683876 w 3853794"/>
              <a:gd name="connsiteY7" fmla="*/ 434427 h 478220"/>
              <a:gd name="connsiteX8" fmla="*/ 3852042 w 3853794"/>
              <a:gd name="connsiteY8" fmla="*/ 161158 h 478220"/>
              <a:gd name="connsiteX9" fmla="*/ 3694387 w 3853794"/>
              <a:gd name="connsiteY9" fmla="*/ 24524 h 478220"/>
              <a:gd name="connsiteX10" fmla="*/ 3011214 w 3853794"/>
              <a:gd name="connsiteY10" fmla="*/ 14014 h 478220"/>
              <a:gd name="connsiteX11" fmla="*/ 1340069 w 3853794"/>
              <a:gd name="connsiteY11" fmla="*/ 45545 h 478220"/>
              <a:gd name="connsiteX12" fmla="*/ 362607 w 3853794"/>
              <a:gd name="connsiteY12" fmla="*/ 35034 h 478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853794" h="478220">
                <a:moveTo>
                  <a:pt x="362607" y="35034"/>
                </a:moveTo>
                <a:cubicBezTo>
                  <a:pt x="147145" y="36786"/>
                  <a:pt x="94594" y="12262"/>
                  <a:pt x="47297" y="56055"/>
                </a:cubicBezTo>
                <a:cubicBezTo>
                  <a:pt x="0" y="99848"/>
                  <a:pt x="28028" y="236483"/>
                  <a:pt x="78828" y="297793"/>
                </a:cubicBezTo>
                <a:cubicBezTo>
                  <a:pt x="129628" y="359103"/>
                  <a:pt x="147145" y="406400"/>
                  <a:pt x="352097" y="423917"/>
                </a:cubicBezTo>
                <a:cubicBezTo>
                  <a:pt x="557049" y="441434"/>
                  <a:pt x="975711" y="402896"/>
                  <a:pt x="1308538" y="402896"/>
                </a:cubicBezTo>
                <a:cubicBezTo>
                  <a:pt x="1641365" y="402896"/>
                  <a:pt x="2035503" y="420414"/>
                  <a:pt x="2349062" y="423917"/>
                </a:cubicBezTo>
                <a:cubicBezTo>
                  <a:pt x="2662621" y="427420"/>
                  <a:pt x="2967421" y="422165"/>
                  <a:pt x="3189890" y="423917"/>
                </a:cubicBezTo>
                <a:cubicBezTo>
                  <a:pt x="3412359" y="425669"/>
                  <a:pt x="3573517" y="478220"/>
                  <a:pt x="3683876" y="434427"/>
                </a:cubicBezTo>
                <a:cubicBezTo>
                  <a:pt x="3794235" y="390634"/>
                  <a:pt x="3850290" y="229475"/>
                  <a:pt x="3852042" y="161158"/>
                </a:cubicBezTo>
                <a:cubicBezTo>
                  <a:pt x="3853794" y="92841"/>
                  <a:pt x="3834525" y="49048"/>
                  <a:pt x="3694387" y="24524"/>
                </a:cubicBezTo>
                <a:cubicBezTo>
                  <a:pt x="3554249" y="0"/>
                  <a:pt x="3011214" y="14014"/>
                  <a:pt x="3011214" y="14014"/>
                </a:cubicBezTo>
                <a:lnTo>
                  <a:pt x="1340069" y="45545"/>
                </a:lnTo>
                <a:lnTo>
                  <a:pt x="362607" y="35034"/>
                </a:lnTo>
                <a:close/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0394003">
            <a:off x="339791" y="2831832"/>
            <a:ext cx="2682472" cy="11644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cs636830.vk.me/v636830776/b7e8/Gv6l0mDfTb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858663"/>
            <a:ext cx="4271750" cy="5999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cs636830.vk.me/v636830776/b7f2/bowOaTVNfjo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527" b="12432"/>
          <a:stretch/>
        </p:blipFill>
        <p:spPr bwMode="auto">
          <a:xfrm>
            <a:off x="4546744" y="2603404"/>
            <a:ext cx="4380931" cy="4254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 descr="Reader_5_6_cover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421566" y="0"/>
            <a:ext cx="1722434" cy="2364626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sp>
        <p:nvSpPr>
          <p:cNvPr id="5" name="Пятиугольник 4"/>
          <p:cNvSpPr/>
          <p:nvPr/>
        </p:nvSpPr>
        <p:spPr>
          <a:xfrm rot="1794863">
            <a:off x="3785684" y="1112906"/>
            <a:ext cx="2664296" cy="1155326"/>
          </a:xfrm>
          <a:prstGeom prst="homePlat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Поисковое чтение</a:t>
            </a:r>
          </a:p>
        </p:txBody>
      </p:sp>
      <p:sp>
        <p:nvSpPr>
          <p:cNvPr id="6" name="Полилиния 5"/>
          <p:cNvSpPr/>
          <p:nvPr/>
        </p:nvSpPr>
        <p:spPr>
          <a:xfrm>
            <a:off x="4440621" y="3713656"/>
            <a:ext cx="4148082" cy="3265213"/>
          </a:xfrm>
          <a:custGeom>
            <a:avLst/>
            <a:gdLst>
              <a:gd name="connsiteX0" fmla="*/ 593834 w 4148082"/>
              <a:gd name="connsiteY0" fmla="*/ 143641 h 3265213"/>
              <a:gd name="connsiteX1" fmla="*/ 268013 w 4148082"/>
              <a:gd name="connsiteY1" fmla="*/ 143641 h 3265213"/>
              <a:gd name="connsiteX2" fmla="*/ 110358 w 4148082"/>
              <a:gd name="connsiteY2" fmla="*/ 868854 h 3265213"/>
              <a:gd name="connsiteX3" fmla="*/ 152400 w 4148082"/>
              <a:gd name="connsiteY3" fmla="*/ 2245710 h 3265213"/>
              <a:gd name="connsiteX4" fmla="*/ 331076 w 4148082"/>
              <a:gd name="connsiteY4" fmla="*/ 3033985 h 3265213"/>
              <a:gd name="connsiteX5" fmla="*/ 2138855 w 4148082"/>
              <a:gd name="connsiteY5" fmla="*/ 3086537 h 3265213"/>
              <a:gd name="connsiteX6" fmla="*/ 3599793 w 4148082"/>
              <a:gd name="connsiteY6" fmla="*/ 3012965 h 3265213"/>
              <a:gd name="connsiteX7" fmla="*/ 4104289 w 4148082"/>
              <a:gd name="connsiteY7" fmla="*/ 1573047 h 3265213"/>
              <a:gd name="connsiteX8" fmla="*/ 3337034 w 4148082"/>
              <a:gd name="connsiteY8" fmla="*/ 238234 h 3265213"/>
              <a:gd name="connsiteX9" fmla="*/ 2117834 w 4148082"/>
              <a:gd name="connsiteY9" fmla="*/ 143641 h 3265213"/>
              <a:gd name="connsiteX10" fmla="*/ 593834 w 4148082"/>
              <a:gd name="connsiteY10" fmla="*/ 143641 h 3265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148082" h="3265213">
                <a:moveTo>
                  <a:pt x="593834" y="143641"/>
                </a:moveTo>
                <a:cubicBezTo>
                  <a:pt x="285531" y="143641"/>
                  <a:pt x="348592" y="22772"/>
                  <a:pt x="268013" y="143641"/>
                </a:cubicBezTo>
                <a:cubicBezTo>
                  <a:pt x="187434" y="264510"/>
                  <a:pt x="129627" y="518509"/>
                  <a:pt x="110358" y="868854"/>
                </a:cubicBezTo>
                <a:cubicBezTo>
                  <a:pt x="91089" y="1219199"/>
                  <a:pt x="115614" y="1884855"/>
                  <a:pt x="152400" y="2245710"/>
                </a:cubicBezTo>
                <a:cubicBezTo>
                  <a:pt x="189186" y="2606565"/>
                  <a:pt x="0" y="2893847"/>
                  <a:pt x="331076" y="3033985"/>
                </a:cubicBezTo>
                <a:cubicBezTo>
                  <a:pt x="662152" y="3174123"/>
                  <a:pt x="1594069" y="3090040"/>
                  <a:pt x="2138855" y="3086537"/>
                </a:cubicBezTo>
                <a:cubicBezTo>
                  <a:pt x="2683641" y="3083034"/>
                  <a:pt x="3272221" y="3265213"/>
                  <a:pt x="3599793" y="3012965"/>
                </a:cubicBezTo>
                <a:cubicBezTo>
                  <a:pt x="3927365" y="2760717"/>
                  <a:pt x="4148082" y="2035502"/>
                  <a:pt x="4104289" y="1573047"/>
                </a:cubicBezTo>
                <a:cubicBezTo>
                  <a:pt x="4060496" y="1110592"/>
                  <a:pt x="3668110" y="476468"/>
                  <a:pt x="3337034" y="238234"/>
                </a:cubicBezTo>
                <a:cubicBezTo>
                  <a:pt x="3005958" y="0"/>
                  <a:pt x="2578537" y="161158"/>
                  <a:pt x="2117834" y="143641"/>
                </a:cubicBezTo>
                <a:cubicBezTo>
                  <a:pt x="1657131" y="126124"/>
                  <a:pt x="902137" y="143641"/>
                  <a:pt x="593834" y="143641"/>
                </a:cubicBezTo>
                <a:close/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85895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0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4620" y="1030343"/>
            <a:ext cx="4450773" cy="5359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0682" y="589809"/>
            <a:ext cx="4193318" cy="5404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 descr="https://www.englishteachers.ru/uploadedfiles/waresimgs/53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145627" cy="1675543"/>
          </a:xfrm>
          <a:prstGeom prst="rect">
            <a:avLst/>
          </a:prstGeom>
          <a:noFill/>
        </p:spPr>
      </p:pic>
      <p:sp>
        <p:nvSpPr>
          <p:cNvPr id="8" name="Пятиугольник 7"/>
          <p:cNvSpPr/>
          <p:nvPr/>
        </p:nvSpPr>
        <p:spPr>
          <a:xfrm rot="19916214">
            <a:off x="114393" y="3234288"/>
            <a:ext cx="1979540" cy="981034"/>
          </a:xfrm>
          <a:prstGeom prst="homePlate">
            <a:avLst>
              <a:gd name="adj" fmla="val 69104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Просмотровое чтение</a:t>
            </a:r>
            <a:endParaRPr lang="ru-RU" dirty="0"/>
          </a:p>
        </p:txBody>
      </p:sp>
      <p:sp>
        <p:nvSpPr>
          <p:cNvPr id="9" name="Пятиугольник 8"/>
          <p:cNvSpPr/>
          <p:nvPr/>
        </p:nvSpPr>
        <p:spPr>
          <a:xfrm rot="20958406" flipH="1">
            <a:off x="6385257" y="3159524"/>
            <a:ext cx="2664296" cy="1043311"/>
          </a:xfrm>
          <a:prstGeom prst="homePlate">
            <a:avLst>
              <a:gd name="adj" fmla="val 69104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Поисковое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020354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2711" b="4647"/>
          <a:stretch>
            <a:fillRect/>
          </a:stretch>
        </p:blipFill>
        <p:spPr bwMode="auto">
          <a:xfrm>
            <a:off x="3279227" y="8250"/>
            <a:ext cx="5484166" cy="6849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482" name="Picture 2" descr="https://www.englishteachers.ru/uploadedfiles/waresimgs/48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5631" y="190005"/>
            <a:ext cx="1591294" cy="2257699"/>
          </a:xfrm>
          <a:prstGeom prst="rect">
            <a:avLst/>
          </a:prstGeom>
          <a:noFill/>
        </p:spPr>
      </p:pic>
      <p:sp>
        <p:nvSpPr>
          <p:cNvPr id="5" name="Пятиугольник 4"/>
          <p:cNvSpPr/>
          <p:nvPr/>
        </p:nvSpPr>
        <p:spPr>
          <a:xfrm rot="19889080">
            <a:off x="422375" y="3462780"/>
            <a:ext cx="2664296" cy="1155326"/>
          </a:xfrm>
          <a:prstGeom prst="homePlat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Просмотровое чтение</a:t>
            </a:r>
          </a:p>
        </p:txBody>
      </p:sp>
      <p:sp>
        <p:nvSpPr>
          <p:cNvPr id="7" name="Полилиния 6"/>
          <p:cNvSpPr/>
          <p:nvPr/>
        </p:nvSpPr>
        <p:spPr>
          <a:xfrm>
            <a:off x="3284483" y="2489200"/>
            <a:ext cx="4011448" cy="458952"/>
          </a:xfrm>
          <a:custGeom>
            <a:avLst/>
            <a:gdLst>
              <a:gd name="connsiteX0" fmla="*/ 467710 w 4011448"/>
              <a:gd name="connsiteY0" fmla="*/ 43793 h 458952"/>
              <a:gd name="connsiteX1" fmla="*/ 57807 w 4011448"/>
              <a:gd name="connsiteY1" fmla="*/ 138386 h 458952"/>
              <a:gd name="connsiteX2" fmla="*/ 120869 w 4011448"/>
              <a:gd name="connsiteY2" fmla="*/ 369614 h 458952"/>
              <a:gd name="connsiteX3" fmla="*/ 530772 w 4011448"/>
              <a:gd name="connsiteY3" fmla="*/ 411655 h 458952"/>
              <a:gd name="connsiteX4" fmla="*/ 1014248 w 4011448"/>
              <a:gd name="connsiteY4" fmla="*/ 422166 h 458952"/>
              <a:gd name="connsiteX5" fmla="*/ 2643351 w 4011448"/>
              <a:gd name="connsiteY5" fmla="*/ 443186 h 458952"/>
              <a:gd name="connsiteX6" fmla="*/ 3831020 w 4011448"/>
              <a:gd name="connsiteY6" fmla="*/ 401145 h 458952"/>
              <a:gd name="connsiteX7" fmla="*/ 3725917 w 4011448"/>
              <a:gd name="connsiteY7" fmla="*/ 96345 h 458952"/>
              <a:gd name="connsiteX8" fmla="*/ 3011214 w 4011448"/>
              <a:gd name="connsiteY8" fmla="*/ 12262 h 458952"/>
              <a:gd name="connsiteX9" fmla="*/ 1697420 w 4011448"/>
              <a:gd name="connsiteY9" fmla="*/ 22772 h 458952"/>
              <a:gd name="connsiteX10" fmla="*/ 404648 w 4011448"/>
              <a:gd name="connsiteY10" fmla="*/ 54303 h 458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011448" h="458952">
                <a:moveTo>
                  <a:pt x="467710" y="43793"/>
                </a:moveTo>
                <a:cubicBezTo>
                  <a:pt x="291662" y="63938"/>
                  <a:pt x="115614" y="84083"/>
                  <a:pt x="57807" y="138386"/>
                </a:cubicBezTo>
                <a:cubicBezTo>
                  <a:pt x="0" y="192689"/>
                  <a:pt x="42041" y="324069"/>
                  <a:pt x="120869" y="369614"/>
                </a:cubicBezTo>
                <a:cubicBezTo>
                  <a:pt x="199697" y="415159"/>
                  <a:pt x="381876" y="402896"/>
                  <a:pt x="530772" y="411655"/>
                </a:cubicBezTo>
                <a:cubicBezTo>
                  <a:pt x="679669" y="420414"/>
                  <a:pt x="1014248" y="422166"/>
                  <a:pt x="1014248" y="422166"/>
                </a:cubicBezTo>
                <a:lnTo>
                  <a:pt x="2643351" y="443186"/>
                </a:lnTo>
                <a:cubicBezTo>
                  <a:pt x="3112813" y="439683"/>
                  <a:pt x="3650592" y="458952"/>
                  <a:pt x="3831020" y="401145"/>
                </a:cubicBezTo>
                <a:cubicBezTo>
                  <a:pt x="4011448" y="343338"/>
                  <a:pt x="3862551" y="161159"/>
                  <a:pt x="3725917" y="96345"/>
                </a:cubicBezTo>
                <a:cubicBezTo>
                  <a:pt x="3589283" y="31531"/>
                  <a:pt x="3349297" y="24524"/>
                  <a:pt x="3011214" y="12262"/>
                </a:cubicBezTo>
                <a:cubicBezTo>
                  <a:pt x="2673131" y="0"/>
                  <a:pt x="1697420" y="22772"/>
                  <a:pt x="1697420" y="22772"/>
                </a:cubicBezTo>
                <a:lnTo>
                  <a:pt x="404648" y="54303"/>
                </a:lnTo>
              </a:path>
            </a:pathLst>
          </a:cu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20354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-6086" y="0"/>
            <a:ext cx="1440160" cy="20602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2770" name="Заголовок 1"/>
          <p:cNvSpPr>
            <a:spLocks noGrp="1"/>
          </p:cNvSpPr>
          <p:nvPr>
            <p:ph type="title"/>
          </p:nvPr>
        </p:nvSpPr>
        <p:spPr>
          <a:xfrm>
            <a:off x="1619671" y="2"/>
            <a:ext cx="6871185" cy="901147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3600" dirty="0" smtClean="0"/>
              <a:t>Подготовка к итоговой аттестации</a:t>
            </a:r>
          </a:p>
        </p:txBody>
      </p:sp>
      <p:pic>
        <p:nvPicPr>
          <p:cNvPr id="32771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95537" y="709330"/>
            <a:ext cx="4295744" cy="6175090"/>
          </a:xfrm>
          <a:noFill/>
        </p:spPr>
      </p:pic>
      <p:pic>
        <p:nvPicPr>
          <p:cNvPr id="32772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 b="2630"/>
          <a:stretch>
            <a:fillRect/>
          </a:stretch>
        </p:blipFill>
        <p:spPr>
          <a:xfrm>
            <a:off x="4751260" y="818304"/>
            <a:ext cx="4141220" cy="6039696"/>
          </a:xfrm>
          <a:noFill/>
        </p:spPr>
      </p:pic>
      <p:sp>
        <p:nvSpPr>
          <p:cNvPr id="6" name="Пятиугольник 5"/>
          <p:cNvSpPr/>
          <p:nvPr/>
        </p:nvSpPr>
        <p:spPr>
          <a:xfrm>
            <a:off x="2990265" y="667806"/>
            <a:ext cx="2219333" cy="785830"/>
          </a:xfrm>
          <a:prstGeom prst="homePlat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Просмотровое чтение</a:t>
            </a:r>
          </a:p>
        </p:txBody>
      </p:sp>
    </p:spTree>
    <p:extLst>
      <p:ext uri="{BB962C8B-B14F-4D97-AF65-F5344CB8AC3E}">
        <p14:creationId xmlns:p14="http://schemas.microsoft.com/office/powerpoint/2010/main" xmlns="" val="290354919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22440949"/>
              </p:ext>
            </p:extLst>
          </p:nvPr>
        </p:nvGraphicFramePr>
        <p:xfrm>
          <a:off x="315310" y="168792"/>
          <a:ext cx="8628993" cy="62395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30573"/>
                <a:gridCol w="3298420"/>
              </a:tblGrid>
              <a:tr h="924564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Примеры</a:t>
                      </a:r>
                      <a:r>
                        <a:rPr lang="ru-RU" sz="2400" baseline="0" dirty="0" smtClean="0"/>
                        <a:t> ф</a:t>
                      </a:r>
                      <a:r>
                        <a:rPr lang="ru-RU" sz="2400" dirty="0" smtClean="0"/>
                        <a:t>ормулировок заданий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Типы чтения</a:t>
                      </a:r>
                      <a:endParaRPr lang="ru-RU" sz="2400" dirty="0"/>
                    </a:p>
                  </a:txBody>
                  <a:tcPr/>
                </a:tc>
              </a:tr>
              <a:tr h="1902092">
                <a:tc>
                  <a:txBody>
                    <a:bodyPr/>
                    <a:lstStyle/>
                    <a:p>
                      <a:pPr marL="342900" indent="-342900">
                        <a:buAutoNum type="arabicParenR"/>
                      </a:pPr>
                      <a:r>
                        <a:rPr lang="en-US" dirty="0" smtClean="0"/>
                        <a:t>Read the cartoon. Do</a:t>
                      </a:r>
                      <a:r>
                        <a:rPr lang="en-US" baseline="0" dirty="0" smtClean="0"/>
                        <a:t> you agree with the student?</a:t>
                      </a:r>
                    </a:p>
                    <a:p>
                      <a:pPr marL="342900" indent="-342900">
                        <a:buAutoNum type="arabicParenR"/>
                      </a:pPr>
                      <a:r>
                        <a:rPr lang="en-US" baseline="0" dirty="0" smtClean="0"/>
                        <a:t>Read Part IV of the extract from the book by Jerome K. Jerome … and say what makes the narrator angry.</a:t>
                      </a:r>
                      <a:endParaRPr lang="ru-RU" baseline="0" dirty="0" smtClean="0"/>
                    </a:p>
                    <a:p>
                      <a:pPr marL="342900" indent="-342900">
                        <a:buAutoNum type="arabicParenR"/>
                      </a:pPr>
                      <a:r>
                        <a:rPr lang="en-US" baseline="0" dirty="0" smtClean="0"/>
                        <a:t>Read the texts quickly and match them with the inventions.</a:t>
                      </a:r>
                      <a:endParaRPr lang="ru-RU" baseline="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Просмотровое</a:t>
                      </a:r>
                      <a:r>
                        <a:rPr lang="ru-RU" sz="2000" baseline="0" dirty="0" smtClean="0"/>
                        <a:t> чтение</a:t>
                      </a:r>
                      <a:endParaRPr lang="ru-RU" sz="2000" dirty="0"/>
                    </a:p>
                  </a:txBody>
                  <a:tcPr/>
                </a:tc>
              </a:tr>
              <a:tr h="166876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1) Look through the story</a:t>
                      </a:r>
                      <a:r>
                        <a:rPr lang="en-US" baseline="0" dirty="0" smtClean="0"/>
                        <a:t> and find some jokes that you thought were funny.</a:t>
                      </a:r>
                      <a:endParaRPr lang="en-US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aseline="0" dirty="0" smtClean="0"/>
                        <a:t>2)</a:t>
                      </a:r>
                      <a:r>
                        <a:rPr lang="ru-RU" baseline="0" dirty="0" smtClean="0"/>
                        <a:t> </a:t>
                      </a:r>
                      <a:r>
                        <a:rPr lang="en-US" baseline="0" dirty="0" smtClean="0"/>
                        <a:t>Write a list of all Bob’s presents. Who gave what?</a:t>
                      </a:r>
                      <a:endParaRPr lang="ru-RU" baseline="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3) </a:t>
                      </a:r>
                      <a:r>
                        <a:rPr lang="en-US" dirty="0" smtClean="0"/>
                        <a:t>Read the advertisements and match them to the titles.</a:t>
                      </a:r>
                      <a:endParaRPr lang="ru-RU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Поисковое чтение</a:t>
                      </a:r>
                      <a:endParaRPr lang="ru-RU" sz="2000" dirty="0"/>
                    </a:p>
                  </a:txBody>
                  <a:tcPr/>
                </a:tc>
              </a:tr>
              <a:tr h="1744098">
                <a:tc>
                  <a:txBody>
                    <a:bodyPr/>
                    <a:lstStyle/>
                    <a:p>
                      <a:pPr marL="342900" indent="-342900">
                        <a:buAutoNum type="arabicParenR"/>
                      </a:pPr>
                      <a:r>
                        <a:rPr lang="en-US" dirty="0" smtClean="0"/>
                        <a:t>Look at the sentences from the texts. What words</a:t>
                      </a:r>
                      <a:r>
                        <a:rPr lang="en-US" baseline="0" dirty="0" smtClean="0"/>
                        <a:t> or phrases can replace the words in italics without changing the meaning?</a:t>
                      </a:r>
                      <a:r>
                        <a:rPr lang="en-US" dirty="0" smtClean="0"/>
                        <a:t>  </a:t>
                      </a:r>
                    </a:p>
                    <a:p>
                      <a:pPr marL="342900" indent="-342900">
                        <a:buNone/>
                      </a:pPr>
                      <a:r>
                        <a:rPr lang="ru-RU" dirty="0" smtClean="0"/>
                        <a:t>2</a:t>
                      </a:r>
                      <a:r>
                        <a:rPr lang="en-US" dirty="0" smtClean="0"/>
                        <a:t>) Read the</a:t>
                      </a:r>
                      <a:r>
                        <a:rPr lang="en-US" baseline="0" dirty="0" smtClean="0"/>
                        <a:t> introduction to the chapter . What do you think the Mock Turtle will tell the girl about? 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Изучающее</a:t>
                      </a:r>
                      <a:r>
                        <a:rPr lang="ru-RU" sz="2000" baseline="0" dirty="0" smtClean="0"/>
                        <a:t> чтение</a:t>
                      </a:r>
                      <a:endParaRPr lang="en-US" sz="2000" baseline="0" dirty="0" smtClean="0"/>
                    </a:p>
                    <a:p>
                      <a:pPr algn="ctr"/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(the answers are based on material that is in the text but not explicitly stated)</a:t>
                      </a:r>
                      <a:endParaRPr lang="ru-RU" sz="20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63231713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Как учить читать с необходимой глубиной понимания?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2125876"/>
            <a:ext cx="7886700" cy="3854510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1) Покажите ребятам, что не всегда необходимо читать весь текст и знать его перевод полностью, чтобы выполнить некоторые упражнения. </a:t>
            </a:r>
          </a:p>
          <a:p>
            <a:r>
              <a:rPr lang="ru-RU" dirty="0" smtClean="0"/>
              <a:t>2) Начните постепенно усложнять задания. От ознакомительного, просмотрового и поискового чтения и изучающему.</a:t>
            </a:r>
          </a:p>
          <a:p>
            <a:r>
              <a:rPr lang="ru-RU" dirty="0" smtClean="0"/>
              <a:t>3) Обратите внимание учащихся, что реже всего им встречаются случаи, когда нужно прочитать текст с полным пониманием (изучающее чтение).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99724743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668740"/>
            <a:ext cx="7886700" cy="5909481"/>
          </a:xfrm>
        </p:spPr>
        <p:txBody>
          <a:bodyPr>
            <a:normAutofit/>
          </a:bodyPr>
          <a:lstStyle/>
          <a:p>
            <a:pPr marL="0" indent="0" fontAlgn="base">
              <a:buNone/>
            </a:pPr>
            <a:r>
              <a:rPr lang="ru-RU" b="1" dirty="0"/>
              <a:t>Для </a:t>
            </a:r>
            <a:r>
              <a:rPr lang="ru-RU" b="1" dirty="0" smtClean="0"/>
              <a:t>осуществления эффективного </a:t>
            </a:r>
            <a:r>
              <a:rPr lang="ru-RU" b="1" dirty="0"/>
              <a:t>чтения на иностранном языке </a:t>
            </a:r>
            <a:r>
              <a:rPr lang="ru-RU" b="1" dirty="0" smtClean="0"/>
              <a:t>помогут</a:t>
            </a:r>
            <a:r>
              <a:rPr lang="ru-RU" b="1" dirty="0"/>
              <a:t> </a:t>
            </a:r>
            <a:r>
              <a:rPr lang="ru-RU" b="1" dirty="0" smtClean="0"/>
              <a:t>следующие </a:t>
            </a:r>
            <a:r>
              <a:rPr lang="ru-RU" b="1" i="1" dirty="0" smtClean="0"/>
              <a:t>навыки</a:t>
            </a:r>
            <a:r>
              <a:rPr lang="ru-RU" b="1" dirty="0" smtClean="0"/>
              <a:t>:</a:t>
            </a:r>
          </a:p>
          <a:p>
            <a:pPr marL="0" indent="0" fontAlgn="base">
              <a:buNone/>
            </a:pPr>
            <a:endParaRPr lang="ru-RU" dirty="0"/>
          </a:p>
          <a:p>
            <a:pPr fontAlgn="base"/>
            <a:r>
              <a:rPr lang="ru-RU" dirty="0"/>
              <a:t>игнорировать неизвестное, если оно не мешает выполнению поставленной задачи;</a:t>
            </a:r>
          </a:p>
          <a:p>
            <a:pPr fontAlgn="base"/>
            <a:r>
              <a:rPr lang="ru-RU" dirty="0"/>
              <a:t>вычленять смысловую информацию;</a:t>
            </a:r>
          </a:p>
          <a:p>
            <a:pPr fontAlgn="base"/>
            <a:r>
              <a:rPr lang="ru-RU" dirty="0"/>
              <a:t>читать по ключевым словам;</a:t>
            </a:r>
          </a:p>
          <a:p>
            <a:pPr fontAlgn="base"/>
            <a:r>
              <a:rPr lang="ru-RU" dirty="0"/>
              <a:t>работать со словарем;</a:t>
            </a:r>
          </a:p>
          <a:p>
            <a:pPr fontAlgn="base"/>
            <a:r>
              <a:rPr lang="ru-RU" dirty="0"/>
              <a:t>использовать сноски и комментарии, предлагаемые в тексте;</a:t>
            </a:r>
          </a:p>
          <a:p>
            <a:pPr fontAlgn="base"/>
            <a:r>
              <a:rPr lang="ru-RU" dirty="0"/>
              <a:t>интерпретировать и трансформировать текст.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08263813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2661313"/>
            <a:ext cx="7886700" cy="351565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200" i="1" dirty="0" smtClean="0"/>
              <a:t>Thank you for your attention! </a:t>
            </a:r>
            <a:endParaRPr lang="ru-RU" sz="3200" i="1" dirty="0"/>
          </a:p>
        </p:txBody>
      </p:sp>
    </p:spTree>
    <p:extLst>
      <p:ext uri="{BB962C8B-B14F-4D97-AF65-F5344CB8AC3E}">
        <p14:creationId xmlns:p14="http://schemas.microsoft.com/office/powerpoint/2010/main" xmlns="" val="75595164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88640"/>
            <a:ext cx="8712968" cy="6264696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endParaRPr lang="ru-RU" dirty="0" smtClean="0"/>
          </a:p>
          <a:p>
            <a:pPr marL="0" indent="0" algn="ctr">
              <a:buNone/>
            </a:pPr>
            <a:r>
              <a:rPr lang="ru-RU" dirty="0" smtClean="0"/>
              <a:t>Интернет-магазин издательства «Титул» </a:t>
            </a:r>
          </a:p>
          <a:p>
            <a:pPr marL="0" indent="0" algn="ctr">
              <a:buNone/>
            </a:pPr>
            <a:r>
              <a:rPr lang="en-US" dirty="0" smtClean="0">
                <a:hlinkClick r:id="rId2"/>
              </a:rPr>
              <a:t>https://www.englishteachers.ru/shop</a:t>
            </a:r>
            <a:r>
              <a:rPr lang="en-US" dirty="0" smtClean="0"/>
              <a:t> </a:t>
            </a:r>
          </a:p>
          <a:p>
            <a:pPr marL="0" indent="0" algn="ctr">
              <a:buNone/>
            </a:pPr>
            <a:endParaRPr lang="ru-RU" altLang="ru-RU" u="sng" dirty="0" smtClean="0"/>
          </a:p>
          <a:p>
            <a:pPr marL="0" indent="0" algn="ctr">
              <a:buNone/>
            </a:pPr>
            <a:r>
              <a:rPr lang="ru-RU" altLang="ru-RU" b="1" u="sng" dirty="0" smtClean="0"/>
              <a:t>«ТИТУЛ» в социальных сетях</a:t>
            </a:r>
          </a:p>
          <a:p>
            <a:pPr marL="0" indent="0" algn="ctr">
              <a:buNone/>
            </a:pPr>
            <a:r>
              <a:rPr lang="ru-RU" altLang="ru-RU" dirty="0" err="1" smtClean="0"/>
              <a:t>ВКонтакте</a:t>
            </a:r>
            <a:r>
              <a:rPr lang="ru-RU" altLang="ru-RU" dirty="0" smtClean="0"/>
              <a:t> - </a:t>
            </a:r>
            <a:r>
              <a:rPr lang="en-US" altLang="ru-RU" dirty="0" smtClean="0">
                <a:hlinkClick r:id="rId3"/>
              </a:rPr>
              <a:t>http://vk.com/titulpublishers</a:t>
            </a:r>
            <a:r>
              <a:rPr lang="ru-RU" altLang="ru-RU" dirty="0" smtClean="0"/>
              <a:t> </a:t>
            </a:r>
          </a:p>
          <a:p>
            <a:pPr marL="0" indent="0" algn="ctr">
              <a:buNone/>
            </a:pPr>
            <a:r>
              <a:rPr lang="en-US" altLang="ru-RU" dirty="0" err="1" smtClean="0"/>
              <a:t>Facebook</a:t>
            </a:r>
            <a:r>
              <a:rPr lang="en-US" altLang="ru-RU" dirty="0" smtClean="0"/>
              <a:t> - </a:t>
            </a:r>
            <a:r>
              <a:rPr lang="en-US" altLang="ru-RU" dirty="0" smtClean="0">
                <a:hlinkClick r:id="rId4"/>
              </a:rPr>
              <a:t>https://www.facebook.com/titulpublishers</a:t>
            </a:r>
            <a:endParaRPr lang="ru-RU" altLang="ru-RU" dirty="0" smtClean="0"/>
          </a:p>
          <a:p>
            <a:pPr marL="0" indent="0" algn="ctr">
              <a:buNone/>
            </a:pPr>
            <a:r>
              <a:rPr lang="en-US" altLang="ru-RU" dirty="0" err="1" smtClean="0"/>
              <a:t>Instagram</a:t>
            </a:r>
            <a:r>
              <a:rPr lang="en-US" altLang="ru-RU" dirty="0" smtClean="0"/>
              <a:t> - </a:t>
            </a:r>
            <a:r>
              <a:rPr lang="en-US" altLang="ru-RU" dirty="0" smtClean="0">
                <a:solidFill>
                  <a:srgbClr val="0033CC"/>
                </a:solidFill>
              </a:rPr>
              <a:t>@titulpublishers</a:t>
            </a:r>
          </a:p>
          <a:p>
            <a:pPr marL="0" indent="0" algn="ctr">
              <a:buNone/>
            </a:pPr>
            <a:endParaRPr lang="ru-RU" altLang="ru-RU" dirty="0" smtClean="0">
              <a:solidFill>
                <a:srgbClr val="0033CC"/>
              </a:solidFill>
            </a:endParaRPr>
          </a:p>
          <a:p>
            <a:pPr marL="0" indent="0" algn="ctr">
              <a:buNone/>
            </a:pPr>
            <a:r>
              <a:rPr lang="en-US" sz="3800" b="1" dirty="0" smtClean="0">
                <a:solidFill>
                  <a:srgbClr val="0033CC"/>
                </a:solidFill>
              </a:rPr>
              <a:t>#</a:t>
            </a:r>
            <a:r>
              <a:rPr lang="ru-RU" sz="3800" dirty="0" err="1" smtClean="0">
                <a:solidFill>
                  <a:srgbClr val="0033CC"/>
                </a:solidFill>
              </a:rPr>
              <a:t>издательствотитул</a:t>
            </a:r>
            <a:r>
              <a:rPr lang="ru-RU" sz="3800" dirty="0" smtClean="0">
                <a:solidFill>
                  <a:srgbClr val="0033CC"/>
                </a:solidFill>
              </a:rPr>
              <a:t> </a:t>
            </a:r>
            <a:r>
              <a:rPr lang="en-US" sz="3800" dirty="0" smtClean="0">
                <a:solidFill>
                  <a:srgbClr val="0033CC"/>
                </a:solidFill>
              </a:rPr>
              <a:t> </a:t>
            </a:r>
          </a:p>
          <a:p>
            <a:pPr marL="0" indent="0" algn="ctr">
              <a:buNone/>
            </a:pPr>
            <a:r>
              <a:rPr lang="en-US" sz="3800" b="1" dirty="0" smtClean="0">
                <a:solidFill>
                  <a:srgbClr val="0033CC"/>
                </a:solidFill>
              </a:rPr>
              <a:t>#</a:t>
            </a:r>
            <a:r>
              <a:rPr lang="en-US" sz="3800" dirty="0" smtClean="0">
                <a:solidFill>
                  <a:srgbClr val="0033CC"/>
                </a:solidFill>
              </a:rPr>
              <a:t>titulpublishers </a:t>
            </a:r>
            <a:endParaRPr lang="ru-RU" sz="3800" dirty="0"/>
          </a:p>
        </p:txBody>
      </p:sp>
      <p:grpSp>
        <p:nvGrpSpPr>
          <p:cNvPr id="2" name="Группа 8"/>
          <p:cNvGrpSpPr/>
          <p:nvPr/>
        </p:nvGrpSpPr>
        <p:grpSpPr>
          <a:xfrm>
            <a:off x="288869" y="3082157"/>
            <a:ext cx="2161848" cy="1152128"/>
            <a:chOff x="467544" y="3429000"/>
            <a:chExt cx="2161848" cy="1152128"/>
          </a:xfrm>
        </p:grpSpPr>
        <p:pic>
          <p:nvPicPr>
            <p:cNvPr id="4098" name="Picture 2" descr="Картинки по запросу instagram free logo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267744" y="4221088"/>
              <a:ext cx="361648" cy="360040"/>
            </a:xfrm>
            <a:prstGeom prst="rect">
              <a:avLst/>
            </a:prstGeom>
            <a:noFill/>
          </p:spPr>
        </p:pic>
        <p:pic>
          <p:nvPicPr>
            <p:cNvPr id="4106" name="Picture 10" descr="Картинки по запросу vk logo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331640" y="3429000"/>
              <a:ext cx="360040" cy="360040"/>
            </a:xfrm>
            <a:prstGeom prst="rect">
              <a:avLst/>
            </a:prstGeom>
            <a:noFill/>
          </p:spPr>
        </p:pic>
        <p:pic>
          <p:nvPicPr>
            <p:cNvPr id="4108" name="Picture 12" descr="Картинки по запросу facebook logo"/>
            <p:cNvPicPr>
              <a:picLocks noChangeAspect="1" noChangeArrowheads="1"/>
            </p:cNvPicPr>
            <p:nvPr/>
          </p:nvPicPr>
          <p:blipFill>
            <a:blip r:embed="rId7" cstate="print"/>
            <a:srcRect l="21396" r="21548"/>
            <a:stretch>
              <a:fillRect/>
            </a:stretch>
          </p:blipFill>
          <p:spPr bwMode="auto">
            <a:xfrm>
              <a:off x="467544" y="3789040"/>
              <a:ext cx="360040" cy="357188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xmlns="" val="164706580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 какой глубиной понимания?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97119" y="1951750"/>
            <a:ext cx="4857750" cy="435133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Читаем за завтраком газету – </a:t>
            </a:r>
          </a:p>
          <a:p>
            <a:pPr>
              <a:buNone/>
            </a:pPr>
            <a:r>
              <a:rPr lang="ru-RU" dirty="0" smtClean="0"/>
              <a:t>Читаем тексты на сайте, который выпал нам по запросу в поисковике, во время подготовки к лекции – </a:t>
            </a:r>
          </a:p>
          <a:p>
            <a:pPr>
              <a:buNone/>
            </a:pPr>
            <a:r>
              <a:rPr lang="ru-RU" dirty="0" smtClean="0"/>
              <a:t>Читаем художественное произведение для того, чтобы сделать его лингвистический анализ – 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399314" y="1825625"/>
            <a:ext cx="3505200" cy="4351338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5393" t="15049" r="16771" b="4035"/>
          <a:stretch>
            <a:fillRect/>
          </a:stretch>
        </p:blipFill>
        <p:spPr bwMode="auto">
          <a:xfrm>
            <a:off x="0" y="0"/>
            <a:ext cx="5013434" cy="4383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4" name="Picture 4" descr="https://pp.userapi.com/c840424/v840424745/17a71/iRdhTAUv-q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97917" y="2449995"/>
            <a:ext cx="6895584" cy="4245095"/>
          </a:xfrm>
          <a:prstGeom prst="rect">
            <a:avLst/>
          </a:prstGeom>
          <a:noFill/>
        </p:spPr>
      </p:pic>
      <p:sp>
        <p:nvSpPr>
          <p:cNvPr id="12" name="Содержимое 2"/>
          <p:cNvSpPr txBox="1">
            <a:spLocks/>
          </p:cNvSpPr>
          <p:nvPr/>
        </p:nvSpPr>
        <p:spPr>
          <a:xfrm>
            <a:off x="5002924" y="157655"/>
            <a:ext cx="4141076" cy="2648607"/>
          </a:xfrm>
          <a:prstGeom prst="rect">
            <a:avLst/>
          </a:prstGeom>
        </p:spPr>
        <p:txBody>
          <a:bodyPr vert="horz" lIns="91440" tIns="45720" rIns="91440" bIns="45720" rtlCol="0">
            <a:normAutofit fontScale="47500" lnSpcReduction="20000"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Все участники Викторины получают 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электронный Сертификат участника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Победители, правильно ответившие на все вопросы Викторины, получат 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электронный Диплом победителя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 </a:t>
            </a:r>
            <a:endParaRPr lang="en-US" sz="2800" dirty="0" smtClean="0"/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2800" b="1" dirty="0" smtClean="0"/>
              <a:t>П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риз, по одному комплекту книг 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(К.П. </a:t>
            </a:r>
            <a:r>
              <a:rPr kumimoji="0" lang="ru-RU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Словохотов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«Грамматика. Сборник упражнений. Английский язык», Г.М. Фролова «Грамматика английского языка для школьников и поступающих в вузы. Теория и практика», А.П. Гулов «Olympiad </a:t>
            </a:r>
            <a:r>
              <a:rPr kumimoji="0" lang="ru-RU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builder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</a:t>
            </a:r>
            <a:r>
              <a:rPr kumimoji="0" lang="ru-RU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Use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of English. </a:t>
            </a:r>
            <a:r>
              <a:rPr kumimoji="0" lang="ru-RU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Book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3»), 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получат три победителя (из списка победителей викторины), выбранных с помощью генератора случайных чисел 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на сайте 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4"/>
              </a:rPr>
              <a:t>https://www.randomizer.org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 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0717" y="4771698"/>
            <a:ext cx="8734097" cy="195492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Все участники Викторины получают </a:t>
            </a: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электронный Сертификат участника 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(в сертификате обучающегося, при заполнении соответствующих полей в электронной форме с вопросами викторины, также будут указаны ФИО учителя). </a:t>
            </a: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Победители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, правильно ответившие на все вопросы Викторины, получат </a:t>
            </a: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электронный Диплом победителя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(в дипломе обучающегося, при заполнении соответствующих полей в электронной форме с вопросами викторины, также будут указаны ФИО учителя). </a:t>
            </a: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Приз</a:t>
            </a: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, одну книгу “</a:t>
            </a:r>
            <a:r>
              <a:rPr lang="ru-RU" sz="1400" b="1" dirty="0" err="1" smtClean="0">
                <a:latin typeface="Arial" pitchFamily="34" charset="0"/>
                <a:cs typeface="Arial" pitchFamily="34" charset="0"/>
              </a:rPr>
              <a:t>Read</a:t>
            </a: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b="1" dirty="0" err="1" smtClean="0">
                <a:latin typeface="Arial" pitchFamily="34" charset="0"/>
                <a:cs typeface="Arial" pitchFamily="34" charset="0"/>
              </a:rPr>
              <a:t>up</a:t>
            </a: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!” для 11 класса, получат первый, пятидесятый и сотый участник из списка Победителей викторины. </a:t>
            </a:r>
            <a:endParaRPr lang="ru-RU" sz="1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7586" name="Picture 2" descr="https://pp.userapi.com/c841233/v841233961/2837a/YPq-QKlH3q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7851" y="131272"/>
            <a:ext cx="7450274" cy="454583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28650" y="5276193"/>
            <a:ext cx="7886700" cy="900770"/>
          </a:xfrm>
        </p:spPr>
        <p:txBody>
          <a:bodyPr>
            <a:normAutofit/>
          </a:bodyPr>
          <a:lstStyle/>
          <a:p>
            <a:r>
              <a:rPr lang="en-US" dirty="0" smtClean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www.englishteachers.ru/Wares/583.html</a:t>
            </a:r>
            <a:endParaRPr lang="en-US" dirty="0" smtClean="0"/>
          </a:p>
        </p:txBody>
      </p:sp>
      <p:pic>
        <p:nvPicPr>
          <p:cNvPr id="65538" name="Picture 2" descr="https://pp.userapi.com/c840724/v840724444/180b8/JeUOgPeVFGU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371" y="679649"/>
            <a:ext cx="8551232" cy="43758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8347" y="6043447"/>
            <a:ext cx="7886700" cy="564439"/>
          </a:xfrm>
        </p:spPr>
        <p:txBody>
          <a:bodyPr/>
          <a:lstStyle/>
          <a:p>
            <a:r>
              <a:rPr lang="en-US" dirty="0" smtClean="0">
                <a:hlinkClick r:id="rId2"/>
              </a:rPr>
              <a:t>https://www.englishteachers.ru/Wares/582</a:t>
            </a:r>
            <a:r>
              <a:rPr lang="en-US" dirty="0" smtClean="0"/>
              <a:t> </a:t>
            </a:r>
            <a:endParaRPr lang="ru-RU" dirty="0"/>
          </a:p>
        </p:txBody>
      </p:sp>
      <p:pic>
        <p:nvPicPr>
          <p:cNvPr id="66562" name="Picture 2" descr="https://pp.userapi.com/c837136/v837136157/5fe13/vbsr8RGWHA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986" y="276141"/>
            <a:ext cx="8266207" cy="556031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 какой глубиной понимания?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7629" y="1909708"/>
            <a:ext cx="4857750" cy="435133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Читаем за завтраком газету – </a:t>
            </a:r>
          </a:p>
          <a:p>
            <a:pPr>
              <a:buNone/>
            </a:pPr>
            <a:r>
              <a:rPr lang="ru-RU" dirty="0" smtClean="0"/>
              <a:t>Читаем тексты на сайте, который выпал нам по запросу в поисковике, во время подготовки к лекции – </a:t>
            </a:r>
          </a:p>
          <a:p>
            <a:pPr>
              <a:buNone/>
            </a:pPr>
            <a:r>
              <a:rPr lang="ru-RU" dirty="0" smtClean="0"/>
              <a:t>Читаем художественное произведение для того, чтобы сделать его лингвистический анализ – 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399314" y="1825625"/>
            <a:ext cx="3505200" cy="4351338"/>
          </a:xfrm>
        </p:spPr>
        <p:txBody>
          <a:bodyPr>
            <a:normAutofit/>
          </a:bodyPr>
          <a:lstStyle/>
          <a:p>
            <a:r>
              <a:rPr lang="ru-RU" dirty="0" smtClean="0"/>
              <a:t>Знакомимся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 какой глубиной понимания?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18140" y="1920218"/>
            <a:ext cx="4857750" cy="435133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Читаем за завтраком газету – </a:t>
            </a:r>
          </a:p>
          <a:p>
            <a:pPr>
              <a:buNone/>
            </a:pPr>
            <a:r>
              <a:rPr lang="ru-RU" dirty="0" smtClean="0"/>
              <a:t>Читаем тексты на сайте, который выпал нам по запросу в поисковике, во время подготовки к лекции – </a:t>
            </a:r>
          </a:p>
          <a:p>
            <a:pPr>
              <a:buNone/>
            </a:pPr>
            <a:r>
              <a:rPr lang="ru-RU" dirty="0" smtClean="0"/>
              <a:t>Читаем художественное произведение для того, чтобы сделать его лингвистический анализ – 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399314" y="1825625"/>
            <a:ext cx="3505200" cy="4351338"/>
          </a:xfrm>
        </p:spPr>
        <p:txBody>
          <a:bodyPr>
            <a:normAutofit/>
          </a:bodyPr>
          <a:lstStyle/>
          <a:p>
            <a:r>
              <a:rPr lang="ru-RU" dirty="0" smtClean="0"/>
              <a:t>Знакомимся</a:t>
            </a:r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Просматриваем и ищем</a:t>
            </a:r>
          </a:p>
          <a:p>
            <a:endParaRPr lang="ru-RU" dirty="0" smtClean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 какой глубиной понимания?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76098" y="1909708"/>
            <a:ext cx="4857750" cy="435133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Читаем за завтраком газету – </a:t>
            </a:r>
          </a:p>
          <a:p>
            <a:pPr>
              <a:buNone/>
            </a:pPr>
            <a:r>
              <a:rPr lang="ru-RU" dirty="0" smtClean="0"/>
              <a:t>Читаем тексты на сайте, который выпал нам по запросу в поисковике, во время подготовки к лекции – </a:t>
            </a:r>
          </a:p>
          <a:p>
            <a:pPr>
              <a:buNone/>
            </a:pPr>
            <a:r>
              <a:rPr lang="ru-RU" dirty="0" smtClean="0"/>
              <a:t>Читаем художественное произведение для того, чтобы сделать его анализ – 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399314" y="1825625"/>
            <a:ext cx="3505200" cy="4351338"/>
          </a:xfrm>
        </p:spPr>
        <p:txBody>
          <a:bodyPr>
            <a:normAutofit/>
          </a:bodyPr>
          <a:lstStyle/>
          <a:p>
            <a:r>
              <a:rPr lang="ru-RU" dirty="0" smtClean="0"/>
              <a:t>Знакомимся</a:t>
            </a:r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Просматриваем и ищем</a:t>
            </a:r>
          </a:p>
          <a:p>
            <a:endParaRPr lang="ru-RU" dirty="0" smtClean="0"/>
          </a:p>
          <a:p>
            <a:r>
              <a:rPr lang="ru-RU" dirty="0" smtClean="0"/>
              <a:t>Изучаем</a:t>
            </a: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500575" y="0"/>
            <a:ext cx="8475260" cy="1325563"/>
          </a:xfrm>
          <a:prstGeom prst="rect">
            <a:avLst/>
          </a:prstGeom>
        </p:spPr>
        <p:txBody>
          <a:bodyPr>
            <a:normAutofit fontScale="8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С какой глубиной понимания предполагается читать данный текст?</a:t>
            </a:r>
            <a:endParaRPr lang="ru-RU" dirty="0"/>
          </a:p>
        </p:txBody>
      </p:sp>
      <p:pic>
        <p:nvPicPr>
          <p:cNvPr id="7" name="Picture 5" descr="Y:\Titul-OKT\Буров\Rolic\Metabag5_cover (копия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6442" y="1849820"/>
            <a:ext cx="1965434" cy="27281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 t="2158" b="6669"/>
          <a:stretch>
            <a:fillRect/>
          </a:stretch>
        </p:blipFill>
        <p:spPr bwMode="auto">
          <a:xfrm>
            <a:off x="4385943" y="892214"/>
            <a:ext cx="4758057" cy="59657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/>
          <a:srcRect l="8777" t="73012" r="5738" b="8965"/>
          <a:stretch>
            <a:fillRect/>
          </a:stretch>
        </p:blipFill>
        <p:spPr bwMode="auto">
          <a:xfrm>
            <a:off x="315310" y="4855778"/>
            <a:ext cx="5727504" cy="1660636"/>
          </a:xfrm>
          <a:prstGeom prst="rect">
            <a:avLst/>
          </a:prstGeom>
          <a:noFill/>
          <a:ln w="9525">
            <a:solidFill>
              <a:schemeClr val="tx1">
                <a:lumMod val="85000"/>
                <a:lumOff val="15000"/>
              </a:schemeClr>
            </a:solidFill>
            <a:miter lim="800000"/>
            <a:headEnd/>
            <a:tailEnd/>
          </a:ln>
        </p:spPr>
      </p:pic>
      <p:sp>
        <p:nvSpPr>
          <p:cNvPr id="10" name="Полилиния 9"/>
          <p:cNvSpPr/>
          <p:nvPr/>
        </p:nvSpPr>
        <p:spPr>
          <a:xfrm>
            <a:off x="201448" y="4785710"/>
            <a:ext cx="5908566" cy="691932"/>
          </a:xfrm>
          <a:custGeom>
            <a:avLst/>
            <a:gdLst>
              <a:gd name="connsiteX0" fmla="*/ 1206938 w 5908566"/>
              <a:gd name="connsiteY0" fmla="*/ 91090 h 691932"/>
              <a:gd name="connsiteX1" fmla="*/ 639380 w 5908566"/>
              <a:gd name="connsiteY1" fmla="*/ 122621 h 691932"/>
              <a:gd name="connsiteX2" fmla="*/ 187435 w 5908566"/>
              <a:gd name="connsiteY2" fmla="*/ 101600 h 691932"/>
              <a:gd name="connsiteX3" fmla="*/ 19269 w 5908566"/>
              <a:gd name="connsiteY3" fmla="*/ 332828 h 691932"/>
              <a:gd name="connsiteX4" fmla="*/ 303049 w 5908566"/>
              <a:gd name="connsiteY4" fmla="*/ 606097 h 691932"/>
              <a:gd name="connsiteX5" fmla="*/ 1049283 w 5908566"/>
              <a:gd name="connsiteY5" fmla="*/ 690180 h 691932"/>
              <a:gd name="connsiteX6" fmla="*/ 2047766 w 5908566"/>
              <a:gd name="connsiteY6" fmla="*/ 616607 h 691932"/>
              <a:gd name="connsiteX7" fmla="*/ 2930635 w 5908566"/>
              <a:gd name="connsiteY7" fmla="*/ 627118 h 691932"/>
              <a:gd name="connsiteX8" fmla="*/ 4202386 w 5908566"/>
              <a:gd name="connsiteY8" fmla="*/ 637628 h 691932"/>
              <a:gd name="connsiteX9" fmla="*/ 5663324 w 5908566"/>
              <a:gd name="connsiteY9" fmla="*/ 574566 h 691932"/>
              <a:gd name="connsiteX10" fmla="*/ 5673835 w 5908566"/>
              <a:gd name="connsiteY10" fmla="*/ 91090 h 691932"/>
              <a:gd name="connsiteX11" fmla="*/ 4423104 w 5908566"/>
              <a:gd name="connsiteY11" fmla="*/ 28028 h 691932"/>
              <a:gd name="connsiteX12" fmla="*/ 3182883 w 5908566"/>
              <a:gd name="connsiteY12" fmla="*/ 49049 h 691932"/>
              <a:gd name="connsiteX13" fmla="*/ 1459186 w 5908566"/>
              <a:gd name="connsiteY13" fmla="*/ 38538 h 691932"/>
              <a:gd name="connsiteX14" fmla="*/ 1017752 w 5908566"/>
              <a:gd name="connsiteY14" fmla="*/ 122621 h 691932"/>
              <a:gd name="connsiteX15" fmla="*/ 965200 w 5908566"/>
              <a:gd name="connsiteY15" fmla="*/ 112111 h 691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908566" h="691932">
                <a:moveTo>
                  <a:pt x="1206938" y="91090"/>
                </a:moveTo>
                <a:cubicBezTo>
                  <a:pt x="1008117" y="105979"/>
                  <a:pt x="809297" y="120869"/>
                  <a:pt x="639380" y="122621"/>
                </a:cubicBezTo>
                <a:cubicBezTo>
                  <a:pt x="469463" y="124373"/>
                  <a:pt x="290787" y="66566"/>
                  <a:pt x="187435" y="101600"/>
                </a:cubicBezTo>
                <a:cubicBezTo>
                  <a:pt x="84083" y="136634"/>
                  <a:pt x="0" y="248745"/>
                  <a:pt x="19269" y="332828"/>
                </a:cubicBezTo>
                <a:cubicBezTo>
                  <a:pt x="38538" y="416911"/>
                  <a:pt x="131380" y="546538"/>
                  <a:pt x="303049" y="606097"/>
                </a:cubicBezTo>
                <a:cubicBezTo>
                  <a:pt x="474718" y="665656"/>
                  <a:pt x="758497" y="688428"/>
                  <a:pt x="1049283" y="690180"/>
                </a:cubicBezTo>
                <a:cubicBezTo>
                  <a:pt x="1340069" y="691932"/>
                  <a:pt x="1734207" y="627117"/>
                  <a:pt x="2047766" y="616607"/>
                </a:cubicBezTo>
                <a:cubicBezTo>
                  <a:pt x="2361325" y="606097"/>
                  <a:pt x="2930635" y="627118"/>
                  <a:pt x="2930635" y="627118"/>
                </a:cubicBezTo>
                <a:cubicBezTo>
                  <a:pt x="3289738" y="630622"/>
                  <a:pt x="3746938" y="646387"/>
                  <a:pt x="4202386" y="637628"/>
                </a:cubicBezTo>
                <a:cubicBezTo>
                  <a:pt x="4657834" y="628869"/>
                  <a:pt x="5418082" y="665656"/>
                  <a:pt x="5663324" y="574566"/>
                </a:cubicBezTo>
                <a:cubicBezTo>
                  <a:pt x="5908566" y="483476"/>
                  <a:pt x="5880538" y="182180"/>
                  <a:pt x="5673835" y="91090"/>
                </a:cubicBezTo>
                <a:cubicBezTo>
                  <a:pt x="5467132" y="0"/>
                  <a:pt x="4423104" y="28028"/>
                  <a:pt x="4423104" y="28028"/>
                </a:cubicBezTo>
                <a:lnTo>
                  <a:pt x="3182883" y="49049"/>
                </a:lnTo>
                <a:cubicBezTo>
                  <a:pt x="2688897" y="50801"/>
                  <a:pt x="1820041" y="26276"/>
                  <a:pt x="1459186" y="38538"/>
                </a:cubicBezTo>
                <a:cubicBezTo>
                  <a:pt x="1098331" y="50800"/>
                  <a:pt x="1100083" y="110359"/>
                  <a:pt x="1017752" y="122621"/>
                </a:cubicBezTo>
                <a:cubicBezTo>
                  <a:pt x="935421" y="134883"/>
                  <a:pt x="950310" y="123497"/>
                  <a:pt x="965200" y="112111"/>
                </a:cubicBez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07871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644</TotalTime>
  <Words>968</Words>
  <Application>Microsoft Office PowerPoint</Application>
  <PresentationFormat>Экран (4:3)</PresentationFormat>
  <Paragraphs>189</Paragraphs>
  <Slides>53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53</vt:i4>
      </vt:variant>
    </vt:vector>
  </HeadingPairs>
  <TitlesOfParts>
    <vt:vector size="54" baseType="lpstr">
      <vt:lpstr>Тема Office</vt:lpstr>
      <vt:lpstr>Обучение чтению разножанровых текстов с заданной глубиной понимания на уроках английского языка в 5 – 9 классах  (на примере курсов и пособий издательства “Титул”)</vt:lpstr>
      <vt:lpstr>Слайд 2</vt:lpstr>
      <vt:lpstr>Чем характеризуется глубина понимания?</vt:lpstr>
      <vt:lpstr>Чем характеризуется глубина понимания?</vt:lpstr>
      <vt:lpstr>С какой глубиной понимания?</vt:lpstr>
      <vt:lpstr>С какой глубиной понимания?</vt:lpstr>
      <vt:lpstr>С какой глубиной понимания?</vt:lpstr>
      <vt:lpstr>С какой глубиной понимания?</vt:lpstr>
      <vt:lpstr>Слайд 9</vt:lpstr>
      <vt:lpstr>Слайд 10</vt:lpstr>
      <vt:lpstr>Слайд 11</vt:lpstr>
      <vt:lpstr>Слайд 12</vt:lpstr>
      <vt:lpstr>Типы чтения</vt:lpstr>
      <vt:lpstr>Types of reading</vt:lpstr>
      <vt:lpstr>Слайд 15</vt:lpstr>
      <vt:lpstr>Слайд 16</vt:lpstr>
      <vt:lpstr>Слайд 17</vt:lpstr>
      <vt:lpstr>Слайд 18</vt:lpstr>
      <vt:lpstr>Слайд 19</vt:lpstr>
      <vt:lpstr>Слайд 20</vt:lpstr>
      <vt:lpstr>Особенности книг для чтения серии «Read up!» </vt:lpstr>
      <vt:lpstr>Разнообразие жанров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Подготовка к итоговой аттестации</vt:lpstr>
      <vt:lpstr>Слайд 45</vt:lpstr>
      <vt:lpstr>Как учить читать с необходимой глубиной понимания?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Обучение чтению на английском языке в начальной школе  (на примере пособий издательства “Титул”)</dc:title>
  <dc:creator>Алена Казеичева</dc:creator>
  <cp:lastModifiedBy>bae</cp:lastModifiedBy>
  <cp:revision>132</cp:revision>
  <dcterms:created xsi:type="dcterms:W3CDTF">2016-05-24T20:14:43Z</dcterms:created>
  <dcterms:modified xsi:type="dcterms:W3CDTF">2017-10-24T06:38:23Z</dcterms:modified>
</cp:coreProperties>
</file>