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5" r:id="rId4"/>
    <p:sldId id="262" r:id="rId5"/>
    <p:sldId id="263" r:id="rId6"/>
    <p:sldId id="266" r:id="rId7"/>
    <p:sldId id="257" r:id="rId8"/>
    <p:sldId id="260" r:id="rId9"/>
    <p:sldId id="264" r:id="rId10"/>
    <p:sldId id="26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68" r:id="rId29"/>
    <p:sldId id="275" r:id="rId30"/>
    <p:sldId id="274" r:id="rId31"/>
    <p:sldId id="276" r:id="rId32"/>
    <p:sldId id="269" r:id="rId33"/>
    <p:sldId id="259" r:id="rId34"/>
    <p:sldId id="258" r:id="rId35"/>
    <p:sldId id="271" r:id="rId36"/>
    <p:sldId id="272" r:id="rId37"/>
    <p:sldId id="273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>
      <p:cViewPr>
        <p:scale>
          <a:sx n="123" d="100"/>
          <a:sy n="123" d="100"/>
        </p:scale>
        <p:origin x="-1116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cyberleninka.ru/article/n/obuchenie-chteniyu-na-angliyskom-yazyke-v-nachalnoy-shkole" TargetMode="External"/><Relationship Id="rId2" Type="http://schemas.openxmlformats.org/officeDocument/2006/relationships/hyperlink" Target="https://www.englishteachers.ru/forum/index.php?showtopic=931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tesol.org/docs/books/bk_NW_ReadingRev_745" TargetMode="External"/><Relationship Id="rId4" Type="http://schemas.openxmlformats.org/officeDocument/2006/relationships/hyperlink" Target="http://blog.helblingreaders.com/?p=1601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204864"/>
            <a:ext cx="8208912" cy="2046089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Обучение чтению на английском языке в начальной школе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ru-RU" sz="3200" dirty="0" smtClean="0"/>
              <a:t>(на примере пособий издательства “Титул”)</a:t>
            </a:r>
            <a:endParaRPr lang="ru-RU" sz="3200" dirty="0"/>
          </a:p>
        </p:txBody>
      </p:sp>
      <p:pic>
        <p:nvPicPr>
          <p:cNvPr id="4" name="Рисунок 3" descr="Y:\Delo\ОГР\Буров\TIT_Logo_kvadrat.png"/>
          <p:cNvPicPr/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3407465" y="188640"/>
            <a:ext cx="232907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5259065"/>
            <a:ext cx="6912768" cy="1060137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Казеичева Алёна Евгеньевна,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заместитель руководителя Центра образовательных программ 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издательства </a:t>
            </a:r>
            <a:r>
              <a:rPr lang="en-US" sz="1800" dirty="0" smtClean="0">
                <a:solidFill>
                  <a:schemeClr val="tx1"/>
                </a:solidFill>
              </a:rPr>
              <a:t>“</a:t>
            </a:r>
            <a:r>
              <a:rPr lang="ru-RU" sz="1800" dirty="0" smtClean="0">
                <a:solidFill>
                  <a:schemeClr val="tx1"/>
                </a:solidFill>
              </a:rPr>
              <a:t>ТИТУЛ</a:t>
            </a:r>
            <a:r>
              <a:rPr lang="en-US" sz="1800" dirty="0" smtClean="0">
                <a:solidFill>
                  <a:schemeClr val="tx1"/>
                </a:solidFill>
              </a:rPr>
              <a:t>”</a:t>
            </a:r>
            <a:r>
              <a:rPr lang="ru-RU" sz="1800" dirty="0" smtClean="0">
                <a:solidFill>
                  <a:schemeClr val="tx1"/>
                </a:solidFill>
              </a:rPr>
              <a:t>, автор учебных пособий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44824"/>
            <a:ext cx="2550874" cy="3494810"/>
          </a:xfrm>
          <a:prstGeom prst="rect">
            <a:avLst/>
          </a:prstGeom>
          <a:noFill/>
        </p:spPr>
      </p:pic>
      <p:pic>
        <p:nvPicPr>
          <p:cNvPr id="8" name="Picture 3" descr="Y:\Delo-New\Oblozhki\Titul\Big\ReadUp4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34319" y="1833751"/>
            <a:ext cx="2534301" cy="3460939"/>
          </a:xfrm>
          <a:prstGeom prst="rect">
            <a:avLst/>
          </a:prstGeom>
          <a:noFill/>
        </p:spPr>
      </p:pic>
      <p:grpSp>
        <p:nvGrpSpPr>
          <p:cNvPr id="9" name="Группа 8"/>
          <p:cNvGrpSpPr/>
          <p:nvPr/>
        </p:nvGrpSpPr>
        <p:grpSpPr>
          <a:xfrm>
            <a:off x="3275856" y="1841858"/>
            <a:ext cx="2592288" cy="3466319"/>
            <a:chOff x="4405312" y="2154621"/>
            <a:chExt cx="2804784" cy="3836275"/>
          </a:xfrm>
        </p:grpSpPr>
        <p:pic>
          <p:nvPicPr>
            <p:cNvPr id="10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11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3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7527493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b="6472"/>
          <a:stretch/>
        </p:blipFill>
        <p:spPr>
          <a:xfrm>
            <a:off x="83475" y="404664"/>
            <a:ext cx="5112568" cy="63093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r="13506" b="5981"/>
          <a:stretch/>
        </p:blipFill>
        <p:spPr>
          <a:xfrm>
            <a:off x="5196043" y="382603"/>
            <a:ext cx="3916374" cy="6331381"/>
          </a:xfrm>
          <a:prstGeom prst="rect">
            <a:avLst/>
          </a:prstGeom>
        </p:spPr>
      </p:pic>
      <p:pic>
        <p:nvPicPr>
          <p:cNvPr id="9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0"/>
            <a:ext cx="1187624" cy="16270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96561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b="6472"/>
          <a:stretch/>
        </p:blipFill>
        <p:spPr>
          <a:xfrm>
            <a:off x="83474" y="-158172"/>
            <a:ext cx="5568645" cy="68721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t="8720" r="13506" b="7849"/>
          <a:stretch/>
        </p:blipFill>
        <p:spPr>
          <a:xfrm>
            <a:off x="3563888" y="318956"/>
            <a:ext cx="4756441" cy="6408712"/>
          </a:xfrm>
          <a:prstGeom prst="rect">
            <a:avLst/>
          </a:prstGeom>
        </p:spPr>
      </p:pic>
      <p:pic>
        <p:nvPicPr>
          <p:cNvPr id="4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33431" y="0"/>
            <a:ext cx="1399102" cy="19168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017325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r="4153"/>
          <a:stretch/>
        </p:blipFill>
        <p:spPr>
          <a:xfrm>
            <a:off x="4989161" y="620688"/>
            <a:ext cx="4143263" cy="610428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751021"/>
            <a:ext cx="4401371" cy="6104282"/>
          </a:xfrm>
          <a:prstGeom prst="rect">
            <a:avLst/>
          </a:prstGeom>
        </p:spPr>
      </p:pic>
      <p:pic>
        <p:nvPicPr>
          <p:cNvPr id="4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187624" cy="1627098"/>
          </a:xfrm>
          <a:prstGeom prst="rect">
            <a:avLst/>
          </a:prstGeom>
          <a:noFill/>
        </p:spPr>
      </p:pic>
      <p:sp>
        <p:nvSpPr>
          <p:cNvPr id="5" name="Пятиугольник 4"/>
          <p:cNvSpPr/>
          <p:nvPr/>
        </p:nvSpPr>
        <p:spPr>
          <a:xfrm>
            <a:off x="179512" y="3356992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</a:p>
          <a:p>
            <a:pPr algn="ctr"/>
            <a:r>
              <a:rPr lang="ru-RU" dirty="0" smtClean="0"/>
              <a:t>Поисковое чтение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48838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250" y="1199222"/>
            <a:ext cx="4316742" cy="56587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2" y="1344538"/>
            <a:ext cx="4137234" cy="5513462"/>
          </a:xfrm>
          <a:prstGeom prst="rect">
            <a:avLst/>
          </a:prstGeom>
        </p:spPr>
      </p:pic>
      <p:pic>
        <p:nvPicPr>
          <p:cNvPr id="4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0"/>
            <a:ext cx="1187624" cy="1627098"/>
          </a:xfrm>
          <a:prstGeom prst="rect">
            <a:avLst/>
          </a:prstGeom>
          <a:noFill/>
        </p:spPr>
      </p:pic>
      <p:sp>
        <p:nvSpPr>
          <p:cNvPr id="5" name="Пятиугольник 4"/>
          <p:cNvSpPr/>
          <p:nvPr/>
        </p:nvSpPr>
        <p:spPr>
          <a:xfrm>
            <a:off x="1619672" y="43896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Изучающее чтение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3246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260648"/>
            <a:ext cx="4619625" cy="6400800"/>
          </a:xfrm>
          <a:prstGeom prst="rect">
            <a:avLst/>
          </a:prstGeom>
        </p:spPr>
      </p:pic>
      <p:sp>
        <p:nvSpPr>
          <p:cNvPr id="3" name="Пятиугольник 2"/>
          <p:cNvSpPr/>
          <p:nvPr/>
        </p:nvSpPr>
        <p:spPr>
          <a:xfrm>
            <a:off x="755576" y="3645024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Рефлексия</a:t>
            </a:r>
            <a:endParaRPr lang="ru-RU" dirty="0"/>
          </a:p>
        </p:txBody>
      </p:sp>
      <p:pic>
        <p:nvPicPr>
          <p:cNvPr id="4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79712" cy="27122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804943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5436"/>
            <a:ext cx="4521635" cy="58525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0340" y="836712"/>
            <a:ext cx="4623660" cy="602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320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637" y="390376"/>
            <a:ext cx="4181475" cy="62674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2975" y="404664"/>
            <a:ext cx="4391025" cy="6238875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67963" y="4581128"/>
            <a:ext cx="1512168" cy="2062411"/>
            <a:chOff x="4405312" y="2154621"/>
            <a:chExt cx="2804784" cy="3836275"/>
          </a:xfrm>
        </p:grpSpPr>
        <p:pic>
          <p:nvPicPr>
            <p:cNvPr id="8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9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5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  <p:sp>
        <p:nvSpPr>
          <p:cNvPr id="10" name="Пятиугольник 9"/>
          <p:cNvSpPr/>
          <p:nvPr/>
        </p:nvSpPr>
        <p:spPr>
          <a:xfrm>
            <a:off x="68232" y="1124744"/>
            <a:ext cx="1964464" cy="936104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Изучающее чтение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33515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7" y="116632"/>
            <a:ext cx="5655541" cy="6624736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323528" y="980728"/>
            <a:ext cx="1512168" cy="2062411"/>
            <a:chOff x="4405312" y="2154621"/>
            <a:chExt cx="2804784" cy="3836275"/>
          </a:xfrm>
        </p:grpSpPr>
        <p:pic>
          <p:nvPicPr>
            <p:cNvPr id="4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5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4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7639129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856" y="0"/>
            <a:ext cx="4968552" cy="6884392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323528" y="980728"/>
            <a:ext cx="1512168" cy="2062411"/>
            <a:chOff x="4405312" y="2154621"/>
            <a:chExt cx="2804784" cy="3836275"/>
          </a:xfrm>
        </p:grpSpPr>
        <p:pic>
          <p:nvPicPr>
            <p:cNvPr id="4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5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4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  <p:sp>
        <p:nvSpPr>
          <p:cNvPr id="6" name="Пятиугольник 5"/>
          <p:cNvSpPr/>
          <p:nvPr/>
        </p:nvSpPr>
        <p:spPr>
          <a:xfrm>
            <a:off x="899592" y="3475636"/>
            <a:ext cx="2364314" cy="1033483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Изучающее чтение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256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Y:\Delo-New\ОГР\Казеичева (Бурова)\СОЦСЕТИ!!!\необходимые иллюстрации включая мои личные фотографии\36516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492896"/>
            <a:ext cx="4681537" cy="3121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Выноска-облако 4"/>
          <p:cNvSpPr/>
          <p:nvPr/>
        </p:nvSpPr>
        <p:spPr>
          <a:xfrm>
            <a:off x="4716016" y="836712"/>
            <a:ext cx="3240360" cy="1872208"/>
          </a:xfrm>
          <a:prstGeom prst="cloudCallout">
            <a:avLst>
              <a:gd name="adj1" fmla="val -25872"/>
              <a:gd name="adj2" fmla="val 76455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i="1" dirty="0" smtClean="0">
                <a:solidFill>
                  <a:schemeClr val="accent5"/>
                </a:solidFill>
              </a:rPr>
              <a:t>Teaching reading…</a:t>
            </a:r>
            <a:endParaRPr lang="ru-RU" sz="3200" i="1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2612"/>
          <a:stretch/>
        </p:blipFill>
        <p:spPr>
          <a:xfrm>
            <a:off x="3203848" y="44624"/>
            <a:ext cx="5112568" cy="6813376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323528" y="980728"/>
            <a:ext cx="1512168" cy="2062411"/>
            <a:chOff x="4405312" y="2154621"/>
            <a:chExt cx="2804784" cy="3836275"/>
          </a:xfrm>
        </p:grpSpPr>
        <p:pic>
          <p:nvPicPr>
            <p:cNvPr id="4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5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4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  <p:sp>
        <p:nvSpPr>
          <p:cNvPr id="6" name="Пятиугольник 5"/>
          <p:cNvSpPr/>
          <p:nvPr/>
        </p:nvSpPr>
        <p:spPr>
          <a:xfrm>
            <a:off x="755576" y="3933056"/>
            <a:ext cx="2376264" cy="1008112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Поисковое чтение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01150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3848" y="47816"/>
            <a:ext cx="4968552" cy="6805664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323528" y="980728"/>
            <a:ext cx="1512168" cy="2062411"/>
            <a:chOff x="4405312" y="2154621"/>
            <a:chExt cx="2804784" cy="3836275"/>
          </a:xfrm>
        </p:grpSpPr>
        <p:pic>
          <p:nvPicPr>
            <p:cNvPr id="4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5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4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  <p:sp>
        <p:nvSpPr>
          <p:cNvPr id="6" name="Пятиугольник 5"/>
          <p:cNvSpPr/>
          <p:nvPr/>
        </p:nvSpPr>
        <p:spPr>
          <a:xfrm>
            <a:off x="683568" y="3717032"/>
            <a:ext cx="2520280" cy="936104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Изучающее чтение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1201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78" y="301126"/>
            <a:ext cx="4600575" cy="62579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0322" y="908720"/>
            <a:ext cx="4425149" cy="5674929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7308304" y="4653136"/>
            <a:ext cx="1512168" cy="2062411"/>
            <a:chOff x="4405312" y="2154621"/>
            <a:chExt cx="2804784" cy="3836275"/>
          </a:xfrm>
        </p:grpSpPr>
        <p:pic>
          <p:nvPicPr>
            <p:cNvPr id="5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6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5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4971316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0"/>
            <a:ext cx="5184576" cy="6909107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323528" y="980728"/>
            <a:ext cx="1512168" cy="2062411"/>
            <a:chOff x="4405312" y="2154621"/>
            <a:chExt cx="2804784" cy="3836275"/>
          </a:xfrm>
        </p:grpSpPr>
        <p:pic>
          <p:nvPicPr>
            <p:cNvPr id="4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5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4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1198116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896" y="28575"/>
            <a:ext cx="4752528" cy="6829425"/>
          </a:xfrm>
          <a:prstGeom prst="rect">
            <a:avLst/>
          </a:prstGeom>
        </p:spPr>
      </p:pic>
      <p:pic>
        <p:nvPicPr>
          <p:cNvPr id="3" name="Picture 3" descr="Y:\Delo-New\Oblozhki\Titul\Big\ReadUp4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48680"/>
            <a:ext cx="1872208" cy="2556760"/>
          </a:xfrm>
          <a:prstGeom prst="rect">
            <a:avLst/>
          </a:prstGeom>
          <a:noFill/>
        </p:spPr>
      </p:pic>
      <p:sp>
        <p:nvSpPr>
          <p:cNvPr id="4" name="Пятиугольник 3"/>
          <p:cNvSpPr/>
          <p:nvPr/>
        </p:nvSpPr>
        <p:spPr>
          <a:xfrm>
            <a:off x="683568" y="3645024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Поисковое чтение</a:t>
            </a:r>
          </a:p>
          <a:p>
            <a:pPr algn="ctr"/>
            <a:r>
              <a:rPr lang="ru-RU" dirty="0" smtClean="0"/>
              <a:t>Нелинейный текст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64775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88" y="169590"/>
            <a:ext cx="4514850" cy="65817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468" y="188640"/>
            <a:ext cx="4419600" cy="6562725"/>
          </a:xfrm>
          <a:prstGeom prst="rect">
            <a:avLst/>
          </a:prstGeom>
        </p:spPr>
      </p:pic>
      <p:sp>
        <p:nvSpPr>
          <p:cNvPr id="4" name="Пятиугольник 3"/>
          <p:cNvSpPr/>
          <p:nvPr/>
        </p:nvSpPr>
        <p:spPr>
          <a:xfrm>
            <a:off x="207478" y="5157192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Изучающее чтение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68541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448" y="116632"/>
            <a:ext cx="4533476" cy="58326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2943" y="330621"/>
            <a:ext cx="4291057" cy="6266731"/>
          </a:xfrm>
          <a:prstGeom prst="rect">
            <a:avLst/>
          </a:prstGeom>
        </p:spPr>
      </p:pic>
      <p:sp>
        <p:nvSpPr>
          <p:cNvPr id="4" name="Пятиугольник 3"/>
          <p:cNvSpPr/>
          <p:nvPr/>
        </p:nvSpPr>
        <p:spPr>
          <a:xfrm>
            <a:off x="179512" y="5426074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Изучающее чтение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44838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8640"/>
            <a:ext cx="4429125" cy="62388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5" y="16087"/>
            <a:ext cx="4644207" cy="6841913"/>
          </a:xfrm>
          <a:prstGeom prst="rect">
            <a:avLst/>
          </a:prstGeom>
        </p:spPr>
      </p:pic>
      <p:sp>
        <p:nvSpPr>
          <p:cNvPr id="4" name="Пятиугольник 3"/>
          <p:cNvSpPr/>
          <p:nvPr/>
        </p:nvSpPr>
        <p:spPr>
          <a:xfrm>
            <a:off x="1764829" y="4365104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Изучающее чтение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67551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3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l="1542" b="5813"/>
          <a:stretch/>
        </p:blipFill>
        <p:spPr bwMode="auto">
          <a:xfrm>
            <a:off x="3252348" y="1"/>
            <a:ext cx="5329432" cy="68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ятиугольник 2"/>
          <p:cNvSpPr/>
          <p:nvPr/>
        </p:nvSpPr>
        <p:spPr>
          <a:xfrm>
            <a:off x="656148" y="2564904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</a:p>
          <a:p>
            <a:pPr algn="ctr"/>
            <a:r>
              <a:rPr lang="ru-RU" dirty="0" smtClean="0"/>
              <a:t>Поисковое чтение</a:t>
            </a:r>
            <a:endParaRPr lang="ru-RU" dirty="0"/>
          </a:p>
        </p:txBody>
      </p:sp>
      <p:pic>
        <p:nvPicPr>
          <p:cNvPr id="7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800589" cy="24208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505082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67444"/>
            <a:ext cx="4968552" cy="67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ятиугольник 6"/>
          <p:cNvSpPr/>
          <p:nvPr/>
        </p:nvSpPr>
        <p:spPr>
          <a:xfrm>
            <a:off x="611560" y="4293096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</a:p>
          <a:p>
            <a:pPr algn="ctr"/>
            <a:r>
              <a:rPr lang="ru-RU" dirty="0" smtClean="0"/>
              <a:t>Эпистолярный жанр</a:t>
            </a:r>
            <a:endParaRPr lang="ru-RU" dirty="0"/>
          </a:p>
        </p:txBody>
      </p:sp>
      <p:pic>
        <p:nvPicPr>
          <p:cNvPr id="8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800589" cy="24208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0140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2"/>
          <p:cNvSpPr txBox="1">
            <a:spLocks/>
          </p:cNvSpPr>
          <p:nvPr/>
        </p:nvSpPr>
        <p:spPr>
          <a:xfrm>
            <a:off x="251520" y="1241376"/>
            <a:ext cx="8712968" cy="561662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smtClean="0"/>
              <a:t>Техника чтения (техническая сторона чтения, непосредственно связанная с пониманием);</a:t>
            </a:r>
          </a:p>
          <a:p>
            <a:endParaRPr lang="ru-RU" sz="1800" smtClean="0"/>
          </a:p>
          <a:p>
            <a:r>
              <a:rPr lang="ru-RU" sz="2800" smtClean="0"/>
              <a:t>Аналитическое чтение (задача – развитие у учащихся умения преодолевать языковые трудности, стоящие на пути понимания содержания текста);</a:t>
            </a:r>
          </a:p>
          <a:p>
            <a:pPr>
              <a:buFont typeface="Arial" pitchFamily="34" charset="0"/>
              <a:buNone/>
            </a:pPr>
            <a:endParaRPr lang="ru-RU" sz="1600" smtClean="0"/>
          </a:p>
          <a:p>
            <a:r>
              <a:rPr lang="ru-RU" sz="2800" smtClean="0"/>
              <a:t>Синтетическое чтение (задача – научить понимать каждый следующий отрывок текста, опираясь на понимание предыдущего).</a:t>
            </a:r>
          </a:p>
          <a:p>
            <a:pPr algn="r">
              <a:buFont typeface="Arial" pitchFamily="34" charset="0"/>
              <a:buNone/>
            </a:pPr>
            <a:endParaRPr lang="ru-RU" sz="1200" smtClean="0"/>
          </a:p>
          <a:p>
            <a:pPr algn="r">
              <a:buFont typeface="Arial" pitchFamily="34" charset="0"/>
              <a:buNone/>
            </a:pPr>
            <a:r>
              <a:rPr lang="ru-RU" sz="2800" smtClean="0"/>
              <a:t> (по книге Миролюбова А.А.)</a:t>
            </a:r>
            <a:endParaRPr lang="ru-RU" sz="2800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57200" y="7057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Чему обучать?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33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3105"/>
          <a:stretch/>
        </p:blipFill>
        <p:spPr>
          <a:xfrm>
            <a:off x="3726068" y="0"/>
            <a:ext cx="5141483" cy="6858000"/>
          </a:xfrm>
          <a:prstGeom prst="rect">
            <a:avLst/>
          </a:prstGeom>
        </p:spPr>
      </p:pic>
      <p:sp>
        <p:nvSpPr>
          <p:cNvPr id="3" name="Пятиугольник 2"/>
          <p:cNvSpPr/>
          <p:nvPr/>
        </p:nvSpPr>
        <p:spPr>
          <a:xfrm>
            <a:off x="1817881" y="3789040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Поисковое чтение</a:t>
            </a:r>
          </a:p>
          <a:p>
            <a:pPr algn="ctr"/>
            <a:r>
              <a:rPr lang="ru-RU" dirty="0" smtClean="0"/>
              <a:t>Эпистолярный жанр</a:t>
            </a:r>
            <a:endParaRPr lang="ru-RU" dirty="0"/>
          </a:p>
        </p:txBody>
      </p:sp>
      <p:sp>
        <p:nvSpPr>
          <p:cNvPr id="4" name="Пятиугольник 3"/>
          <p:cNvSpPr/>
          <p:nvPr/>
        </p:nvSpPr>
        <p:spPr>
          <a:xfrm>
            <a:off x="1907704" y="1556792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Изучающее чтение</a:t>
            </a:r>
          </a:p>
        </p:txBody>
      </p:sp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800589" cy="24208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184690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3380" b="86434"/>
          <a:stretch/>
        </p:blipFill>
        <p:spPr>
          <a:xfrm>
            <a:off x="2195736" y="204146"/>
            <a:ext cx="6783343" cy="9520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8455" t="12373" r="2507" b="2121"/>
          <a:stretch/>
        </p:blipFill>
        <p:spPr>
          <a:xfrm rot="5400000">
            <a:off x="3263279" y="500609"/>
            <a:ext cx="5062872" cy="6698569"/>
          </a:xfrm>
          <a:prstGeom prst="rect">
            <a:avLst/>
          </a:prstGeom>
        </p:spPr>
      </p:pic>
      <p:pic>
        <p:nvPicPr>
          <p:cNvPr id="7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800589" cy="2420889"/>
          </a:xfrm>
          <a:prstGeom prst="rect">
            <a:avLst/>
          </a:prstGeom>
          <a:noFill/>
        </p:spPr>
      </p:pic>
      <p:sp>
        <p:nvSpPr>
          <p:cNvPr id="8" name="Пятиугольник 7"/>
          <p:cNvSpPr/>
          <p:nvPr/>
        </p:nvSpPr>
        <p:spPr>
          <a:xfrm>
            <a:off x="107504" y="3356992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Поисковое чтение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2654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1331640" y="183264"/>
            <a:ext cx="3839526" cy="994172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200" dirty="0" smtClean="0"/>
              <a:t>Контроль чтения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2924944"/>
            <a:ext cx="4115708" cy="3700323"/>
          </a:xfrm>
        </p:spPr>
        <p:txBody>
          <a:bodyPr>
            <a:normAutofit fontScale="77500" lnSpcReduction="20000"/>
          </a:bodyPr>
          <a:lstStyle/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r>
              <a:rPr lang="ru-RU" dirty="0" smtClean="0"/>
              <a:t>В заданиях части </a:t>
            </a:r>
            <a:r>
              <a:rPr lang="ru-RU" u="sng" dirty="0" smtClean="0"/>
              <a:t>«Чтение» </a:t>
            </a:r>
            <a:r>
              <a:rPr lang="ru-RU" dirty="0" smtClean="0"/>
              <a:t>проверяется умение </a:t>
            </a:r>
            <a:r>
              <a:rPr lang="ru-RU" b="1" dirty="0" smtClean="0"/>
              <a:t>читать про себя </a:t>
            </a:r>
            <a:r>
              <a:rPr lang="ru-RU" dirty="0" smtClean="0"/>
              <a:t>и </a:t>
            </a:r>
            <a:r>
              <a:rPr lang="ru-RU" b="1" dirty="0" smtClean="0"/>
              <a:t>понимать содержание небольшого текста</a:t>
            </a:r>
            <a:r>
              <a:rPr lang="ru-RU" dirty="0" smtClean="0"/>
              <a:t>, построенного в основном на изученном языковом материале, </a:t>
            </a:r>
            <a:r>
              <a:rPr lang="ru-RU" b="1" dirty="0" smtClean="0"/>
              <a:t>находить в тексте необходимую информацию</a:t>
            </a:r>
            <a:r>
              <a:rPr lang="ru-RU" dirty="0" smtClean="0"/>
              <a:t>. </a:t>
            </a:r>
          </a:p>
        </p:txBody>
      </p:sp>
      <p:pic>
        <p:nvPicPr>
          <p:cNvPr id="1946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346819"/>
            <a:ext cx="4860032" cy="1072912"/>
          </a:xfrm>
          <a:noFill/>
        </p:spPr>
      </p:pic>
      <p:pic>
        <p:nvPicPr>
          <p:cNvPr id="19461" name="Picture 4"/>
          <p:cNvPicPr>
            <a:picLocks noChangeAspect="1" noChangeArrowheads="1"/>
          </p:cNvPicPr>
          <p:nvPr/>
        </p:nvPicPr>
        <p:blipFill rotWithShape="1">
          <a:blip r:embed="rId3" cstate="print"/>
          <a:srcRect l="7203" r="4342" b="9895"/>
          <a:stretch/>
        </p:blipFill>
        <p:spPr bwMode="auto">
          <a:xfrm>
            <a:off x="4552232" y="932580"/>
            <a:ext cx="4591768" cy="580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2" descr="C:\Documents and Settings\alexeyvk\Рабочий стол\kaufman itogovye test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1941" y="0"/>
            <a:ext cx="1687885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11165040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6 стратегий для увлекательного чтения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>
            <a:normAutofit/>
          </a:bodyPr>
          <a:lstStyle/>
          <a:p>
            <a:pPr marL="514350" indent="-514350" fontAlgn="base">
              <a:buFont typeface="+mj-lt"/>
              <a:buAutoNum type="arabicPeriod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Читайте для всего класса, поделив текст на части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 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marL="514350" indent="-514350" fontAlgn="base">
              <a:buFont typeface="+mj-lt"/>
              <a:buAutoNum type="arabicPeriod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Читайте вслух и обсуждайте прочитанное</a:t>
            </a:r>
          </a:p>
          <a:p>
            <a:pPr marL="514350" indent="-514350" fontAlgn="base">
              <a:buFont typeface="+mj-lt"/>
              <a:buAutoNum type="arabicPeriod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Разыгрывайте читаемое по ролям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marL="514350" indent="-514350" fontAlgn="base">
              <a:buFont typeface="+mj-lt"/>
              <a:buAutoNum type="arabicPeriod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Работайте с карточками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marL="514350" indent="-514350" fontAlgn="base">
              <a:buFont typeface="+mj-lt"/>
              <a:buAutoNum type="arabicPeriod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Выполняйте интересные проекты по читаемому или прочитанному 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marL="514350" indent="-514350" fontAlgn="base">
              <a:buFont typeface="+mj-lt"/>
              <a:buAutoNum type="arabicPeriod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Читайте чанты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marL="514350" indent="-514350" fontAlgn="base">
              <a:buFont typeface="+mj-lt"/>
              <a:buAutoNum type="arabicPeriod"/>
            </a:pPr>
            <a:endParaRPr lang="en-US" b="1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Полезные ссылки по теме вебинара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https://www.englishteachers.ru/forum/index.php?showtopic=931#entry117385</a:t>
            </a:r>
            <a:r>
              <a:rPr lang="ru-RU" dirty="0" smtClean="0"/>
              <a:t> </a:t>
            </a:r>
          </a:p>
          <a:p>
            <a:r>
              <a:rPr lang="en-US" dirty="0" smtClean="0">
                <a:hlinkClick r:id="rId3"/>
              </a:rPr>
              <a:t>http://cyberleninka.ru/article/n/obuchenie-chteniyu-na-angliyskom-yazyke-v-nachalnoy-shkole</a:t>
            </a:r>
            <a:r>
              <a:rPr lang="ru-RU" dirty="0" smtClean="0"/>
              <a:t> </a:t>
            </a:r>
          </a:p>
          <a:p>
            <a:r>
              <a:rPr lang="en-US" dirty="0" smtClean="0">
                <a:hlinkClick r:id="rId4"/>
              </a:rPr>
              <a:t>http://blog.helblingreaders.com/?p=1601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http://www.tesol.org/docs/books/bk_NW_ReadingRev_745</a:t>
            </a:r>
            <a:r>
              <a:rPr lang="ru-RU" dirty="0" smtClean="0"/>
              <a:t>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pic>
        <p:nvPicPr>
          <p:cNvPr id="7" name="Рисунок 6" descr="Tests_primary_coverRGB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23789" y="1504055"/>
            <a:ext cx="2587045" cy="3627282"/>
          </a:xfrm>
          <a:prstGeom prst="rect">
            <a:avLst/>
          </a:prstGeom>
        </p:spPr>
      </p:pic>
      <p:pic>
        <p:nvPicPr>
          <p:cNvPr id="8" name="Рисунок 7" descr="SBI_ob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43135" y="2651839"/>
            <a:ext cx="2463779" cy="34319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68145"/>
            <a:ext cx="8229600" cy="8572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975" b="1" dirty="0">
                <a:solidFill>
                  <a:srgbClr val="FF0000"/>
                </a:solidFill>
              </a:rPr>
              <a:t>Уже в продаже!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1" name="10-конечная звезда 10"/>
          <p:cNvSpPr/>
          <p:nvPr/>
        </p:nvSpPr>
        <p:spPr>
          <a:xfrm>
            <a:off x="4992902" y="5417726"/>
            <a:ext cx="1325625" cy="1148612"/>
          </a:xfrm>
          <a:prstGeom prst="star10">
            <a:avLst/>
          </a:prstGeom>
          <a:solidFill>
            <a:srgbClr val="C0000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latin typeface="Times New Roman" pitchFamily="18" charset="0"/>
                <a:cs typeface="Times New Roman" pitchFamily="18" charset="0"/>
              </a:rPr>
              <a:t>NEW!</a:t>
            </a:r>
          </a:p>
        </p:txBody>
      </p:sp>
      <p:sp>
        <p:nvSpPr>
          <p:cNvPr id="13" name="10-конечная звезда 12"/>
          <p:cNvSpPr/>
          <p:nvPr/>
        </p:nvSpPr>
        <p:spPr>
          <a:xfrm>
            <a:off x="7585866" y="807130"/>
            <a:ext cx="1325625" cy="1148612"/>
          </a:xfrm>
          <a:prstGeom prst="star10">
            <a:avLst/>
          </a:prstGeom>
          <a:solidFill>
            <a:srgbClr val="C0000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latin typeface="Times New Roman" pitchFamily="18" charset="0"/>
                <a:cs typeface="Times New Roman" pitchFamily="18" charset="0"/>
              </a:rPr>
              <a:t>NEW!</a:t>
            </a:r>
          </a:p>
        </p:txBody>
      </p:sp>
      <p:pic>
        <p:nvPicPr>
          <p:cNvPr id="1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4833" y="1504055"/>
            <a:ext cx="2671427" cy="3674907"/>
          </a:xfrm>
          <a:prstGeom prst="rect">
            <a:avLst/>
          </a:prstGeom>
          <a:noFill/>
        </p:spPr>
      </p:pic>
      <p:sp>
        <p:nvSpPr>
          <p:cNvPr id="14" name="10-конечная звезда 13"/>
          <p:cNvSpPr/>
          <p:nvPr/>
        </p:nvSpPr>
        <p:spPr>
          <a:xfrm>
            <a:off x="207267" y="4580387"/>
            <a:ext cx="1325625" cy="1148612"/>
          </a:xfrm>
          <a:prstGeom prst="star10">
            <a:avLst/>
          </a:prstGeom>
          <a:solidFill>
            <a:srgbClr val="C0000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latin typeface="Times New Roman" pitchFamily="18" charset="0"/>
                <a:cs typeface="Times New Roman" pitchFamily="18" charset="0"/>
              </a:rPr>
              <a:t>NEW!</a:t>
            </a:r>
          </a:p>
        </p:txBody>
      </p:sp>
    </p:spTree>
    <p:extLst>
      <p:ext uri="{BB962C8B-B14F-4D97-AF65-F5344CB8AC3E}">
        <p14:creationId xmlns:p14="http://schemas.microsoft.com/office/powerpoint/2010/main" val="38228545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72429"/>
            <a:ext cx="7884368" cy="584821"/>
          </a:xfrm>
        </p:spPr>
        <p:txBody>
          <a:bodyPr>
            <a:normAutofit fontScale="90000"/>
          </a:bodyPr>
          <a:lstStyle/>
          <a:p>
            <a:pPr>
              <a:lnSpc>
                <a:spcPts val="4875"/>
              </a:lnSpc>
              <a:spcBef>
                <a:spcPts val="0"/>
              </a:spcBef>
            </a:pPr>
            <a:r>
              <a:rPr lang="ru-RU" sz="3975" b="1" dirty="0">
                <a:solidFill>
                  <a:srgbClr val="FF0000"/>
                </a:solidFill>
              </a:rPr>
              <a:t>Готовятся к </a:t>
            </a:r>
            <a:r>
              <a:rPr lang="ru-RU" sz="3975" b="1" dirty="0" smtClean="0">
                <a:solidFill>
                  <a:srgbClr val="FF0000"/>
                </a:solidFill>
              </a:rPr>
              <a:t>выпуску!</a:t>
            </a:r>
            <a:r>
              <a:rPr lang="ru-RU" sz="3000" b="1" dirty="0" smtClean="0">
                <a:solidFill>
                  <a:srgbClr val="C32FA7"/>
                </a:solidFill>
              </a:rPr>
              <a:t/>
            </a:r>
            <a:br>
              <a:rPr lang="ru-RU" sz="3000" b="1" dirty="0" smtClean="0">
                <a:solidFill>
                  <a:srgbClr val="C32FA7"/>
                </a:solidFill>
              </a:rPr>
            </a:br>
            <a:r>
              <a:rPr lang="ru-RU" sz="2325" b="1" dirty="0" smtClean="0">
                <a:solidFill>
                  <a:srgbClr val="C32FA7"/>
                </a:solidFill>
              </a:rPr>
              <a:t>К.И</a:t>
            </a:r>
            <a:r>
              <a:rPr lang="ru-RU" sz="2325" b="1" dirty="0">
                <a:solidFill>
                  <a:srgbClr val="C32FA7"/>
                </a:solidFill>
              </a:rPr>
              <a:t>. Кауфман</a:t>
            </a:r>
            <a:r>
              <a:rPr lang="en-US" sz="2325" b="1" dirty="0">
                <a:solidFill>
                  <a:srgbClr val="C32FA7"/>
                </a:solidFill>
              </a:rPr>
              <a:t>, </a:t>
            </a:r>
            <a:r>
              <a:rPr lang="ru-RU" sz="2325" b="1" dirty="0">
                <a:solidFill>
                  <a:srgbClr val="C32FA7"/>
                </a:solidFill>
              </a:rPr>
              <a:t>М.Ю. Кауфман</a:t>
            </a:r>
            <a:endParaRPr lang="ru-RU" sz="3675" b="1" cap="all" spc="75" dirty="0">
              <a:solidFill>
                <a:schemeClr val="accent2">
                  <a:lumMod val="75000"/>
                </a:schemeClr>
              </a:solidFill>
              <a:latin typeface="Pragmatica Bold" pitchFamily="34" charset="0"/>
            </a:endParaRPr>
          </a:p>
        </p:txBody>
      </p:sp>
      <p:pic>
        <p:nvPicPr>
          <p:cNvPr id="3" name="Рисунок 2" descr="Reader_5_6_cover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924" y="1218237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4" name="Рисунок 3" descr="Reader_7_8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6040" y="1218237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5" name="Рисунок 4" descr="Reader_9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8232" y="3998722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6" name="Рисунок 5" descr="Reader_10_11_cover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86040" y="4005064"/>
            <a:ext cx="1911250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7" name="Рисунок 6" descr="Songs_5_11_cover.t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75251" y="2060986"/>
            <a:ext cx="1984503" cy="269613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8" name="Рисунок 7" descr="Songs_2_4_coverR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88024" y="2060987"/>
            <a:ext cx="2009747" cy="269613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21339941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content.xx.fbcdn.net/hphotos-xfl1/v/t1.0-9/12565420_1650970585164119_2974730706423321169_n.png?oh=cccde37a2a3be34213ab573a4df47ec5&amp;oe=579200D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2287"/>
            <a:ext cx="9143999" cy="56197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99929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Говоря об обучении чтению, мы подразумеваем: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/>
          <a:lstStyle/>
          <a:p>
            <a:r>
              <a:rPr lang="ru-RU" dirty="0" smtClean="0"/>
              <a:t>Обучение читать </a:t>
            </a:r>
            <a:r>
              <a:rPr lang="en-US" dirty="0" smtClean="0"/>
              <a:t>“</a:t>
            </a:r>
            <a:r>
              <a:rPr lang="ru-RU" dirty="0" smtClean="0"/>
              <a:t>с нуля</a:t>
            </a:r>
            <a:r>
              <a:rPr lang="en-US" dirty="0" smtClean="0"/>
              <a:t>”</a:t>
            </a:r>
            <a:r>
              <a:rPr lang="ru-RU" dirty="0" smtClean="0"/>
              <a:t>;</a:t>
            </a:r>
          </a:p>
          <a:p>
            <a:r>
              <a:rPr lang="ru-RU" dirty="0" smtClean="0"/>
              <a:t>выбор способа обучения чтению;</a:t>
            </a:r>
          </a:p>
          <a:p>
            <a:r>
              <a:rPr lang="ru-RU" dirty="0" smtClean="0"/>
              <a:t>обучение разным видами чтения;</a:t>
            </a:r>
          </a:p>
          <a:p>
            <a:r>
              <a:rPr lang="ru-RU" dirty="0" smtClean="0"/>
              <a:t>обучение чтению текстов разных жанров и стилей.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Методы обучения чтению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Основные:</a:t>
            </a:r>
          </a:p>
          <a:p>
            <a:r>
              <a:rPr lang="ru-RU" dirty="0" smtClean="0"/>
              <a:t>Метод </a:t>
            </a:r>
            <a:r>
              <a:rPr lang="ru-RU" dirty="0" err="1" smtClean="0"/>
              <a:t>звуко-буквенных</a:t>
            </a:r>
            <a:r>
              <a:rPr lang="ru-RU" dirty="0" smtClean="0"/>
              <a:t> соответствий</a:t>
            </a:r>
          </a:p>
          <a:p>
            <a:r>
              <a:rPr lang="ru-RU" dirty="0" smtClean="0"/>
              <a:t>Чтение целым словом (</a:t>
            </a:r>
            <a:r>
              <a:rPr lang="en-US" dirty="0" smtClean="0"/>
              <a:t>«look-say»</a:t>
            </a:r>
            <a:r>
              <a:rPr lang="ru-RU" dirty="0" smtClean="0"/>
              <a:t> / </a:t>
            </a:r>
            <a:r>
              <a:rPr lang="en-US" dirty="0" smtClean="0"/>
              <a:t>«whole-word»</a:t>
            </a:r>
            <a:r>
              <a:rPr lang="ru-RU" dirty="0" smtClean="0"/>
              <a:t>)</a:t>
            </a:r>
          </a:p>
          <a:p>
            <a:pPr>
              <a:buNone/>
            </a:pPr>
            <a:r>
              <a:rPr lang="ru-RU" dirty="0" smtClean="0"/>
              <a:t>Еще существуют:</a:t>
            </a:r>
          </a:p>
          <a:p>
            <a:pPr>
              <a:buNone/>
            </a:pPr>
            <a:r>
              <a:rPr lang="ru-RU" i="1" dirty="0" smtClean="0"/>
              <a:t>Метод «</a:t>
            </a:r>
            <a:r>
              <a:rPr lang="en-US" i="1" dirty="0" smtClean="0"/>
              <a:t>whole-language»</a:t>
            </a:r>
          </a:p>
          <a:p>
            <a:pPr>
              <a:buNone/>
            </a:pPr>
            <a:r>
              <a:rPr lang="ru-RU" i="1" dirty="0" smtClean="0"/>
              <a:t>Лингвистический метод</a:t>
            </a:r>
          </a:p>
          <a:p>
            <a:pPr>
              <a:buNone/>
            </a:pPr>
            <a:r>
              <a:rPr lang="ru-RU" i="1" dirty="0" smtClean="0"/>
              <a:t>И др.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/>
          </p:cNvSpPr>
          <p:nvPr>
            <p:ph type="title"/>
          </p:nvPr>
        </p:nvSpPr>
        <p:spPr>
          <a:xfrm>
            <a:off x="0" y="2924944"/>
            <a:ext cx="4355976" cy="7064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200" dirty="0" smtClean="0"/>
              <a:t>Метод чтения целым словом</a:t>
            </a: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27886" y="116632"/>
            <a:ext cx="4946662" cy="6793267"/>
          </a:xfrm>
          <a:prstGeom prst="rect">
            <a:avLst/>
          </a:prstGeom>
        </p:spPr>
      </p:pic>
      <p:pic>
        <p:nvPicPr>
          <p:cNvPr id="6" name="Picture 2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4" y="0"/>
            <a:ext cx="1787975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4355976" y="3140968"/>
            <a:ext cx="4788024" cy="1296144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60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dirty="0" smtClean="0"/>
              <a:t>Чтение целым словом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484784"/>
            <a:ext cx="8064896" cy="4925144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 smtClean="0"/>
              <a:t>“</a:t>
            </a:r>
            <a:r>
              <a:rPr lang="ru-RU" b="1" dirty="0" err="1" smtClean="0"/>
              <a:t>Flashing</a:t>
            </a:r>
            <a:r>
              <a:rPr lang="ru-RU" b="1" dirty="0" smtClean="0"/>
              <a:t> </a:t>
            </a:r>
            <a:r>
              <a:rPr lang="ru-RU" b="1" dirty="0" err="1" smtClean="0"/>
              <a:t>card</a:t>
            </a:r>
            <a:r>
              <a:rPr lang="en-US" b="1" dirty="0" smtClean="0"/>
              <a:t>” </a:t>
            </a:r>
            <a:r>
              <a:rPr lang="en-US" i="1" dirty="0" smtClean="0"/>
              <a:t>(</a:t>
            </a:r>
            <a:r>
              <a:rPr lang="ru-RU" i="1" dirty="0" smtClean="0"/>
              <a:t>для развития скорости чтения и быстроты реакции учащихся на печатное слово)</a:t>
            </a:r>
            <a:r>
              <a:rPr lang="ru-RU" dirty="0" smtClean="0"/>
              <a:t> </a:t>
            </a:r>
            <a:endParaRPr lang="en-US" dirty="0" smtClean="0"/>
          </a:p>
          <a:p>
            <a:r>
              <a:rPr lang="en-US" b="1" dirty="0" smtClean="0"/>
              <a:t>“</a:t>
            </a:r>
            <a:r>
              <a:rPr lang="ru-RU" b="1" dirty="0" err="1" smtClean="0"/>
              <a:t>Memory</a:t>
            </a:r>
            <a:r>
              <a:rPr lang="en-US" b="1" dirty="0" smtClean="0"/>
              <a:t>” / “P</a:t>
            </a:r>
            <a:r>
              <a:rPr lang="ru-RU" b="1" dirty="0" smtClean="0"/>
              <a:t>airs</a:t>
            </a:r>
            <a:r>
              <a:rPr lang="en-US" b="1" dirty="0" smtClean="0"/>
              <a:t>”</a:t>
            </a:r>
            <a:r>
              <a:rPr lang="ru-RU" b="1" dirty="0" smtClean="0"/>
              <a:t> </a:t>
            </a:r>
            <a:r>
              <a:rPr lang="ru-RU" i="1" dirty="0" smtClean="0"/>
              <a:t>(развитие скорости чтения целым словом, собирают пары: картинка - слово)</a:t>
            </a:r>
            <a:endParaRPr lang="en-US" i="1" dirty="0" smtClean="0"/>
          </a:p>
          <a:p>
            <a:r>
              <a:rPr lang="en-US" b="1" dirty="0" smtClean="0"/>
              <a:t>“Whispers”</a:t>
            </a:r>
            <a:r>
              <a:rPr lang="ru-RU" b="1" dirty="0" smtClean="0"/>
              <a:t> </a:t>
            </a:r>
            <a:r>
              <a:rPr lang="ru-RU" i="1" dirty="0" smtClean="0"/>
              <a:t>(карточки со словами и с картинками, один вытаскивает карточку со словом, читает его, шепчет другому. Последний должен показать картинку со словом)</a:t>
            </a:r>
            <a:endParaRPr lang="en-US" i="1" dirty="0" smtClean="0"/>
          </a:p>
          <a:p>
            <a:r>
              <a:rPr lang="en-US" b="1" dirty="0" smtClean="0"/>
              <a:t>“Pass the ball”</a:t>
            </a:r>
            <a:r>
              <a:rPr lang="ru-RU" b="1" dirty="0" smtClean="0"/>
              <a:t> </a:t>
            </a:r>
            <a:r>
              <a:rPr lang="ru-RU" i="1" dirty="0" smtClean="0"/>
              <a:t>(Передавать мяч по кругу, после чего выбирают карточку и читают слово, остальные показывают картинку с этим словом)</a:t>
            </a:r>
            <a:endParaRPr lang="ru-RU" b="1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чтения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9512" y="1196752"/>
            <a:ext cx="8784976" cy="51845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/>
              <a:t>Огромное количество информации, заключенное в текстах, предназначенных для чтения, пробуждает к выработке гибкого подхода к чтению, т.е. к развитию способности извлекать информацию с разной степенью глубины и полноты в зависимости от коммуникативной задачи. 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i="1" dirty="0" smtClean="0"/>
              <a:t>«…читая статью в «Лансет» я </a:t>
            </a:r>
            <a:r>
              <a:rPr lang="ru-RU" sz="2400" b="1" i="1" dirty="0" smtClean="0"/>
              <a:t>пробежал</a:t>
            </a:r>
            <a:r>
              <a:rPr lang="ru-RU" sz="2400" i="1" dirty="0" smtClean="0"/>
              <a:t> глазами первый параграф, в котором говорилось о предшествующей работе, не относящейся к интересующему меня вопросу, </a:t>
            </a:r>
            <a:r>
              <a:rPr lang="ru-RU" sz="2400" b="1" i="1" dirty="0" smtClean="0"/>
              <a:t>бегло прочитал </a:t>
            </a:r>
            <a:r>
              <a:rPr lang="ru-RU" sz="2400" i="1" dirty="0" smtClean="0"/>
              <a:t>следующую часть, чтобы иметь представление о цели, характере настоящего эксперимента, </a:t>
            </a:r>
            <a:r>
              <a:rPr lang="ru-RU" sz="2400" b="1" i="1" dirty="0" smtClean="0"/>
              <a:t>прочитал</a:t>
            </a:r>
            <a:r>
              <a:rPr lang="ru-RU" sz="2400" i="1" dirty="0" smtClean="0"/>
              <a:t> и описание эксперимента, </a:t>
            </a:r>
            <a:r>
              <a:rPr lang="ru-RU" sz="2400" b="1" i="1" dirty="0" smtClean="0"/>
              <a:t>изучил </a:t>
            </a:r>
            <a:r>
              <a:rPr lang="ru-RU" sz="2400" i="1" dirty="0" smtClean="0"/>
              <a:t>результаты и выводы»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(Майкл Уэст, английский методист)</a:t>
            </a:r>
            <a:endParaRPr lang="ru-RU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чтения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800" dirty="0"/>
              <a:t>Изучающее</a:t>
            </a:r>
          </a:p>
          <a:p>
            <a:r>
              <a:rPr lang="ru-RU" sz="2800" dirty="0" smtClean="0"/>
              <a:t>Просмотровое</a:t>
            </a:r>
          </a:p>
          <a:p>
            <a:r>
              <a:rPr lang="ru-RU" sz="2800" dirty="0" smtClean="0"/>
              <a:t>Поисковое</a:t>
            </a:r>
            <a:endParaRPr lang="ru-RU" sz="2800" dirty="0"/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(</a:t>
            </a:r>
            <a:r>
              <a:rPr lang="ru-RU" dirty="0"/>
              <a:t>Рогова Г.В., Фоломкина С.К</a:t>
            </a:r>
            <a:r>
              <a:rPr lang="ru-RU" dirty="0" smtClean="0"/>
              <a:t>.)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sz="2800" dirty="0"/>
              <a:t>Изучающее</a:t>
            </a:r>
          </a:p>
          <a:p>
            <a:r>
              <a:rPr lang="ru-RU" sz="2800" dirty="0"/>
              <a:t>Ознакомительное</a:t>
            </a:r>
          </a:p>
          <a:p>
            <a:r>
              <a:rPr lang="ru-RU" sz="2800" dirty="0"/>
              <a:t>Просмотровое</a:t>
            </a:r>
          </a:p>
          <a:p>
            <a:r>
              <a:rPr lang="ru-RU" sz="2800" dirty="0"/>
              <a:t>Поисковое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98937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346</Words>
  <Application>Microsoft Office PowerPoint</Application>
  <PresentationFormat>Экран (4:3)</PresentationFormat>
  <Paragraphs>85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Обучение чтению на английском языке в начальной школе  (на примере пособий издательства “Титул”)</vt:lpstr>
      <vt:lpstr>Презентация PowerPoint</vt:lpstr>
      <vt:lpstr>Презентация PowerPoint</vt:lpstr>
      <vt:lpstr>Говоря об обучении чтению, мы подразумеваем:</vt:lpstr>
      <vt:lpstr>Методы обучения чтению</vt:lpstr>
      <vt:lpstr>Метод чтения целым словом</vt:lpstr>
      <vt:lpstr>Чтение целым словом</vt:lpstr>
      <vt:lpstr>Виды чтения</vt:lpstr>
      <vt:lpstr>Виды чтения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Контроль чтения</vt:lpstr>
      <vt:lpstr>6 стратегий для увлекательного чтения</vt:lpstr>
      <vt:lpstr>Полезные ссылки по теме вебинара</vt:lpstr>
      <vt:lpstr>Уже в продаже!  </vt:lpstr>
      <vt:lpstr>Готовятся к выпуску! К.И. Кауфман, М.Ю. Кауфман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Обучение чтению на английском языке в начальной школе  (на примере пособий издательства “Титул”)</dc:title>
  <cp:lastModifiedBy>admin</cp:lastModifiedBy>
  <cp:revision>69</cp:revision>
  <dcterms:modified xsi:type="dcterms:W3CDTF">2016-04-18T08:15:55Z</dcterms:modified>
</cp:coreProperties>
</file>