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40"/>
  </p:notes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9" r:id="rId10"/>
    <p:sldId id="270" r:id="rId11"/>
    <p:sldId id="274" r:id="rId12"/>
    <p:sldId id="275" r:id="rId13"/>
    <p:sldId id="276" r:id="rId14"/>
    <p:sldId id="283" r:id="rId15"/>
    <p:sldId id="284" r:id="rId16"/>
    <p:sldId id="285" r:id="rId17"/>
    <p:sldId id="286" r:id="rId18"/>
    <p:sldId id="287" r:id="rId19"/>
    <p:sldId id="289" r:id="rId20"/>
    <p:sldId id="290" r:id="rId21"/>
    <p:sldId id="291" r:id="rId22"/>
    <p:sldId id="306" r:id="rId23"/>
    <p:sldId id="307" r:id="rId24"/>
    <p:sldId id="308" r:id="rId25"/>
    <p:sldId id="309" r:id="rId26"/>
    <p:sldId id="316" r:id="rId27"/>
    <p:sldId id="320" r:id="rId28"/>
    <p:sldId id="318" r:id="rId29"/>
    <p:sldId id="310" r:id="rId30"/>
    <p:sldId id="311" r:id="rId31"/>
    <p:sldId id="312" r:id="rId32"/>
    <p:sldId id="313" r:id="rId33"/>
    <p:sldId id="314" r:id="rId34"/>
    <p:sldId id="315" r:id="rId35"/>
    <p:sldId id="317" r:id="rId36"/>
    <p:sldId id="301" r:id="rId37"/>
    <p:sldId id="319" r:id="rId38"/>
    <p:sldId id="299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26FCE11-BB43-47F0-B299-C8A8C8579DA7}" type="datetimeFigureOut">
              <a:rPr lang="ru-RU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B5BB03F-1219-4352-9AD9-C9C2B64DD5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B2C945-ECE8-4FE0-8B7C-26BAFAFAF582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0D4765-7306-4774-A68F-32927EAF4D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DD05B5-A375-4916-90B0-2BC5A8F49DD5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D1C59F-D7CA-4816-8FA9-7316AB7B07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819FA4-6B29-42B3-84C3-B86F4D3F0E5F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5821E0-BA9C-4920-8491-17EE406365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5647D-DA2C-48B4-B6FE-0E2FAECB1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00843D-5691-4F44-971A-728F93DABEAC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9F8517-81DF-4517-A951-C394DB8F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2ADA84-1C0C-4DA0-8FDF-20EA62E2AF1B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A25B09-9FE6-47F5-B0F7-A181FDF83E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018792-EDFB-46AF-9944-466DBC913A0D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6CA72C-BF6F-42DE-811B-9B443B3081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C8477D-B190-4619-9D03-4561F70FD0F2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32EF3B-4901-4BF6-9855-966E355C47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6A52BA-3A89-4360-A682-EE2D1FCBBB47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E1D3BD-1369-4D8D-AB6C-25B5EA7CB2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99F115-F06E-410B-9EA2-EC686C36370B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1CBF3-D142-4231-9064-930806C415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37A350-35A9-46D4-BAC5-A2DAC87795C1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B6070D-1EBF-43AE-8952-6D16299D02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58B69F-CA98-4394-95F2-0B7A2E4981EE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A0789C-012D-4CDB-B54E-FC624C9083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02C593B-4CB4-420A-838E-26A9F50300D8}" type="datetimeFigureOut">
              <a:rPr lang="ru-RU" smtClean="0"/>
              <a:pPr>
                <a:defRPr/>
              </a:pPr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1279DF9-7F21-401B-97D9-238A073D51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demo?group=millie&amp;demo=pmillie_1_4" TargetMode="External"/><Relationship Id="rId2" Type="http://schemas.openxmlformats.org/officeDocument/2006/relationships/hyperlink" Target="http://www.englishteachers.ru/demo?group=ee1&amp;demo=pee_2_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nglishteachers.ru/demo?group=heru&amp;demo=heru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fap.ru/library/gost/ictedu.htm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safety24.narod.ru/sanitary_hygienic_2.4.2.2821-10.ht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218757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Обучение чтению на уроках английского языка в начальной школе с помощью обучающих компьютерных программ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5301208"/>
            <a:ext cx="4816624" cy="1248544"/>
          </a:xfrm>
        </p:spPr>
        <p:txBody>
          <a:bodyPr rtlCol="0">
            <a:normAutofit lnSpcReduction="10000"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Буров </a:t>
            </a:r>
            <a:r>
              <a:rPr lang="ru-RU" sz="2800" dirty="0">
                <a:solidFill>
                  <a:schemeClr val="tx1"/>
                </a:solidFill>
              </a:rPr>
              <a:t>Илья Михайлович, ведущий методист издательства «Титул»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4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-243408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ОКП к учебникам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Обучение всем видам речевой деятельности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Расширение возможностей учебника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Повышение мотивации учащихся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Дополнительные упражнения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«Сознательное» выполнение упражнений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Вариативность в рамках каждого упражнения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Возможность самоконтроля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Возможность самостоятельной работы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Техническая простота и методическое удобство</a:t>
            </a:r>
          </a:p>
          <a:p>
            <a:pPr eaLnBrk="1" hangingPunct="1">
              <a:lnSpc>
                <a:spcPct val="90000"/>
              </a:lnSpc>
            </a:pP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Интерактивные плакаты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 rtlCol="0">
            <a:normAutofit fontScale="92500" lnSpcReduction="20000"/>
          </a:bodyPr>
          <a:lstStyle/>
          <a:p>
            <a:pPr algn="ctr"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Традиционные бумажные плакаты</a:t>
            </a:r>
          </a:p>
        </p:txBody>
      </p:sp>
      <p:sp>
        <p:nvSpPr>
          <p:cNvPr id="6148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ru-RU" sz="2200" smtClean="0"/>
              <a:t>Статичное изображение</a:t>
            </a:r>
          </a:p>
          <a:p>
            <a:pPr eaLnBrk="1" hangingPunct="1"/>
            <a:r>
              <a:rPr lang="ru-RU" sz="2200" smtClean="0"/>
              <a:t>Использует учитель на уроке</a:t>
            </a:r>
          </a:p>
          <a:p>
            <a:pPr eaLnBrk="1" hangingPunct="1"/>
            <a:r>
              <a:rPr lang="ru-RU" sz="2200" smtClean="0"/>
              <a:t>Большой размер не всегда удобен для хранения</a:t>
            </a:r>
          </a:p>
        </p:txBody>
      </p:sp>
      <p:sp>
        <p:nvSpPr>
          <p:cNvPr id="18436" name="Текст 6"/>
          <p:cNvSpPr>
            <a:spLocks noGrp="1"/>
          </p:cNvSpPr>
          <p:nvPr>
            <p:ph type="body" sz="quarter" idx="3"/>
          </p:nvPr>
        </p:nvSpPr>
        <p:spPr>
          <a:xfrm>
            <a:off x="4643438" y="1285875"/>
            <a:ext cx="4041775" cy="639763"/>
          </a:xfrm>
        </p:spPr>
        <p:txBody>
          <a:bodyPr/>
          <a:lstStyle/>
          <a:p>
            <a:pPr algn="ctr" eaLnBrk="1" hangingPunct="1">
              <a:spcBef>
                <a:spcPts val="575"/>
              </a:spcBef>
              <a:buFont typeface="Wingdings 2" pitchFamily="18" charset="2"/>
              <a:buNone/>
            </a:pPr>
            <a:r>
              <a:rPr lang="ru-RU" sz="2200" smtClean="0"/>
              <a:t>Интерактивные плакаты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Анимированное изображение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Звук (слова произносятся)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Используются в классе для введения нового лексического и грамматического материала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Используются дома для повторения лексики и грамматики, подготовки к контрольным работам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Удобно хранить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b="1" smtClean="0"/>
              <a:t>Интерактивные плакаты </a:t>
            </a:r>
            <a:br>
              <a:rPr lang="ru-RU" sz="3600" b="1" smtClean="0"/>
            </a:br>
            <a:r>
              <a:rPr lang="ru-RU" sz="3600" b="1" smtClean="0"/>
              <a:t>для начальной школы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Лексический материал учебников организован по темам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Грамматический материал учебников помогает создать целостное представление о грамматических явлениях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Плакаты озвучены, ученики могут использовать их самостоятельно для подготовки к контрольным работам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/>
              <a:t>Примеры: </a:t>
            </a:r>
            <a:r>
              <a:rPr lang="en-US" sz="2400" dirty="0" smtClean="0">
                <a:hlinkClick r:id="rId2"/>
              </a:rPr>
              <a:t>http://www.englishteachers.ru/demo?group=ee1&amp;demo=pee_2_4</a:t>
            </a: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hlinkClick r:id="rId3"/>
              </a:rPr>
              <a:t>http://www.englishteachers.ru/demo?group=millie&amp;demo=pmillie_1_4</a:t>
            </a: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hlinkClick r:id="rId4"/>
              </a:rPr>
              <a:t>http://www.englishteachers.ru/demo?group=heru&amp;demo=herup</a:t>
            </a: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Интерактивные плакаты</a:t>
            </a:r>
          </a:p>
        </p:txBody>
      </p:sp>
      <p:pic>
        <p:nvPicPr>
          <p:cNvPr id="2048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2838" y="1447800"/>
            <a:ext cx="7375525" cy="4572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smtClean="0"/>
              <a:t>Enjoy</a:t>
            </a:r>
            <a:r>
              <a:rPr lang="ru-RU" sz="4000" b="1" smtClean="0"/>
              <a:t> </a:t>
            </a:r>
            <a:r>
              <a:rPr lang="en-US" sz="4000" b="1" smtClean="0"/>
              <a:t> </a:t>
            </a:r>
            <a:r>
              <a:rPr lang="ru-RU" sz="4000" b="1" smtClean="0"/>
              <a:t> </a:t>
            </a:r>
            <a:r>
              <a:rPr lang="en-US" sz="4000" b="1" smtClean="0"/>
              <a:t>the ABC</a:t>
            </a:r>
            <a:endParaRPr lang="ru-RU" sz="4000" b="1" smtClean="0"/>
          </a:p>
        </p:txBody>
      </p:sp>
      <p:sp>
        <p:nvSpPr>
          <p:cNvPr id="9219" name="Содержимое 3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/>
              <a:t>Знакомство с буквами алфавита (песенка про алфавит и авторские стихи)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/>
              <a:t>«Электронная пропись»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/>
              <a:t>Соотнесение буквы и ее названия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/>
              <a:t>Соотнесение прописных и строчных букв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/>
              <a:t>Запоминание алфавитного порядка (выстраивание букв и слов в алфавитном порядке) – подготовка к использованию словарей и справочников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/>
              <a:t>“</a:t>
            </a:r>
            <a:r>
              <a:rPr lang="en-US" sz="4000" smtClean="0">
                <a:latin typeface="New Century Schoolbook" pitchFamily="18" charset="0"/>
              </a:rPr>
              <a:t>Enjoy the ABC</a:t>
            </a:r>
            <a:r>
              <a:rPr lang="en-US" sz="4000" smtClean="0"/>
              <a:t>”</a:t>
            </a:r>
            <a:r>
              <a:rPr lang="en-US" sz="4000" smtClean="0">
                <a:latin typeface="New Century Schoolbook" pitchFamily="18" charset="0"/>
              </a:rPr>
              <a:t> </a:t>
            </a:r>
            <a:r>
              <a:rPr lang="en-US" sz="4000" smtClean="0"/>
              <a:t>–</a:t>
            </a:r>
            <a:r>
              <a:rPr lang="en-US" sz="4000" smtClean="0">
                <a:latin typeface="New Century Schoolbook" pitchFamily="18" charset="0"/>
              </a:rPr>
              <a:t> </a:t>
            </a:r>
            <a:r>
              <a:rPr lang="ru-RU" sz="4000" smtClean="0">
                <a:latin typeface="New Century Schoolbook" pitchFamily="18" charset="0"/>
              </a:rPr>
              <a:t>помощь в изучении алфавита</a:t>
            </a:r>
            <a:r>
              <a:rPr lang="en-US" sz="4000" smtClean="0"/>
              <a:t> </a:t>
            </a:r>
            <a:endParaRPr lang="ru-RU" sz="40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814763" cy="4114800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New Century Schoolbook" pitchFamily="18" charset="0"/>
              </a:rPr>
              <a:t>Проблема: сложно запомнить буквы, заучивать алфавит скучно</a:t>
            </a:r>
          </a:p>
          <a:p>
            <a:pPr eaLnBrk="1" hangingPunct="1"/>
            <a:r>
              <a:rPr lang="ru-RU" sz="2800" smtClean="0">
                <a:latin typeface="New Century Schoolbook" pitchFamily="18" charset="0"/>
              </a:rPr>
              <a:t>Решение: презентация букв в виде коротких мультфильмов </a:t>
            </a:r>
          </a:p>
        </p:txBody>
      </p:sp>
      <p:pic>
        <p:nvPicPr>
          <p:cNvPr id="2355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2722563"/>
            <a:ext cx="3814762" cy="2936875"/>
          </a:xfrm>
          <a:noFill/>
        </p:spPr>
      </p:pic>
      <p:pic>
        <p:nvPicPr>
          <p:cNvPr id="23557" name="Picture 5" descr="button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9925" y="1341438"/>
            <a:ext cx="1547813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77724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“</a:t>
            </a:r>
            <a:r>
              <a:rPr lang="en-US" sz="4000" dirty="0" smtClean="0">
                <a:latin typeface="New Century Schoolbook" pitchFamily="18" charset="0"/>
              </a:rPr>
              <a:t>Enjoy the ABC</a:t>
            </a:r>
            <a:r>
              <a:rPr lang="en-US" sz="4000" dirty="0" smtClean="0"/>
              <a:t>”</a:t>
            </a:r>
            <a:r>
              <a:rPr lang="en-US" sz="4000" dirty="0" smtClean="0">
                <a:latin typeface="New Century Schoolbook" pitchFamily="18" charset="0"/>
              </a:rPr>
              <a:t> </a:t>
            </a:r>
            <a:r>
              <a:rPr lang="en-US" sz="4000" dirty="0" smtClean="0"/>
              <a:t>–</a:t>
            </a:r>
            <a:r>
              <a:rPr lang="en-US" sz="4000" dirty="0" smtClean="0">
                <a:latin typeface="New Century Schoolbook" pitchFamily="18" charset="0"/>
              </a:rPr>
              <a:t> </a:t>
            </a:r>
            <a:r>
              <a:rPr lang="ru-RU" sz="4000" dirty="0" smtClean="0">
                <a:latin typeface="New Century Schoolbook" pitchFamily="18" charset="0"/>
              </a:rPr>
              <a:t>помощь в обучении графике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814763" cy="4114800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New Century Schoolbook" pitchFamily="18" charset="0"/>
              </a:rPr>
              <a:t>Проблема: дети часто путают буквы, сложно овладеть новыми движениями</a:t>
            </a:r>
          </a:p>
          <a:p>
            <a:pPr eaLnBrk="1" hangingPunct="1"/>
            <a:r>
              <a:rPr lang="ru-RU" sz="2800" smtClean="0">
                <a:latin typeface="New Century Schoolbook" pitchFamily="18" charset="0"/>
              </a:rPr>
              <a:t>Решение: </a:t>
            </a:r>
            <a:r>
              <a:rPr lang="ru-RU" sz="2800" smtClean="0"/>
              <a:t>«</a:t>
            </a:r>
            <a:r>
              <a:rPr lang="ru-RU" sz="2800" smtClean="0">
                <a:latin typeface="New Century Schoolbook" pitchFamily="18" charset="0"/>
              </a:rPr>
              <a:t>электронная пропись</a:t>
            </a:r>
            <a:r>
              <a:rPr lang="ru-RU" sz="2800" smtClean="0"/>
              <a:t>»</a:t>
            </a:r>
            <a:endParaRPr lang="en-US" sz="2800" smtClean="0">
              <a:latin typeface="New Century Schoolbook" pitchFamily="18" charset="0"/>
            </a:endParaRPr>
          </a:p>
          <a:p>
            <a:pPr eaLnBrk="1" hangingPunct="1"/>
            <a:endParaRPr lang="ru-RU" sz="2800" smtClean="0">
              <a:latin typeface="New Century Schoolbook" pitchFamily="18" charset="0"/>
            </a:endParaRPr>
          </a:p>
        </p:txBody>
      </p:sp>
      <p:pic>
        <p:nvPicPr>
          <p:cNvPr id="2458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2722563"/>
            <a:ext cx="3814762" cy="2936875"/>
          </a:xfrm>
          <a:noFill/>
        </p:spPr>
      </p:pic>
      <p:pic>
        <p:nvPicPr>
          <p:cNvPr id="24581" name="Picture 5" descr="button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850" y="1341438"/>
            <a:ext cx="1362075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7772400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4000" smtClean="0"/>
              <a:t>“</a:t>
            </a:r>
            <a:r>
              <a:rPr lang="en-US" sz="4000" smtClean="0">
                <a:latin typeface="New Century Schoolbook" pitchFamily="18" charset="0"/>
              </a:rPr>
              <a:t>Enjoy the ABC</a:t>
            </a:r>
            <a:r>
              <a:rPr lang="en-US" sz="4000" smtClean="0"/>
              <a:t>”</a:t>
            </a:r>
            <a:r>
              <a:rPr lang="en-US" sz="4000" smtClean="0">
                <a:latin typeface="New Century Schoolbook" pitchFamily="18" charset="0"/>
              </a:rPr>
              <a:t> </a:t>
            </a:r>
            <a:r>
              <a:rPr lang="en-US" sz="4000" smtClean="0"/>
              <a:t>–</a:t>
            </a:r>
            <a:r>
              <a:rPr lang="en-US" sz="4000" smtClean="0">
                <a:latin typeface="New Century Schoolbook" pitchFamily="18" charset="0"/>
              </a:rPr>
              <a:t> </a:t>
            </a:r>
            <a:r>
              <a:rPr lang="ru-RU" sz="4000" smtClean="0">
                <a:latin typeface="New Century Schoolbook" pitchFamily="18" charset="0"/>
              </a:rPr>
              <a:t>помощь в запоминании названий букв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557338"/>
            <a:ext cx="3814763" cy="46910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>
                <a:latin typeface="New Century Schoolbook" pitchFamily="18" charset="0"/>
              </a:rPr>
              <a:t>Проблема: даже запомнив </a:t>
            </a:r>
            <a:r>
              <a:rPr lang="en-US" sz="2400" smtClean="0">
                <a:latin typeface="New Century Schoolbook" pitchFamily="18" charset="0"/>
              </a:rPr>
              <a:t>             </a:t>
            </a:r>
            <a:r>
              <a:rPr lang="ru-RU" sz="2400" smtClean="0">
                <a:latin typeface="New Century Schoolbook" pitchFamily="18" charset="0"/>
              </a:rPr>
              <a:t>алфавит, дети испытывают </a:t>
            </a:r>
            <a:r>
              <a:rPr lang="en-US" sz="2400" smtClean="0">
                <a:latin typeface="New Century Schoolbook" pitchFamily="18" charset="0"/>
              </a:rPr>
              <a:t>     </a:t>
            </a:r>
            <a:r>
              <a:rPr lang="ru-RU" sz="2400" smtClean="0">
                <a:latin typeface="New Century Schoolbook" pitchFamily="18" charset="0"/>
              </a:rPr>
              <a:t>трудности в узнавании отдельных </a:t>
            </a:r>
            <a:r>
              <a:rPr lang="en-US" sz="2400" smtClean="0">
                <a:latin typeface="New Century Schoolbook" pitchFamily="18" charset="0"/>
              </a:rPr>
              <a:t>   </a:t>
            </a:r>
            <a:r>
              <a:rPr lang="ru-RU" sz="2400" smtClean="0">
                <a:latin typeface="New Century Schoolbook" pitchFamily="18" charset="0"/>
              </a:rPr>
              <a:t>букв по </a:t>
            </a:r>
            <a:r>
              <a:rPr lang="en-US" sz="2400" smtClean="0">
                <a:latin typeface="New Century Schoolbook" pitchFamily="18" charset="0"/>
              </a:rPr>
              <a:t> </a:t>
            </a:r>
            <a:r>
              <a:rPr lang="ru-RU" sz="2400" smtClean="0">
                <a:latin typeface="New Century Schoolbook" pitchFamily="18" charset="0"/>
              </a:rPr>
              <a:t>их названиям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latin typeface="New Century Schoolbook" pitchFamily="18" charset="0"/>
              </a:rPr>
              <a:t>Решение: электронный тренажер, который можно использовать для многократных повторений и контроля</a:t>
            </a:r>
            <a:endParaRPr lang="en-US" sz="2400" smtClean="0">
              <a:latin typeface="New Century Schoolbook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  <p:pic>
        <p:nvPicPr>
          <p:cNvPr id="25605" name="Picture 5" descr="3(1)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1916113"/>
            <a:ext cx="3814762" cy="3386137"/>
          </a:xfrm>
        </p:spPr>
      </p:pic>
      <p:pic>
        <p:nvPicPr>
          <p:cNvPr id="25604" name="Picture 4" descr="button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260350"/>
            <a:ext cx="151765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“</a:t>
            </a:r>
            <a:r>
              <a:rPr lang="en-US" sz="3200" smtClean="0">
                <a:latin typeface="New Century Schoolbook" pitchFamily="18" charset="0"/>
              </a:rPr>
              <a:t>Enjoy the ABC</a:t>
            </a:r>
            <a:r>
              <a:rPr lang="en-US" sz="3200" smtClean="0"/>
              <a:t>”</a:t>
            </a:r>
            <a:r>
              <a:rPr lang="en-US" sz="3200" smtClean="0">
                <a:latin typeface="New Century Schoolbook" pitchFamily="18" charset="0"/>
              </a:rPr>
              <a:t> </a:t>
            </a:r>
            <a:r>
              <a:rPr lang="en-US" sz="3200" smtClean="0"/>
              <a:t>–</a:t>
            </a:r>
            <a:r>
              <a:rPr lang="en-US" sz="3200" smtClean="0">
                <a:latin typeface="New Century Schoolbook" pitchFamily="18" charset="0"/>
              </a:rPr>
              <a:t> </a:t>
            </a:r>
            <a:r>
              <a:rPr lang="ru-RU" sz="3200" smtClean="0">
                <a:latin typeface="New Century Schoolbook" pitchFamily="18" charset="0"/>
              </a:rPr>
              <a:t>помощь в соотнесении прописных и строчных букв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484313"/>
            <a:ext cx="3814763" cy="41148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smtClean="0">
                <a:latin typeface="New Century Schoolbook" pitchFamily="18" charset="0"/>
              </a:rPr>
              <a:t>Проблема: прописные и строчные буквы не всегда совпадают по написанию, детям сложно соотносить их друг с другом.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smtClean="0">
                <a:latin typeface="New Century Schoolbook" pitchFamily="18" charset="0"/>
              </a:rPr>
              <a:t>Решение: электронный тренажер с возможностью многократного выполнения и контроля</a:t>
            </a:r>
          </a:p>
        </p:txBody>
      </p:sp>
      <p:pic>
        <p:nvPicPr>
          <p:cNvPr id="266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2349500"/>
            <a:ext cx="3814763" cy="2936875"/>
          </a:xfrm>
          <a:noFill/>
        </p:spPr>
      </p:pic>
      <p:pic>
        <p:nvPicPr>
          <p:cNvPr id="26629" name="Picture 5" descr="butto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836613"/>
            <a:ext cx="1763713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ОКП к учебникам </a:t>
            </a:r>
            <a:r>
              <a:rPr lang="en-US" sz="3200" dirty="0" smtClean="0"/>
              <a:t>“Happy English.ru”</a:t>
            </a:r>
            <a:r>
              <a:rPr lang="ru-RU" sz="3200" dirty="0" smtClean="0"/>
              <a:t>,</a:t>
            </a:r>
            <a:r>
              <a:rPr lang="en-US" sz="3200" dirty="0" smtClean="0"/>
              <a:t> “Millie – New Millennium English”, “Enjoy English”, </a:t>
            </a:r>
            <a:endParaRPr lang="ru-RU" sz="3200" dirty="0" smtClean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Упражнения на </a:t>
            </a:r>
            <a:r>
              <a:rPr lang="ru-RU" sz="2400" dirty="0" err="1" smtClean="0"/>
              <a:t>аудирование</a:t>
            </a:r>
            <a:r>
              <a:rPr lang="ru-RU" sz="2400" dirty="0" smtClean="0"/>
              <a:t> (2-4 классы)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Упражнения на отработку лексики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Упражнения на отработку грамматики (включая грамматическое моделирование в ОКП к </a:t>
            </a:r>
            <a:r>
              <a:rPr lang="en-US" sz="2400" dirty="0" smtClean="0"/>
              <a:t>“Enjoy English”</a:t>
            </a:r>
            <a:r>
              <a:rPr lang="ru-RU" sz="2400" dirty="0" smtClean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u="sng" dirty="0" smtClean="0"/>
              <a:t>Упражнения на чтение</a:t>
            </a:r>
            <a:endParaRPr lang="en-US" sz="2400" u="sng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Упражнения – опоры для говорения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Подготовка к ОГЭ и ЕГЭ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Тесты (в электронных приложениях)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Материалы для проектных работ (в электронных приложениях)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Электронный журнал с записью результатов работы ученика (с 5 класса)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Откуда возникла потребность в ИКТ?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Особенности восприятия современных детей («клиповое мышление» и способность к </a:t>
            </a:r>
            <a:r>
              <a:rPr lang="en-US" dirty="0" smtClean="0"/>
              <a:t>multitasking)</a:t>
            </a:r>
            <a:r>
              <a:rPr lang="ru-RU" dirty="0" smtClean="0"/>
              <a:t>;</a:t>
            </a:r>
            <a:r>
              <a:rPr lang="en-US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Повсеместное использование новых технологий в жизни (</a:t>
            </a:r>
            <a:r>
              <a:rPr lang="en-US" dirty="0" smtClean="0"/>
              <a:t>“digital natives”)</a:t>
            </a:r>
            <a:r>
              <a:rPr lang="ru-RU" dirty="0" smtClean="0"/>
              <a:t>;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Требования ФГОС (развитие информационной и компьютерной компетенции учащихся);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Новые технологические возможности </a:t>
            </a:r>
            <a:r>
              <a:rPr lang="ru-RU" smtClean="0"/>
              <a:t>в обучении.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850900"/>
          </a:xfrm>
        </p:spPr>
        <p:txBody>
          <a:bodyPr/>
          <a:lstStyle/>
          <a:p>
            <a:pPr eaLnBrk="1" hangingPunct="1"/>
            <a:r>
              <a:rPr lang="ru-RU" smtClean="0">
                <a:latin typeface="New Century Schoolbook" pitchFamily="18" charset="0"/>
              </a:rPr>
              <a:t>Методическое удобство</a:t>
            </a:r>
          </a:p>
        </p:txBody>
      </p:sp>
      <p:pic>
        <p:nvPicPr>
          <p:cNvPr id="296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052513"/>
            <a:ext cx="3421062" cy="5256212"/>
          </a:xfrm>
          <a:noFill/>
        </p:spPr>
      </p:pic>
      <p:pic>
        <p:nvPicPr>
          <p:cNvPr id="297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62513" y="1052513"/>
            <a:ext cx="3533775" cy="54006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88913"/>
            <a:ext cx="7772400" cy="1143000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New Century Schoolbook" pitchFamily="18" charset="0"/>
              </a:rPr>
              <a:t>Понятно детям и родителям</a:t>
            </a:r>
          </a:p>
        </p:txBody>
      </p:sp>
      <p:pic>
        <p:nvPicPr>
          <p:cNvPr id="307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43273" y="1600200"/>
            <a:ext cx="5657454" cy="4525963"/>
          </a:xfrm>
          <a:noFill/>
        </p:spPr>
      </p:pic>
      <p:pic>
        <p:nvPicPr>
          <p:cNvPr id="30724" name="Picture 4" descr="ques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3375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1143000"/>
          </a:xfrm>
        </p:spPr>
        <p:txBody>
          <a:bodyPr/>
          <a:lstStyle/>
          <a:p>
            <a:r>
              <a:rPr lang="ru-RU" dirty="0" smtClean="0"/>
              <a:t>Обучение чтению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1520" y="2132856"/>
            <a:ext cx="3810000" cy="4114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000" u="sng" dirty="0" smtClean="0"/>
              <a:t>Обучение технике чтения</a:t>
            </a:r>
          </a:p>
          <a:p>
            <a:r>
              <a:rPr lang="ru-RU" sz="2800" dirty="0" smtClean="0"/>
              <a:t>Знакомство с алфавитом </a:t>
            </a:r>
            <a:r>
              <a:rPr lang="ru-RU" sz="2400" dirty="0" smtClean="0"/>
              <a:t>(</a:t>
            </a:r>
            <a:r>
              <a:rPr lang="en-US" sz="2400" dirty="0" smtClean="0"/>
              <a:t>Enjoy the ABC, </a:t>
            </a:r>
            <a:r>
              <a:rPr lang="ru-RU" sz="2400" dirty="0" smtClean="0"/>
              <a:t>интерактивные плакаты </a:t>
            </a:r>
            <a:r>
              <a:rPr lang="en-US" sz="2400" dirty="0" smtClean="0"/>
              <a:t>Happy English.ru)</a:t>
            </a:r>
            <a:r>
              <a:rPr lang="ru-RU" sz="2400" dirty="0" smtClean="0"/>
              <a:t>;</a:t>
            </a:r>
            <a:endParaRPr lang="en-US" sz="2800" dirty="0" smtClean="0"/>
          </a:p>
          <a:p>
            <a:r>
              <a:rPr lang="ru-RU" sz="2800" dirty="0" smtClean="0"/>
              <a:t>Чтение с общим пониманием;</a:t>
            </a:r>
          </a:p>
          <a:p>
            <a:r>
              <a:rPr lang="ru-RU" sz="2800" dirty="0" smtClean="0"/>
              <a:t>Чтение с пониманием запрашиваемой информации.</a:t>
            </a:r>
          </a:p>
          <a:p>
            <a:endParaRPr lang="ru-RU" sz="2800" dirty="0"/>
          </a:p>
          <a:p>
            <a:pPr>
              <a:buNone/>
            </a:pP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400" u="sng" dirty="0" smtClean="0"/>
              <a:t>Обучение чтению с разной глубиной понимания</a:t>
            </a:r>
          </a:p>
          <a:p>
            <a:r>
              <a:rPr lang="ru-RU" sz="2400" dirty="0" smtClean="0"/>
              <a:t>Чтение на уровне слова, словосочетания и предложения;</a:t>
            </a:r>
          </a:p>
          <a:p>
            <a:r>
              <a:rPr lang="ru-RU" sz="2400" dirty="0" smtClean="0"/>
              <a:t>Чтение с общим пониманием;</a:t>
            </a:r>
          </a:p>
          <a:p>
            <a:r>
              <a:rPr lang="ru-RU" sz="2400" dirty="0" smtClean="0"/>
              <a:t>Чтение с пониманием запрашиваемой информации.</a:t>
            </a:r>
            <a:br>
              <a:rPr lang="ru-RU" sz="2400" dirty="0" smtClean="0"/>
            </a:br>
            <a:endParaRPr lang="ru-RU" sz="24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628800"/>
            <a:ext cx="3960440" cy="4320480"/>
          </a:xfrm>
          <a:prstGeom prst="rect">
            <a:avLst/>
          </a:prstGeom>
          <a:noFill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628800"/>
            <a:ext cx="3960440" cy="4320480"/>
          </a:xfrm>
          <a:prstGeom prst="rect">
            <a:avLst/>
          </a:prstGeom>
          <a:noFill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843808" y="1196752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220072" y="1196752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43808" y="623731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Контроль чтения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67744" y="6165304"/>
            <a:ext cx="3960440" cy="504056"/>
          </a:xfrm>
          <a:prstGeom prst="rect">
            <a:avLst/>
          </a:prstGeom>
          <a:noFill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475656" y="6021288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6516216" y="6093296"/>
            <a:ext cx="64807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7772400" cy="1143000"/>
          </a:xfrm>
        </p:spPr>
        <p:txBody>
          <a:bodyPr/>
          <a:lstStyle/>
          <a:p>
            <a:r>
              <a:rPr lang="ru-RU" dirty="0" smtClean="0"/>
              <a:t>Изучение алфавита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 l="13553" t="6027" r="14446" b="5082"/>
          <a:stretch>
            <a:fillRect/>
          </a:stretch>
        </p:blipFill>
        <p:spPr bwMode="auto">
          <a:xfrm>
            <a:off x="323528" y="1268760"/>
            <a:ext cx="7662139" cy="531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https://www.englishteachers.ru/uploadedfiles/waresimgs/4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9176" y="1"/>
            <a:ext cx="1844824" cy="1844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5616624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Изучение алфавита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 l="14354" t="6007" r="13034" b="5389"/>
          <a:stretch>
            <a:fillRect/>
          </a:stretch>
        </p:blipFill>
        <p:spPr bwMode="auto">
          <a:xfrm>
            <a:off x="323528" y="1052736"/>
            <a:ext cx="8208912" cy="5631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https://www.englishteachers.ru/uploadedfiles/waresimgs/4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"/>
            <a:ext cx="1979712" cy="1979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772400" cy="1143000"/>
          </a:xfrm>
        </p:spPr>
        <p:txBody>
          <a:bodyPr/>
          <a:lstStyle/>
          <a:p>
            <a:r>
              <a:rPr lang="ru-RU" dirty="0" smtClean="0"/>
              <a:t>Изучение алфавита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 l="14375" t="7308" r="13310" b="4995"/>
          <a:stretch>
            <a:fillRect/>
          </a:stretch>
        </p:blipFill>
        <p:spPr bwMode="auto">
          <a:xfrm>
            <a:off x="467544" y="1052736"/>
            <a:ext cx="8208912" cy="559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https://www.englishteachers.ru/uploadedfiles/waresimgs/4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"/>
            <a:ext cx="1907704" cy="1907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772400" cy="1143000"/>
          </a:xfrm>
        </p:spPr>
        <p:txBody>
          <a:bodyPr/>
          <a:lstStyle/>
          <a:p>
            <a:r>
              <a:rPr lang="ru-RU" dirty="0" smtClean="0"/>
              <a:t>Изучение </a:t>
            </a:r>
            <a:r>
              <a:rPr lang="ru-RU" dirty="0" smtClean="0"/>
              <a:t>алфавита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 l="13962" t="1437" r="13325" b="2283"/>
          <a:stretch>
            <a:fillRect/>
          </a:stretch>
        </p:blipFill>
        <p:spPr bwMode="auto">
          <a:xfrm>
            <a:off x="683568" y="1052736"/>
            <a:ext cx="7416824" cy="552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2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"/>
            <a:ext cx="1763688" cy="1763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121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Изучение алфавита при помощи песен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/>
          <a:srcRect l="14717" t="5510" r="14026" b="9077"/>
          <a:stretch>
            <a:fillRect/>
          </a:stretch>
        </p:blipFill>
        <p:spPr bwMode="auto">
          <a:xfrm>
            <a:off x="179512" y="1124744"/>
            <a:ext cx="8640960" cy="567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https://www.englishteachers.ru/uploadedfiles/waresimgs/4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1"/>
            <a:ext cx="1619672" cy="1619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73224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Чтение на уровне </a:t>
            </a:r>
            <a:r>
              <a:rPr lang="ru-RU" sz="3600" dirty="0" smtClean="0"/>
              <a:t>предложений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 l="13936" t="1683" r="14332" b="2340"/>
          <a:stretch>
            <a:fillRect/>
          </a:stretch>
        </p:blipFill>
        <p:spPr bwMode="auto">
          <a:xfrm>
            <a:off x="251520" y="1052736"/>
            <a:ext cx="7488832" cy="5633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s://www.englishteachers.ru/uploadedfiles/waresimgs/2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1"/>
            <a:ext cx="1835696" cy="1835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0830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Чтение с общим пониманием </a:t>
            </a:r>
            <a:r>
              <a:rPr lang="ru-RU" dirty="0" smtClean="0"/>
              <a:t>смысла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 l="12729" t="2953" r="13111" b="4517"/>
          <a:stretch>
            <a:fillRect/>
          </a:stretch>
        </p:blipFill>
        <p:spPr bwMode="auto">
          <a:xfrm>
            <a:off x="323528" y="1196752"/>
            <a:ext cx="8352928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s://www.englishteachers.ru/uploadedfiles/waresimgs/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"/>
            <a:ext cx="1763688" cy="1763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ИКТ</a:t>
            </a:r>
            <a:r>
              <a:rPr lang="en-US" b="1" smtClean="0"/>
              <a:t> – </a:t>
            </a:r>
            <a:r>
              <a:rPr lang="ru-RU" b="1" smtClean="0"/>
              <a:t>определение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4608512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ИКТ – 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И</a:t>
            </a:r>
            <a:r>
              <a:rPr lang="ru-RU" dirty="0" smtClean="0"/>
              <a:t>нформационно-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К</a:t>
            </a:r>
            <a:r>
              <a:rPr lang="ru-RU" dirty="0" smtClean="0"/>
              <a:t>оммуникационные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Т</a:t>
            </a:r>
            <a:r>
              <a:rPr lang="ru-RU" dirty="0" smtClean="0"/>
              <a:t>ехнологии 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Информационно-коммуникационная технология – информационные процессы и методы работы с информацией, осуществляемые с применением средств вычислительной техники и средств телекоммуникации. ГОСТ Р 52653 – 2006 «Информационно-коммуникационные технологии в образовании»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www.ifap.ru/library/gost/ictedu.htm</a:t>
            </a:r>
            <a:r>
              <a:rPr lang="ru-RU" dirty="0" smtClean="0"/>
              <a:t> </a:t>
            </a:r>
            <a:endParaRPr lang="en-US" dirty="0" smtClean="0"/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648072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Чтение с общим пониманием </a:t>
            </a:r>
            <a:r>
              <a:rPr lang="ru-RU" dirty="0" smtClean="0"/>
              <a:t>смысла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 l="8216" r="9626"/>
          <a:stretch>
            <a:fillRect/>
          </a:stretch>
        </p:blipFill>
        <p:spPr bwMode="auto">
          <a:xfrm>
            <a:off x="683568" y="1340768"/>
            <a:ext cx="7776864" cy="532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"/>
            <a:ext cx="1763688" cy="1763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57606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Чтение с общим пониманием </a:t>
            </a:r>
            <a:r>
              <a:rPr lang="ru-RU" dirty="0" smtClean="0"/>
              <a:t>смысла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 l="12176" t="1969" r="13664"/>
          <a:stretch>
            <a:fillRect/>
          </a:stretch>
        </p:blipFill>
        <p:spPr bwMode="auto">
          <a:xfrm>
            <a:off x="323528" y="1238789"/>
            <a:ext cx="7560840" cy="561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s://www.englishteachers.ru/uploadedfiles/waresimgs/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1"/>
            <a:ext cx="2195736" cy="21766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5796136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Чтение с пониманием запрашиваемой </a:t>
            </a:r>
            <a:r>
              <a:rPr lang="ru-RU" sz="3200" dirty="0" smtClean="0"/>
              <a:t>информацией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 l="12176" t="1969" r="13664"/>
          <a:stretch>
            <a:fillRect/>
          </a:stretch>
        </p:blipFill>
        <p:spPr bwMode="auto">
          <a:xfrm>
            <a:off x="251520" y="1196752"/>
            <a:ext cx="7905066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s://www.englishteachers.ru/uploadedfiles/waresimgs/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19625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236296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Чтение с пониманием запрашиваемой </a:t>
            </a:r>
            <a:r>
              <a:rPr lang="ru-RU" sz="3200" dirty="0" smtClean="0"/>
              <a:t>информацией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 l="12448" t="1969" r="13945"/>
          <a:stretch>
            <a:fillRect/>
          </a:stretch>
        </p:blipFill>
        <p:spPr bwMode="auto">
          <a:xfrm>
            <a:off x="251520" y="1196752"/>
            <a:ext cx="7308304" cy="5472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s://www.englishteachers.ru/uploadedfiles/waresimgs/3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"/>
            <a:ext cx="2123728" cy="2123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6552728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Чтение с пониманием запрашиваемой </a:t>
            </a:r>
            <a:r>
              <a:rPr lang="ru-RU" sz="3600" dirty="0" smtClean="0"/>
              <a:t>информацией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 l="13836" t="1359" r="13664" b="2548"/>
          <a:stretch>
            <a:fillRect/>
          </a:stretch>
        </p:blipFill>
        <p:spPr bwMode="auto">
          <a:xfrm>
            <a:off x="467544" y="1412776"/>
            <a:ext cx="7056784" cy="5258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s://www.englishteachers.ru/uploadedfiles/waresimgs/2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7128" y="1"/>
            <a:ext cx="2276872" cy="2276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4968552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Чтение с пониманием запрашиваемой </a:t>
            </a:r>
            <a:r>
              <a:rPr lang="ru-RU" sz="2800" dirty="0" smtClean="0"/>
              <a:t>информацией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 l="13555" t="2579" r="13392" b="6250"/>
          <a:stretch>
            <a:fillRect/>
          </a:stretch>
        </p:blipFill>
        <p:spPr bwMode="auto">
          <a:xfrm>
            <a:off x="683568" y="1340768"/>
            <a:ext cx="7597352" cy="533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s://www.englishteachers.ru/uploadedfiles/waresimgs/4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"/>
            <a:ext cx="2123728" cy="2123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1143000"/>
          </a:xfrm>
        </p:spPr>
        <p:txBody>
          <a:bodyPr/>
          <a:lstStyle/>
          <a:p>
            <a:r>
              <a:rPr lang="ru-RU" dirty="0" smtClean="0"/>
              <a:t>Контроль </a:t>
            </a:r>
            <a:r>
              <a:rPr lang="ru-RU" dirty="0" smtClean="0"/>
              <a:t>чтения</a:t>
            </a:r>
            <a:endParaRPr lang="ru-RU" dirty="0" smtClean="0"/>
          </a:p>
        </p:txBody>
      </p:sp>
      <p:pic>
        <p:nvPicPr>
          <p:cNvPr id="880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326" t="2223" r="13325" b="2317"/>
          <a:stretch>
            <a:fillRect/>
          </a:stretch>
        </p:blipFill>
        <p:spPr bwMode="auto">
          <a:xfrm>
            <a:off x="179512" y="1052736"/>
            <a:ext cx="7632848" cy="5585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s://www.englishteachers.ru/uploadedfiles/waresimgs/4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7168" y="1"/>
            <a:ext cx="1916831" cy="1916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1216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Чтение с пониманием запрашиваемой </a:t>
            </a:r>
            <a:r>
              <a:rPr lang="ru-RU" sz="3200" dirty="0" smtClean="0"/>
              <a:t>информацией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 l="13282" t="1969" r="13665" b="6486"/>
          <a:stretch>
            <a:fillRect/>
          </a:stretch>
        </p:blipFill>
        <p:spPr bwMode="auto">
          <a:xfrm>
            <a:off x="323528" y="1182460"/>
            <a:ext cx="8055605" cy="5675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www.englishteachers.ru/uploadedfiles/waresimgs/4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1"/>
            <a:ext cx="1835696" cy="1835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>
                <a:latin typeface="Arial" charset="0"/>
              </a:rPr>
              <a:t>ОКП</a:t>
            </a:r>
            <a:r>
              <a:rPr lang="ru-RU" sz="4000" dirty="0" smtClean="0">
                <a:latin typeface="New Century Schoolbook" pitchFamily="18" charset="0"/>
              </a:rPr>
              <a:t> - рефлексия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New Century Schoolbook" pitchFamily="18" charset="0"/>
              </a:rPr>
              <a:t>Расширяют ли эти приложения возможности учебника?</a:t>
            </a:r>
          </a:p>
          <a:p>
            <a:pPr eaLnBrk="1" hangingPunct="1"/>
            <a:r>
              <a:rPr lang="ru-RU" smtClean="0">
                <a:latin typeface="New Century Schoolbook" pitchFamily="18" charset="0"/>
              </a:rPr>
              <a:t>Удобно ли их использовать в классе?</a:t>
            </a:r>
          </a:p>
          <a:p>
            <a:pPr eaLnBrk="1" hangingPunct="1"/>
            <a:r>
              <a:rPr lang="ru-RU" smtClean="0">
                <a:latin typeface="New Century Schoolbook" pitchFamily="18" charset="0"/>
              </a:rPr>
              <a:t>Повысят ли они мотивацию учащихся?</a:t>
            </a:r>
          </a:p>
          <a:p>
            <a:pPr eaLnBrk="1" hangingPunct="1"/>
            <a:r>
              <a:rPr lang="ru-RU" smtClean="0">
                <a:latin typeface="New Century Schoolbook" pitchFamily="18" charset="0"/>
              </a:rPr>
              <a:t>Облегчают ли они учителю контроль выполнения заданий?</a:t>
            </a:r>
          </a:p>
          <a:p>
            <a:pPr eaLnBrk="1" hangingPunct="1"/>
            <a:r>
              <a:rPr lang="ru-RU" smtClean="0">
                <a:latin typeface="New Century Schoolbook" pitchFamily="18" charset="0"/>
              </a:rPr>
              <a:t>Полезно ли будет детям использовать их для домашней работы?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ИКТ в обучении английскому языку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Что использовать?</a:t>
            </a:r>
          </a:p>
          <a:p>
            <a:pPr eaLnBrk="1" hangingPunct="1"/>
            <a:r>
              <a:rPr lang="ru-RU" smtClean="0"/>
              <a:t>Для чего использовать? </a:t>
            </a:r>
          </a:p>
          <a:p>
            <a:pPr eaLnBrk="1" hangingPunct="1"/>
            <a:r>
              <a:rPr lang="ru-RU" smtClean="0"/>
              <a:t>Как использовать?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ИКТ в обучении английскому языку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Что использовать? Любое ли использование технических средств на уроке будет использованием ИКТ? ТСО </a:t>
            </a:r>
            <a:r>
              <a:rPr lang="en-US" smtClean="0"/>
              <a:t>vs </a:t>
            </a:r>
            <a:r>
              <a:rPr lang="ru-RU" smtClean="0"/>
              <a:t>ИКТ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r>
              <a:rPr lang="ru-RU" smtClean="0"/>
              <a:t>Интерактивные презентации</a:t>
            </a:r>
          </a:p>
          <a:p>
            <a:pPr eaLnBrk="1" hangingPunct="1"/>
            <a:r>
              <a:rPr lang="ru-RU" smtClean="0"/>
              <a:t>Обучающие компьютерные программы</a:t>
            </a:r>
          </a:p>
          <a:p>
            <a:pPr eaLnBrk="1" hangingPunct="1"/>
            <a:r>
              <a:rPr lang="ru-RU" smtClean="0"/>
              <a:t>Интерактивные онлайн-упражнения</a:t>
            </a:r>
          </a:p>
          <a:p>
            <a:pPr eaLnBrk="1" hangingPunct="1"/>
            <a:r>
              <a:rPr lang="ru-RU" smtClean="0"/>
              <a:t>Средства телекоммуникации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ИКТ в обучении английскому языку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mtClean="0"/>
              <a:t>Для чего использовать?</a:t>
            </a:r>
          </a:p>
          <a:p>
            <a:pPr eaLnBrk="1" hangingPunct="1"/>
            <a:r>
              <a:rPr lang="ru-RU" smtClean="0"/>
              <a:t>Для разминки (</a:t>
            </a:r>
            <a:r>
              <a:rPr lang="en-US" smtClean="0"/>
              <a:t>warm up)</a:t>
            </a:r>
          </a:p>
          <a:p>
            <a:pPr eaLnBrk="1" hangingPunct="1"/>
            <a:r>
              <a:rPr lang="ru-RU" smtClean="0"/>
              <a:t>Для ввода нового материала</a:t>
            </a:r>
          </a:p>
          <a:p>
            <a:pPr eaLnBrk="1" hangingPunct="1"/>
            <a:r>
              <a:rPr lang="ru-RU" smtClean="0"/>
              <a:t>Для отработки учебного материала</a:t>
            </a:r>
          </a:p>
          <a:p>
            <a:pPr eaLnBrk="1" hangingPunct="1"/>
            <a:r>
              <a:rPr lang="ru-RU" smtClean="0"/>
              <a:t>Для контроля </a:t>
            </a:r>
          </a:p>
          <a:p>
            <a:pPr eaLnBrk="1" hangingPunct="1"/>
            <a:r>
              <a:rPr lang="ru-RU" smtClean="0"/>
              <a:t>Для индивидуализации обучения</a:t>
            </a:r>
          </a:p>
          <a:p>
            <a:pPr eaLnBrk="1" hangingPunct="1"/>
            <a:r>
              <a:rPr lang="ru-RU" smtClean="0"/>
              <a:t>Для самостоятельной работы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ИКТ в обучении английскому языку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6165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000" smtClean="0"/>
              <a:t>Как использовать?</a:t>
            </a:r>
          </a:p>
          <a:p>
            <a:pPr algn="ctr" eaLnBrk="1" hangingPunct="1">
              <a:buFont typeface="Arial" charset="0"/>
              <a:buNone/>
            </a:pPr>
            <a:endParaRPr lang="ru-RU" sz="2000" smtClean="0"/>
          </a:p>
          <a:p>
            <a:pPr eaLnBrk="1" hangingPunct="1"/>
            <a:r>
              <a:rPr lang="ru-RU" sz="2000" smtClean="0"/>
              <a:t>На уроке фронтально (компьютер + проектор, компьютер-проектор-интерактивная доска)</a:t>
            </a:r>
          </a:p>
          <a:p>
            <a:pPr eaLnBrk="1" hangingPunct="1"/>
            <a:r>
              <a:rPr lang="ru-RU" sz="2000" smtClean="0"/>
              <a:t>На уроке в микрогруппах (компьютерный класс)</a:t>
            </a:r>
          </a:p>
          <a:p>
            <a:pPr eaLnBrk="1" hangingPunct="1"/>
            <a:r>
              <a:rPr lang="ru-RU" sz="2000" smtClean="0"/>
              <a:t>На уроке индивидуально (отдельный компьютер или компьютерный класс)</a:t>
            </a:r>
          </a:p>
          <a:p>
            <a:pPr eaLnBrk="1" hangingPunct="1"/>
            <a:r>
              <a:rPr lang="ru-RU" sz="2000" smtClean="0"/>
              <a:t>Для домашней работы (компьютер)</a:t>
            </a:r>
          </a:p>
          <a:p>
            <a:pPr eaLnBrk="1" hangingPunct="1"/>
            <a:endParaRPr lang="ru-RU" sz="2000" smtClean="0"/>
          </a:p>
          <a:p>
            <a:pPr eaLnBrk="1" hangingPunct="1">
              <a:buFont typeface="Arial" charset="0"/>
              <a:buNone/>
            </a:pPr>
            <a:r>
              <a:rPr lang="ru-RU" sz="2000" smtClean="0"/>
              <a:t>    СанПиН 2.4.2.2821-10 "Санитарно-эпидемиологические требования к условиям и организации обучения в общеобразовательных учреждениях" регулирует продолжительность </a:t>
            </a:r>
            <a:r>
              <a:rPr lang="ru-RU" sz="2000" b="1" i="1" smtClean="0"/>
              <a:t>непрерывного </a:t>
            </a:r>
            <a:r>
              <a:rPr lang="ru-RU" sz="2000" smtClean="0"/>
              <a:t>применения технических средств обучения на уроках (с 1 сентября 2011 года)</a:t>
            </a:r>
          </a:p>
          <a:p>
            <a:pPr eaLnBrk="1" hangingPunct="1">
              <a:buFont typeface="Arial" charset="0"/>
              <a:buNone/>
            </a:pPr>
            <a:r>
              <a:rPr lang="en-US" sz="2000" smtClean="0">
                <a:hlinkClick r:id="rId2"/>
              </a:rPr>
              <a:t>http://safety24.narod.ru/sanitary_hygienic_2.4.2.2821-10.htm</a:t>
            </a:r>
            <a:r>
              <a:rPr lang="ru-RU" sz="20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Продолжительность непрерывного применения технических средств обучения на уроках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750" y="1773238"/>
          <a:ext cx="8229599" cy="3903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2432"/>
                <a:gridCol w="1080120"/>
                <a:gridCol w="1008112"/>
                <a:gridCol w="1224136"/>
                <a:gridCol w="1728192"/>
                <a:gridCol w="1210950"/>
                <a:gridCol w="1175657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Классы</a:t>
                      </a:r>
                      <a:endParaRPr lang="ru-RU" sz="1100" b="1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Непрерывная длительность (мин.), не более</a:t>
                      </a:r>
                      <a:endParaRPr lang="ru-RU" sz="11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просмотр 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статических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изображений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учебных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досках и 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экранах  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отраженного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свечения</a:t>
                      </a:r>
                      <a:endParaRPr lang="ru-R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просмотр  </a:t>
                      </a:r>
                      <a:b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телепередач</a:t>
                      </a:r>
                      <a:endParaRPr lang="ru-RU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просмотр  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динамических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изображений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учебных 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досках и  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экранах  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отраженного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свечения</a:t>
                      </a:r>
                      <a:endParaRPr lang="ru-R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работа с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изображением на 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индивидуальном  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мониторе </a:t>
                      </a:r>
                      <a:b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компьютера и клавиатурой</a:t>
                      </a:r>
                      <a:endParaRPr lang="ru-R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прослушивание</a:t>
                      </a:r>
                      <a:b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аудиозаписи</a:t>
                      </a:r>
                      <a:endParaRPr lang="ru-RU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прослушивание</a:t>
                      </a:r>
                      <a:b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аудиозаписи </a:t>
                      </a:r>
                      <a:b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наушниках</a:t>
                      </a:r>
                      <a:endParaRPr lang="ru-RU" sz="11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1 - 2 </a:t>
                      </a:r>
                      <a:endParaRPr lang="ru-RU" sz="1400" b="0" dirty="0" smtClean="0"/>
                    </a:p>
                    <a:p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10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15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15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15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20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10</a:t>
                      </a:r>
                      <a:endParaRPr lang="ru-RU" sz="1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3 - 4 </a:t>
                      </a:r>
                      <a:endParaRPr lang="ru-RU" sz="1400" b="0" dirty="0" smtClean="0"/>
                    </a:p>
                    <a:p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15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20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20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15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20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15</a:t>
                      </a:r>
                      <a:endParaRPr lang="ru-RU" sz="1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5 - 7 </a:t>
                      </a:r>
                      <a:endParaRPr lang="ru-RU" sz="1400" b="0" dirty="0" smtClean="0"/>
                    </a:p>
                    <a:p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20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25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25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20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25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20</a:t>
                      </a:r>
                      <a:endParaRPr lang="ru-RU" sz="1400" b="0" dirty="0"/>
                    </a:p>
                  </a:txBody>
                  <a:tcPr/>
                </a:tc>
              </a:tr>
              <a:tr h="5454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8 - 11</a:t>
                      </a:r>
                      <a:endParaRPr lang="ru-RU" sz="1400" b="0" dirty="0" smtClean="0"/>
                    </a:p>
                    <a:p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25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30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30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25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25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25</a:t>
                      </a:r>
                      <a:endParaRPr lang="ru-RU" sz="1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620713"/>
            <a:ext cx="77724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Обучающие компьютерные программы к учебникам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844675"/>
            <a:ext cx="7772400" cy="4114800"/>
          </a:xfrm>
        </p:spPr>
        <p:txBody>
          <a:bodyPr/>
          <a:lstStyle/>
          <a:p>
            <a:pPr eaLnBrk="1" hangingPunct="1"/>
            <a:r>
              <a:rPr lang="ru-RU" sz="2800" smtClean="0"/>
              <a:t>Помогают создать ИОС, формирующую личность ученика</a:t>
            </a:r>
          </a:p>
          <a:p>
            <a:pPr eaLnBrk="1" hangingPunct="1"/>
            <a:r>
              <a:rPr lang="ru-RU" sz="2800" smtClean="0"/>
              <a:t>Расширяют возможности традиционных УМК за счет дополнительных интерактивных упражнений, вариативности, ориентации на индивидуальные особенности учащихся</a:t>
            </a:r>
          </a:p>
          <a:p>
            <a:pPr eaLnBrk="1" hangingPunct="1"/>
            <a:r>
              <a:rPr lang="ru-RU" sz="2800" smtClean="0"/>
              <a:t>Соответствуют авторской концепции учебников</a:t>
            </a:r>
          </a:p>
          <a:p>
            <a:pPr eaLnBrk="1" hangingPunct="1"/>
            <a:endParaRPr lang="ru-RU" sz="2800" smtClean="0"/>
          </a:p>
          <a:p>
            <a:pPr eaLnBrk="1" hangingPunct="1"/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686</TotalTime>
  <Words>929</Words>
  <Application>Microsoft Office PowerPoint</Application>
  <PresentationFormat>Экран (4:3)</PresentationFormat>
  <Paragraphs>174</Paragraphs>
  <Slides>38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Обучение чтению на уроках английского языка в начальной школе с помощью обучающих компьютерных программ  </vt:lpstr>
      <vt:lpstr>Откуда возникла потребность в ИКТ?</vt:lpstr>
      <vt:lpstr>ИКТ – определение</vt:lpstr>
      <vt:lpstr>ИКТ в обучении английскому языку</vt:lpstr>
      <vt:lpstr>ИКТ в обучении английскому языку</vt:lpstr>
      <vt:lpstr>ИКТ в обучении английскому языку</vt:lpstr>
      <vt:lpstr>ИКТ в обучении английскому языку</vt:lpstr>
      <vt:lpstr>Продолжительность непрерывного применения технических средств обучения на уроках</vt:lpstr>
      <vt:lpstr>Обучающие компьютерные программы к учебникам</vt:lpstr>
      <vt:lpstr>ОКП к учебникам</vt:lpstr>
      <vt:lpstr>Интерактивные плакаты</vt:lpstr>
      <vt:lpstr>Интерактивные плакаты  для начальной школы</vt:lpstr>
      <vt:lpstr>Интерактивные плакаты</vt:lpstr>
      <vt:lpstr>Enjoy   the ABC</vt:lpstr>
      <vt:lpstr>“Enjoy the ABC” – помощь в изучении алфавита </vt:lpstr>
      <vt:lpstr>“Enjoy the ABC” – помощь в обучении графике</vt:lpstr>
      <vt:lpstr>“Enjoy the ABC” – помощь в запоминании названий букв</vt:lpstr>
      <vt:lpstr>“Enjoy the ABC” – помощь в соотнесении прописных и строчных букв</vt:lpstr>
      <vt:lpstr>ОКП к учебникам “Happy English.ru”, “Millie – New Millennium English”, “Enjoy English”, </vt:lpstr>
      <vt:lpstr>Методическое удобство</vt:lpstr>
      <vt:lpstr>Понятно детям и родителям</vt:lpstr>
      <vt:lpstr>Обучение чтению</vt:lpstr>
      <vt:lpstr>Изучение алфавита</vt:lpstr>
      <vt:lpstr>Изучение алфавита </vt:lpstr>
      <vt:lpstr>Изучение алфавита</vt:lpstr>
      <vt:lpstr>Изучение алфавита</vt:lpstr>
      <vt:lpstr>Изучение алфавита при помощи песен</vt:lpstr>
      <vt:lpstr>Чтение на уровне предложений</vt:lpstr>
      <vt:lpstr>Чтение с общим пониманием смысла</vt:lpstr>
      <vt:lpstr>Чтение с общим пониманием смысла</vt:lpstr>
      <vt:lpstr>Чтение с общим пониманием смысла</vt:lpstr>
      <vt:lpstr>Чтение с пониманием запрашиваемой информацией</vt:lpstr>
      <vt:lpstr>Чтение с пониманием запрашиваемой информацией</vt:lpstr>
      <vt:lpstr>Чтение с пониманием запрашиваемой информацией</vt:lpstr>
      <vt:lpstr>Чтение с пониманием запрашиваемой информацией</vt:lpstr>
      <vt:lpstr>Контроль чтения</vt:lpstr>
      <vt:lpstr>Чтение с пониманием запрашиваемой информацией</vt:lpstr>
      <vt:lpstr>ОКП - рефлексия</vt:lpstr>
    </vt:vector>
  </TitlesOfParts>
  <Company>Титул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Методические особенности использования ИКТ в обучении английскому языку</dc:title>
  <dc:creator>Святослав Юр. Грицаев</dc:creator>
  <cp:lastModifiedBy>traveler</cp:lastModifiedBy>
  <cp:revision>67</cp:revision>
  <dcterms:created xsi:type="dcterms:W3CDTF">2012-10-26T08:29:04Z</dcterms:created>
  <dcterms:modified xsi:type="dcterms:W3CDTF">2016-08-31T06:39:57Z</dcterms:modified>
</cp:coreProperties>
</file>