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89" r:id="rId4"/>
    <p:sldId id="281" r:id="rId5"/>
    <p:sldId id="287" r:id="rId6"/>
    <p:sldId id="284" r:id="rId7"/>
    <p:sldId id="282" r:id="rId8"/>
    <p:sldId id="286" r:id="rId9"/>
    <p:sldId id="283" r:id="rId10"/>
    <p:sldId id="259" r:id="rId11"/>
    <p:sldId id="280" r:id="rId12"/>
    <p:sldId id="261" r:id="rId13"/>
    <p:sldId id="264" r:id="rId14"/>
    <p:sldId id="271" r:id="rId15"/>
    <p:sldId id="288" r:id="rId16"/>
    <p:sldId id="285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7" autoAdjust="0"/>
    <p:restoredTop sz="94660"/>
  </p:normalViewPr>
  <p:slideViewPr>
    <p:cSldViewPr>
      <p:cViewPr varScale="1">
        <p:scale>
          <a:sx n="69" d="100"/>
          <a:sy n="69" d="100"/>
        </p:scale>
        <p:origin x="14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C7C13D-CE13-462E-8F4E-25B048EEEF17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90785-729A-424F-97C2-08745D8BEB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587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DC7F27B-F13A-4A49-B65A-482A32F5C330}" type="slidenum">
              <a:rPr lang="ru-RU" altLang="ru-RU"/>
              <a:pPr eaLnBrk="1" hangingPunct="1"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9160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7808" y="19888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Обучение деловому английскому на уроках и во внеурочной </a:t>
            </a:r>
            <a:r>
              <a:rPr lang="ru-RU" b="1" dirty="0" smtClean="0"/>
              <a:t>деятельности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941168"/>
            <a:ext cx="4744616" cy="175260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аспирант Университета Российской Академии Образования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кафедры методики преподавания иностранных языков.</a:t>
            </a:r>
          </a:p>
          <a:p>
            <a:endParaRPr lang="ru-RU" dirty="0"/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8640"/>
            <a:ext cx="2160240" cy="13144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352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Электронный учебник: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r>
              <a:rPr lang="ru-RU" dirty="0" smtClean="0"/>
              <a:t>сокращает время подготовки к уроку;</a:t>
            </a:r>
          </a:p>
          <a:p>
            <a:r>
              <a:rPr lang="ru-RU" dirty="0" smtClean="0"/>
              <a:t>сокращает время необходимое на поиск и воспроизведение аудио и видео информации на уроке;</a:t>
            </a:r>
          </a:p>
          <a:p>
            <a:r>
              <a:rPr lang="ru-RU" dirty="0" smtClean="0"/>
              <a:t>упрощает работу с аудиоматериалом за счет встроенного плеера;</a:t>
            </a:r>
          </a:p>
          <a:p>
            <a:r>
              <a:rPr lang="ru-RU" dirty="0" smtClean="0"/>
              <a:t>возможность удобной демонстрации иллюстративного материала;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14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Интерактивные упражнения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Дают возможность:</a:t>
            </a:r>
          </a:p>
          <a:p>
            <a:r>
              <a:rPr lang="ru-RU" dirty="0"/>
              <a:t>р</a:t>
            </a:r>
            <a:r>
              <a:rPr lang="ru-RU" dirty="0" smtClean="0"/>
              <a:t>азвивать ИКТ-компетенцию;</a:t>
            </a:r>
          </a:p>
          <a:p>
            <a:r>
              <a:rPr lang="ru-RU" dirty="0" smtClean="0"/>
              <a:t>организовать самопроверку;</a:t>
            </a:r>
          </a:p>
          <a:p>
            <a:r>
              <a:rPr lang="ru-RU" dirty="0"/>
              <a:t>р</a:t>
            </a:r>
            <a:r>
              <a:rPr lang="ru-RU" dirty="0" smtClean="0"/>
              <a:t>азнообразить формы обучения;</a:t>
            </a:r>
          </a:p>
          <a:p>
            <a:r>
              <a:rPr lang="ru-RU" dirty="0"/>
              <a:t>с</a:t>
            </a:r>
            <a:r>
              <a:rPr lang="ru-RU" dirty="0" smtClean="0"/>
              <a:t>нять технические вопросы во время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563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dirty="0" smtClean="0"/>
              <a:t>Что помогает при выполнении заданий на </a:t>
            </a:r>
            <a:r>
              <a:rPr lang="ru-RU" altLang="ru-RU" dirty="0" err="1" smtClean="0"/>
              <a:t>аудирование</a:t>
            </a:r>
            <a:r>
              <a:rPr lang="ru-RU" altLang="ru-RU" dirty="0" smtClean="0"/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Жесты и мимика оратора;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Понимание контекста;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Произношение говорящего;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Акцент говорящего;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Фоновые шумы (качество аудиозаписи);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Знание лексики;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Знание грамматики.</a:t>
            </a:r>
          </a:p>
        </p:txBody>
      </p:sp>
    </p:spTree>
    <p:extLst>
      <p:ext uri="{BB962C8B-B14F-4D97-AF65-F5344CB8AC3E}">
        <p14:creationId xmlns:p14="http://schemas.microsoft.com/office/powerpoint/2010/main" val="17430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3561"/>
            <a:ext cx="8514214" cy="6024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330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0538" y="1"/>
            <a:ext cx="49975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7" y="0"/>
            <a:ext cx="72899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помогает при обучении говорению: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Интересные упражнения;</a:t>
            </a:r>
          </a:p>
          <a:p>
            <a:r>
              <a:rPr lang="ru-RU" dirty="0" smtClean="0"/>
              <a:t>Учебно-речевые-ситуации;</a:t>
            </a:r>
          </a:p>
          <a:p>
            <a:r>
              <a:rPr lang="ru-RU" dirty="0" smtClean="0"/>
              <a:t>Приближение ситуации общения к реальной;</a:t>
            </a:r>
          </a:p>
          <a:p>
            <a:r>
              <a:rPr lang="ru-RU" dirty="0" smtClean="0"/>
              <a:t>Описание ролей или понятные инструкции.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7553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dirty="0" smtClean="0"/>
              <a:t>Подготовка к ЕГЭ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1777"/>
          <a:stretch>
            <a:fillRect/>
          </a:stretch>
        </p:blipFill>
        <p:spPr bwMode="auto">
          <a:xfrm>
            <a:off x="2377407" y="1009185"/>
            <a:ext cx="4210817" cy="5760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2502" r="16591" b="34994"/>
          <a:stretch>
            <a:fillRect/>
          </a:stretch>
        </p:blipFill>
        <p:spPr bwMode="auto">
          <a:xfrm>
            <a:off x="611560" y="1231751"/>
            <a:ext cx="7643263" cy="5233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345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Электронный учебник «Деловой английский для молодежи» дает возможности:</a:t>
            </a:r>
          </a:p>
          <a:p>
            <a:r>
              <a:rPr lang="ru-RU" dirty="0" smtClean="0"/>
              <a:t>использовать разные видов опор для обучения всем видам речевой деятельности, включая интерактивные опоры;</a:t>
            </a:r>
          </a:p>
          <a:p>
            <a:r>
              <a:rPr lang="ru-RU" dirty="0" smtClean="0"/>
              <a:t>технически упростить работу учителя;</a:t>
            </a:r>
          </a:p>
          <a:p>
            <a:r>
              <a:rPr lang="ru-RU" dirty="0" smtClean="0"/>
              <a:t>ускорить процесс подготовки и проведения урока;</a:t>
            </a:r>
          </a:p>
          <a:p>
            <a:r>
              <a:rPr lang="ru-RU" dirty="0" smtClean="0"/>
              <a:t>помочь обучить деловому английскому;</a:t>
            </a:r>
          </a:p>
          <a:p>
            <a:r>
              <a:rPr lang="ru-RU" dirty="0"/>
              <a:t>д</a:t>
            </a:r>
            <a:r>
              <a:rPr lang="ru-RU" dirty="0" smtClean="0"/>
              <a:t>ополнительной подготовки к ЕГЭ.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Современный урок и электронный учебник: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Современный урок – это педагогическое произведение. Учитель вносит в него своё творчество, свой методический почерк</a:t>
            </a:r>
            <a:r>
              <a:rPr lang="ru-RU" dirty="0" smtClean="0"/>
              <a:t>.</a:t>
            </a:r>
          </a:p>
          <a:p>
            <a:pPr marL="0" indent="0" algn="r">
              <a:buNone/>
            </a:pPr>
            <a:r>
              <a:rPr lang="ru-RU" i="1" dirty="0" smtClean="0"/>
              <a:t>С.Л. Соловейчик</a:t>
            </a:r>
          </a:p>
          <a:p>
            <a:pPr marL="0" indent="0">
              <a:buNone/>
            </a:pPr>
            <a:r>
              <a:rPr lang="ru-RU" dirty="0" smtClean="0"/>
              <a:t>Электронный учебник дает возможность подчеркнуть педагогическое мастерство.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5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977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Использование дополнительных пособий на уроке для обучение деловому английскому: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977" y="2332037"/>
            <a:ext cx="8229600" cy="4525963"/>
          </a:xfrm>
        </p:spPr>
        <p:txBody>
          <a:bodyPr/>
          <a:lstStyle/>
          <a:p>
            <a:r>
              <a:rPr lang="ru-RU" dirty="0" smtClean="0"/>
              <a:t>Индивидуализируют работу с группой учащихся;</a:t>
            </a:r>
          </a:p>
          <a:p>
            <a:r>
              <a:rPr lang="ru-RU" dirty="0" smtClean="0"/>
              <a:t>Дают возможность познакомить с миром делового общения;</a:t>
            </a:r>
          </a:p>
          <a:p>
            <a:r>
              <a:rPr lang="ru-RU" dirty="0" smtClean="0"/>
              <a:t>Дают возможность вести </a:t>
            </a:r>
            <a:r>
              <a:rPr lang="ru-RU" dirty="0" err="1" smtClean="0"/>
              <a:t>профориентационную</a:t>
            </a:r>
            <a:r>
              <a:rPr lang="ru-RU" dirty="0" smtClean="0"/>
              <a:t> работу во время занятий;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293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Внеурочная деятельность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Компенсирует </a:t>
            </a:r>
            <a:r>
              <a:rPr lang="ru-RU" dirty="0"/>
              <a:t>проблемы в базовом образовании;</a:t>
            </a:r>
          </a:p>
          <a:p>
            <a:r>
              <a:rPr lang="ru-RU" dirty="0" smtClean="0"/>
              <a:t>Готовит </a:t>
            </a:r>
            <a:r>
              <a:rPr lang="ru-RU" dirty="0"/>
              <a:t>к ЕГЭ</a:t>
            </a:r>
            <a:r>
              <a:rPr lang="ru-RU" dirty="0" smtClean="0"/>
              <a:t>; </a:t>
            </a:r>
          </a:p>
          <a:p>
            <a:r>
              <a:rPr lang="ru-RU" dirty="0" smtClean="0"/>
              <a:t>Является продолжением </a:t>
            </a:r>
            <a:r>
              <a:rPr lang="ru-RU" dirty="0" err="1" smtClean="0"/>
              <a:t>профориентационной</a:t>
            </a:r>
            <a:r>
              <a:rPr lang="ru-RU" dirty="0" smtClean="0"/>
              <a:t> работы;</a:t>
            </a:r>
            <a:endParaRPr lang="ru-RU" dirty="0"/>
          </a:p>
          <a:p>
            <a:r>
              <a:rPr lang="ru-RU" dirty="0" smtClean="0"/>
              <a:t>Помогает </a:t>
            </a:r>
            <a:r>
              <a:rPr lang="ru-RU" dirty="0"/>
              <a:t>приобретать умения для решения практических </a:t>
            </a:r>
            <a:r>
              <a:rPr lang="ru-RU" dirty="0" smtClean="0"/>
              <a:t>задач, </a:t>
            </a:r>
            <a:r>
              <a:rPr lang="ru-RU" dirty="0"/>
              <a:t>которые связаны с успешным продвижением на рынке труда;</a:t>
            </a:r>
          </a:p>
          <a:p>
            <a:r>
              <a:rPr lang="ru-RU" dirty="0" smtClean="0"/>
              <a:t>Является </a:t>
            </a:r>
            <a:r>
              <a:rPr lang="ru-RU" dirty="0"/>
              <a:t>поддержкой изучения </a:t>
            </a:r>
            <a:r>
              <a:rPr lang="ru-RU" dirty="0" smtClean="0"/>
              <a:t>общеобразовательных предметов на </a:t>
            </a:r>
            <a:r>
              <a:rPr lang="ru-RU" dirty="0"/>
              <a:t>продвинутом уровне;</a:t>
            </a:r>
          </a:p>
          <a:p>
            <a:r>
              <a:rPr lang="ru-RU" dirty="0" smtClean="0"/>
              <a:t>Интегрирует </a:t>
            </a:r>
            <a:r>
              <a:rPr lang="ru-RU" dirty="0"/>
              <a:t>все полученные знания в единую целостную картину мира;</a:t>
            </a:r>
          </a:p>
          <a:p>
            <a:r>
              <a:rPr lang="ru-RU" dirty="0" smtClean="0"/>
              <a:t>Должна </a:t>
            </a:r>
            <a:r>
              <a:rPr lang="ru-RU" dirty="0"/>
              <a:t>удовлетворять </a:t>
            </a:r>
            <a:r>
              <a:rPr lang="ru-RU" dirty="0" smtClean="0"/>
              <a:t>интересы </a:t>
            </a:r>
            <a:r>
              <a:rPr lang="ru-RU" dirty="0"/>
              <a:t>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377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97068" cy="647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600" b="1" dirty="0" smtClean="0">
                <a:latin typeface="Book Antiqua" pitchFamily="18" charset="0"/>
              </a:rPr>
              <a:t>Возможности электронного учебного пособия</a:t>
            </a:r>
            <a:endParaRPr lang="ru-RU" sz="2600" b="1" dirty="0">
              <a:latin typeface="Book Antiqua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395536" y="1340768"/>
            <a:ext cx="8374063" cy="533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ct val="70000"/>
              <a:defRPr/>
            </a:pPr>
            <a:r>
              <a:rPr lang="ru-RU" sz="2400" dirty="0">
                <a:latin typeface="+mn-lt"/>
                <a:cs typeface="+mn-cs"/>
              </a:rPr>
              <a:t>Характерными особенностями любого электронного учебника являются: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latin typeface="+mn-lt"/>
                <a:cs typeface="+mn-cs"/>
              </a:rPr>
              <a:t>программный модуль </a:t>
            </a:r>
            <a:r>
              <a:rPr lang="ru-RU" sz="2400" dirty="0" smtClean="0">
                <a:latin typeface="+mn-lt"/>
                <a:cs typeface="+mn-cs"/>
              </a:rPr>
              <a:t>(озвученные </a:t>
            </a:r>
            <a:r>
              <a:rPr lang="ru-RU" sz="2400" dirty="0">
                <a:latin typeface="+mn-lt"/>
                <a:cs typeface="+mn-cs"/>
              </a:rPr>
              <a:t>диалоги, словарь, грамматический комментарий)</a:t>
            </a:r>
            <a:r>
              <a:rPr lang="en-US" sz="2400" dirty="0">
                <a:latin typeface="+mn-lt"/>
                <a:cs typeface="+mn-cs"/>
              </a:rPr>
              <a:t>;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latin typeface="+mn-lt"/>
                <a:cs typeface="+mn-cs"/>
              </a:rPr>
              <a:t>тренировочный модуль </a:t>
            </a:r>
            <a:r>
              <a:rPr lang="ru-RU" sz="2400" dirty="0">
                <a:latin typeface="+mn-lt"/>
                <a:cs typeface="+mn-cs"/>
              </a:rPr>
              <a:t>(набор упражнений);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dirty="0">
                <a:latin typeface="+mn-lt"/>
                <a:cs typeface="+mn-cs"/>
              </a:rPr>
              <a:t>представление учебного </a:t>
            </a:r>
            <a:r>
              <a:rPr lang="ru-RU" sz="2400" b="1" dirty="0">
                <a:latin typeface="+mn-lt"/>
                <a:cs typeface="+mn-cs"/>
              </a:rPr>
              <a:t>материала в зрительной и звуковой форме</a:t>
            </a:r>
            <a:r>
              <a:rPr lang="ru-RU" sz="2400" dirty="0">
                <a:latin typeface="+mn-lt"/>
                <a:cs typeface="+mn-cs"/>
              </a:rPr>
              <a:t>;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b="1" dirty="0">
                <a:latin typeface="+mn-lt"/>
                <a:cs typeface="+mn-cs"/>
              </a:rPr>
              <a:t>организация</a:t>
            </a:r>
            <a:r>
              <a:rPr lang="ru-RU" sz="2400" dirty="0">
                <a:latin typeface="+mn-lt"/>
                <a:cs typeface="+mn-cs"/>
              </a:rPr>
              <a:t> материала </a:t>
            </a:r>
            <a:r>
              <a:rPr lang="ru-RU" sz="2400" b="1" dirty="0">
                <a:latin typeface="+mn-lt"/>
                <a:cs typeface="+mn-cs"/>
              </a:rPr>
              <a:t>в виде гипертекста</a:t>
            </a:r>
            <a:r>
              <a:rPr lang="ru-RU" sz="2400" dirty="0">
                <a:latin typeface="+mn-lt"/>
                <a:cs typeface="+mn-cs"/>
              </a:rPr>
              <a:t>;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b="1" dirty="0">
                <a:latin typeface="+mn-lt"/>
                <a:cs typeface="+mn-cs"/>
              </a:rPr>
              <a:t>возможность сравнивать свой ответ с эталоном, получать оценку.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3761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1115616" y="332656"/>
            <a:ext cx="669607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3200" b="1" dirty="0"/>
              <a:t>“</a:t>
            </a:r>
            <a:r>
              <a:rPr lang="ru-RU" altLang="ru-RU" sz="3200" b="1" dirty="0" err="1"/>
              <a:t>Business</a:t>
            </a:r>
            <a:r>
              <a:rPr lang="ru-RU" altLang="ru-RU" sz="3200" b="1" dirty="0"/>
              <a:t> </a:t>
            </a:r>
            <a:r>
              <a:rPr lang="ru-RU" altLang="ru-RU" sz="3200" b="1" dirty="0" err="1"/>
              <a:t>English</a:t>
            </a:r>
            <a:r>
              <a:rPr lang="ru-RU" altLang="ru-RU" sz="3200" b="1" dirty="0"/>
              <a:t> </a:t>
            </a:r>
            <a:r>
              <a:rPr lang="ru-RU" altLang="ru-RU" sz="3200" b="1" dirty="0" err="1"/>
              <a:t>for</a:t>
            </a:r>
            <a:r>
              <a:rPr lang="ru-RU" altLang="ru-RU" sz="3200" b="1" dirty="0"/>
              <a:t> </a:t>
            </a:r>
            <a:r>
              <a:rPr lang="ru-RU" altLang="ru-RU" sz="3200" b="1" dirty="0" err="1"/>
              <a:t>Schools</a:t>
            </a:r>
            <a:r>
              <a:rPr lang="ru-RU" altLang="ru-RU" sz="3200" b="1" dirty="0"/>
              <a:t>”</a:t>
            </a:r>
          </a:p>
          <a:p>
            <a:pPr algn="ctr">
              <a:spcBef>
                <a:spcPct val="50000"/>
              </a:spcBef>
            </a:pPr>
            <a:r>
              <a:rPr lang="ru-RU" altLang="ru-RU" sz="1400" b="1" dirty="0"/>
              <a:t>О. Б. </a:t>
            </a:r>
            <a:r>
              <a:rPr lang="ru-RU" altLang="ru-RU" sz="1400" b="1" dirty="0" err="1"/>
              <a:t>Дворецкая</a:t>
            </a:r>
            <a:r>
              <a:rPr lang="ru-RU" altLang="ru-RU" sz="1400" b="1" dirty="0"/>
              <a:t>, Н. Ю. </a:t>
            </a:r>
            <a:r>
              <a:rPr lang="ru-RU" altLang="ru-RU" sz="1400" b="1" dirty="0" err="1"/>
              <a:t>Казырбаева</a:t>
            </a:r>
            <a:r>
              <a:rPr lang="ru-RU" altLang="ru-RU" sz="1400" b="1" dirty="0"/>
              <a:t>, Н. В. Новикова</a:t>
            </a:r>
          </a:p>
        </p:txBody>
      </p:sp>
      <p:sp>
        <p:nvSpPr>
          <p:cNvPr id="11267" name="TextBox 6"/>
          <p:cNvSpPr txBox="1">
            <a:spLocks noChangeArrowheads="1"/>
          </p:cNvSpPr>
          <p:nvPr/>
        </p:nvSpPr>
        <p:spPr bwMode="auto">
          <a:xfrm>
            <a:off x="510957" y="1628800"/>
            <a:ext cx="7632848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2000" dirty="0"/>
              <a:t>Электронное учебное пособие предназначено для 10–11-х классов социально-экономического и гуманитарного профиля, может использоваться как элективный курс на факультативных занятиях по изучению английского языка, истории, права и других предметов, а также в качестве дополнительного материала при подготовке к ЕГЭ к разделам </a:t>
            </a:r>
            <a:r>
              <a:rPr lang="ru-RU" altLang="ru-RU" sz="2000" i="1" dirty="0"/>
              <a:t>Чтение, </a:t>
            </a:r>
            <a:r>
              <a:rPr lang="ru-RU" altLang="ru-RU" sz="2000" i="1" dirty="0" err="1"/>
              <a:t>Аудирование</a:t>
            </a:r>
            <a:r>
              <a:rPr lang="ru-RU" altLang="ru-RU" sz="2000" i="1" dirty="0"/>
              <a:t>, Письмо </a:t>
            </a:r>
            <a:r>
              <a:rPr lang="ru-RU" altLang="ru-RU" sz="2000" dirty="0"/>
              <a:t>и</a:t>
            </a:r>
            <a:r>
              <a:rPr lang="ru-RU" altLang="ru-RU" sz="2000" i="1" dirty="0"/>
              <a:t> Говорение</a:t>
            </a:r>
            <a:r>
              <a:rPr lang="ru-RU" altLang="ru-RU" sz="2000" dirty="0"/>
              <a:t>. УМК рассчитан на</a:t>
            </a:r>
            <a:r>
              <a:rPr lang="en-US" altLang="ru-RU" sz="2000" dirty="0"/>
              <a:t> </a:t>
            </a:r>
            <a:r>
              <a:rPr lang="ru-RU" altLang="ru-RU" sz="2000" dirty="0"/>
              <a:t>70 часов учебного времени.</a:t>
            </a:r>
            <a:endParaRPr lang="en-US" altLang="ru-RU" sz="2000" dirty="0"/>
          </a:p>
          <a:p>
            <a:endParaRPr lang="en-US" alt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000" dirty="0"/>
              <a:t>Может служить универсальным дополнением к любому курсу английского языка для 10–11-х классов</a:t>
            </a:r>
            <a:r>
              <a:rPr lang="en-US" altLang="ru-RU" sz="2000" dirty="0"/>
              <a:t>. </a:t>
            </a:r>
          </a:p>
          <a:p>
            <a:endParaRPr lang="ru-RU" alt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000" dirty="0"/>
              <a:t>УМК обеспечивает возможность применения полученных умений и навыков на практике, так как итоговые уроки всех разделов пособия построены на ситуациях, максимально приближенных к реальным условиям бизнеса.</a:t>
            </a:r>
          </a:p>
        </p:txBody>
      </p:sp>
    </p:spTree>
    <p:extLst>
      <p:ext uri="{BB962C8B-B14F-4D97-AF65-F5344CB8AC3E}">
        <p14:creationId xmlns:p14="http://schemas.microsoft.com/office/powerpoint/2010/main" val="33032728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9776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12776"/>
            <a:ext cx="4248472" cy="529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27985"/>
          <a:stretch/>
        </p:blipFill>
        <p:spPr bwMode="auto">
          <a:xfrm>
            <a:off x="0" y="1230392"/>
            <a:ext cx="6264696" cy="562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242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6707088" cy="1417638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Помогает </a:t>
            </a:r>
            <a:r>
              <a:rPr lang="ru-RU" sz="2400" dirty="0" smtClean="0"/>
              <a:t>приобретать умения для решения практических задач, которые связаны с успешным продвижением на рынке труда</a:t>
            </a:r>
            <a:endParaRPr lang="ru-RU" sz="24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468690"/>
            <a:ext cx="4320480" cy="53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69479"/>
          <a:stretch>
            <a:fillRect/>
          </a:stretch>
        </p:blipFill>
        <p:spPr bwMode="auto">
          <a:xfrm>
            <a:off x="-1" y="1916832"/>
            <a:ext cx="888940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0546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81230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228490"/>
            <a:ext cx="4032448" cy="5495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40124"/>
          <a:stretch/>
        </p:blipFill>
        <p:spPr bwMode="auto">
          <a:xfrm>
            <a:off x="1907704" y="1619970"/>
            <a:ext cx="6238731" cy="5090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443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530</Words>
  <Application>Microsoft Office PowerPoint</Application>
  <PresentationFormat>Экран (4:3)</PresentationFormat>
  <Paragraphs>71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Book Antiqua</vt:lpstr>
      <vt:lpstr>Calibri</vt:lpstr>
      <vt:lpstr>Franklin Gothic Book</vt:lpstr>
      <vt:lpstr>Wingdings</vt:lpstr>
      <vt:lpstr>Wingdings 2</vt:lpstr>
      <vt:lpstr>Тема Office</vt:lpstr>
      <vt:lpstr>Обучение деловому английскому на уроках и во внеурочной деятельности</vt:lpstr>
      <vt:lpstr>Современный урок и электронный учебник:</vt:lpstr>
      <vt:lpstr>Использование дополнительных пособий на уроке для обучение деловому английскому:</vt:lpstr>
      <vt:lpstr>Внеурочная деятельность:</vt:lpstr>
      <vt:lpstr>Возможности электронного учебного пособия</vt:lpstr>
      <vt:lpstr>Презентация PowerPoint</vt:lpstr>
      <vt:lpstr>Профориентационная работа </vt:lpstr>
      <vt:lpstr>Помогает приобретать умения для решения практических задач, которые связаны с успешным продвижением на рынке труда</vt:lpstr>
      <vt:lpstr>Профориентационная работа </vt:lpstr>
      <vt:lpstr>Электронный учебник:</vt:lpstr>
      <vt:lpstr>Интерактивные упражнения</vt:lpstr>
      <vt:lpstr>Что помогает при выполнении заданий на аудирование?</vt:lpstr>
      <vt:lpstr>Презентация PowerPoint</vt:lpstr>
      <vt:lpstr>Презентация PowerPoint</vt:lpstr>
      <vt:lpstr>Что помогает при обучении говорению:</vt:lpstr>
      <vt:lpstr>Подготовка к ЕГЭ</vt:lpstr>
      <vt:lpstr>Подведем итоги: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Современный урок английского языка с использованием электронного учебника: обучение аудированию</dc:title>
  <dc:creator>Ilya</dc:creator>
  <cp:lastModifiedBy>traveler</cp:lastModifiedBy>
  <cp:revision>34</cp:revision>
  <dcterms:created xsi:type="dcterms:W3CDTF">2015-05-13T18:42:29Z</dcterms:created>
  <dcterms:modified xsi:type="dcterms:W3CDTF">2016-10-20T07:36:30Z</dcterms:modified>
</cp:coreProperties>
</file>