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9" r:id="rId4"/>
    <p:sldId id="258" r:id="rId5"/>
    <p:sldId id="260" r:id="rId6"/>
    <p:sldId id="274" r:id="rId7"/>
    <p:sldId id="291" r:id="rId8"/>
    <p:sldId id="292" r:id="rId9"/>
    <p:sldId id="275" r:id="rId10"/>
    <p:sldId id="279" r:id="rId11"/>
    <p:sldId id="280" r:id="rId12"/>
    <p:sldId id="262" r:id="rId13"/>
    <p:sldId id="281" r:id="rId14"/>
    <p:sldId id="293" r:id="rId15"/>
    <p:sldId id="283" r:id="rId16"/>
    <p:sldId id="284" r:id="rId17"/>
    <p:sldId id="285" r:id="rId18"/>
    <p:sldId id="264" r:id="rId19"/>
    <p:sldId id="286" r:id="rId20"/>
    <p:sldId id="294" r:id="rId21"/>
    <p:sldId id="265" r:id="rId22"/>
    <p:sldId id="276" r:id="rId23"/>
    <p:sldId id="266" r:id="rId24"/>
    <p:sldId id="288" r:id="rId25"/>
    <p:sldId id="268" r:id="rId26"/>
    <p:sldId id="270" r:id="rId27"/>
    <p:sldId id="271" r:id="rId28"/>
    <p:sldId id="272" r:id="rId29"/>
    <p:sldId id="289" r:id="rId30"/>
    <p:sldId id="290" r:id="rId31"/>
    <p:sldId id="273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3DB1CD-A08B-41EC-A770-01C177399B8C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71DCB7-226D-4915-BCAB-CD61EDE925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30741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FAC64FA-00E2-41C9-A526-4717FB027FD3}" type="slidenum">
              <a:rPr lang="ru-RU" altLang="ru-RU"/>
              <a:pPr eaLnBrk="1" hangingPunct="1"/>
              <a:t>11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Обучение английскому языку детей в возрасте 6 лет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5085184"/>
            <a:ext cx="3880520" cy="153657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Буров Илья Михайлович,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ведущий методист издательства «Титул»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131840" y="0"/>
            <a:ext cx="2756792" cy="1678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1763688" y="188640"/>
            <a:ext cx="7380312" cy="720080"/>
          </a:xfrm>
        </p:spPr>
        <p:txBody>
          <a:bodyPr>
            <a:noAutofit/>
          </a:bodyPr>
          <a:lstStyle/>
          <a:p>
            <a:r>
              <a:rPr lang="ru-RU" sz="3200" dirty="0"/>
              <a:t>Не изучали язык ранее и смешанная группа</a:t>
            </a:r>
            <a:endParaRPr lang="ru-RU" sz="3200" b="1" dirty="0" smtClean="0">
              <a:solidFill>
                <a:schemeClr val="bg1"/>
              </a:solidFill>
            </a:endParaRPr>
          </a:p>
        </p:txBody>
      </p:sp>
      <p:pic>
        <p:nvPicPr>
          <p:cNvPr id="583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9762" t="985" r="29910" b="1669"/>
          <a:stretch>
            <a:fillRect/>
          </a:stretch>
        </p:blipFill>
        <p:spPr bwMode="auto">
          <a:xfrm>
            <a:off x="827584" y="1044044"/>
            <a:ext cx="4283968" cy="5813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 cstate="print"/>
          <a:srcRect l="30076" t="782" r="30077" b="782"/>
          <a:stretch>
            <a:fillRect/>
          </a:stretch>
        </p:blipFill>
        <p:spPr bwMode="auto">
          <a:xfrm>
            <a:off x="4964210" y="1052736"/>
            <a:ext cx="4179790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5" descr="https://www.englishteachers.ru/uploadedfiles/waresimgs/5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497414" cy="2060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4361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619672" y="260350"/>
            <a:ext cx="7200478" cy="858662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Не изучали язык ранее и смешанная группа</a:t>
            </a:r>
            <a:endParaRPr lang="ru-RU" altLang="ru-RU" sz="4000" dirty="0" smtClean="0">
              <a:solidFill>
                <a:schemeClr val="bg1"/>
              </a:solidFill>
            </a:endParaRPr>
          </a:p>
        </p:txBody>
      </p:sp>
      <p:pic>
        <p:nvPicPr>
          <p:cNvPr id="2765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70137" y="1523022"/>
            <a:ext cx="3417887" cy="4725987"/>
          </a:xfrm>
          <a:noFill/>
        </p:spPr>
      </p:pic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00004"/>
            <a:ext cx="4175125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 descr="https://www.englishteachers.ru/uploadedfiles/waresimgs/5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" y="6780"/>
            <a:ext cx="1615923" cy="22244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5185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Особенности обучения детей 6-ти летнего возраста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988840"/>
            <a:ext cx="8579296" cy="46371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Создание </a:t>
            </a:r>
            <a:r>
              <a:rPr lang="ru-RU" b="1" dirty="0" smtClean="0"/>
              <a:t>доброжелательной атмосферы </a:t>
            </a:r>
            <a:r>
              <a:rPr lang="ru-RU" dirty="0" smtClean="0"/>
              <a:t>в группе детей, умение их </a:t>
            </a:r>
            <a:r>
              <a:rPr lang="ru-RU" b="1" dirty="0" smtClean="0"/>
              <a:t>бережно относиться к своим сверстникам</a:t>
            </a:r>
            <a:r>
              <a:rPr lang="ru-RU" dirty="0" smtClean="0"/>
              <a:t>, </a:t>
            </a:r>
            <a:r>
              <a:rPr lang="ru-RU" b="1" dirty="0" smtClean="0"/>
              <a:t>проявлять доброту и внимание </a:t>
            </a:r>
            <a:r>
              <a:rPr lang="ru-RU" dirty="0" smtClean="0"/>
              <a:t>- необходимое условие успешного выполнения любого задания в процессе обучения.</a:t>
            </a:r>
          </a:p>
          <a:p>
            <a:pPr>
              <a:buNone/>
            </a:pPr>
            <a:r>
              <a:rPr lang="ru-RU" dirty="0" smtClean="0"/>
              <a:t>Разобраться в характере взаимоотношений детей, педагогу помогут </a:t>
            </a:r>
            <a:r>
              <a:rPr lang="ru-RU" b="1" dirty="0" smtClean="0"/>
              <a:t>наблюдения за общением детей</a:t>
            </a:r>
            <a:r>
              <a:rPr lang="ru-RU" dirty="0" smtClean="0"/>
              <a:t> в разных видах совместной деятельности, </a:t>
            </a:r>
            <a:r>
              <a:rPr lang="ru-RU" b="1" dirty="0" smtClean="0"/>
              <a:t>особенно в игре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7571184" cy="1143000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Создание доброжелательной атмосферы</a:t>
            </a:r>
          </a:p>
        </p:txBody>
      </p:sp>
      <p:pic>
        <p:nvPicPr>
          <p:cNvPr id="6" name="Picture 4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403648" cy="19095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268760"/>
            <a:ext cx="3762666" cy="5113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268760"/>
            <a:ext cx="3784975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668742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8264117" cy="5673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Y:\Delo-New\ОГР\Казеичева (Бурова)\РЕКЛАМА\teachlearnlanguages.com\Стихи и загадки\Стихи и загадки о птицах\стихи и загадки о птицах_облож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2190" y="188640"/>
            <a:ext cx="1726596" cy="2376264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6984776" cy="850106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/>
              <a:t>Создание доброжелательной атмосферы</a:t>
            </a:r>
            <a:endParaRPr lang="ru-RU" sz="3200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499176" cy="1143000"/>
          </a:xfrm>
        </p:spPr>
        <p:txBody>
          <a:bodyPr/>
          <a:lstStyle/>
          <a:p>
            <a:r>
              <a:rPr lang="ru-RU" dirty="0" smtClean="0"/>
              <a:t>Подготовка к школе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093" y="1403572"/>
            <a:ext cx="3874733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03572"/>
            <a:ext cx="3791739" cy="5454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https://www.englishteachers.ru/uploadedfiles/waresimgs/5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409014" cy="19168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182401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499176" cy="1143000"/>
          </a:xfrm>
        </p:spPr>
        <p:txBody>
          <a:bodyPr/>
          <a:lstStyle/>
          <a:p>
            <a:r>
              <a:rPr lang="ru-RU" dirty="0" smtClean="0"/>
              <a:t>Подготовка к школе</a:t>
            </a:r>
            <a:endParaRPr lang="ru-RU" dirty="0"/>
          </a:p>
        </p:txBody>
      </p:sp>
      <p:pic>
        <p:nvPicPr>
          <p:cNvPr id="4101" name="Picture 5" descr="https://www.englishteachers.ru/uploadedfiles/waresimgs/5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038495" cy="1412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895" y="1412776"/>
            <a:ext cx="3849137" cy="5395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12776"/>
            <a:ext cx="3871584" cy="544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6299088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499176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101" name="Picture 5" descr="https://www.englishteachers.ru/uploadedfiles/waresimgs/5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038495" cy="1412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15809"/>
            <a:ext cx="4536504" cy="638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641334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Мифы и предрассудки раннего обучения иностранному языку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AutoNum type="arabicPeriod"/>
            </a:pPr>
            <a:r>
              <a:rPr lang="ru-RU" b="1" i="1" dirty="0" smtClean="0"/>
              <a:t>Изучение двух языков одновременно снижает уровень интеллекта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Ранее считалось, что показатели уровня интеллекта у детей </a:t>
            </a:r>
            <a:r>
              <a:rPr lang="ru-RU" dirty="0" err="1" smtClean="0"/>
              <a:t>билингвов</a:t>
            </a:r>
            <a:r>
              <a:rPr lang="ru-RU" dirty="0" smtClean="0"/>
              <a:t> ниже, чем у </a:t>
            </a:r>
            <a:r>
              <a:rPr lang="ru-RU" dirty="0" err="1" smtClean="0"/>
              <a:t>моноязычных</a:t>
            </a:r>
            <a:r>
              <a:rPr lang="ru-RU" dirty="0" smtClean="0"/>
              <a:t> детей того же возраста. По данным современных исследований были обнаружены значительные недостатки при проведении данных исследований. </a:t>
            </a:r>
          </a:p>
          <a:p>
            <a:pPr marL="514350" indent="-514350">
              <a:buNone/>
            </a:pPr>
            <a:r>
              <a:rPr lang="ru-RU" dirty="0" smtClean="0"/>
              <a:t>К примеру, билингвы, принимавшие участие в тестировании, были недавними иммигрантами, слабо знали английский, а жизненная ситуация была намного напряженнее, чем у </a:t>
            </a:r>
            <a:r>
              <a:rPr lang="ru-RU" dirty="0" err="1" smtClean="0"/>
              <a:t>моноязычных</a:t>
            </a:r>
            <a:r>
              <a:rPr lang="ru-RU" dirty="0" smtClean="0"/>
              <a:t> участников исследований. </a:t>
            </a:r>
          </a:p>
          <a:p>
            <a:pPr marL="514350" indent="-514350">
              <a:buNone/>
            </a:pPr>
            <a:r>
              <a:rPr lang="ru-RU" dirty="0" smtClean="0"/>
              <a:t>Современные правильно организованные исследования показали превосходство </a:t>
            </a:r>
            <a:r>
              <a:rPr lang="ru-RU" dirty="0" err="1" smtClean="0"/>
              <a:t>билингвов</a:t>
            </a:r>
            <a:r>
              <a:rPr lang="ru-RU" dirty="0" smtClean="0"/>
              <a:t> в некоторых показателях, незначительные различия в целом.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518" t="9681" r="27774" b="4280"/>
          <a:stretch/>
        </p:blipFill>
        <p:spPr>
          <a:xfrm>
            <a:off x="3779912" y="44624"/>
            <a:ext cx="4896544" cy="6633554"/>
          </a:xfrm>
          <a:effectLst>
            <a:softEdge rad="279400"/>
          </a:effectLst>
        </p:spPr>
      </p:pic>
      <p:pic>
        <p:nvPicPr>
          <p:cNvPr id="6" name="Picture 2" descr="C:\Users\Alexey\Desktop\Обложки\CHE_Book1_Cover.jpg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089" y="181772"/>
            <a:ext cx="1755972" cy="2380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12352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Обучение дошкольников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 Отечественные ученые (Л. С. </a:t>
            </a:r>
            <a:r>
              <a:rPr lang="ru-RU" dirty="0" err="1" smtClean="0"/>
              <a:t>Выготский</a:t>
            </a:r>
            <a:r>
              <a:rPr lang="ru-RU" dirty="0" smtClean="0"/>
              <a:t>, </a:t>
            </a:r>
          </a:p>
          <a:p>
            <a:pPr>
              <a:buNone/>
            </a:pPr>
            <a:r>
              <a:rPr lang="ru-RU" dirty="0" smtClean="0"/>
              <a:t>     С. Л. Рубинштейн), так и зарубежные психологии (Б. Уайт, ДЖ. </a:t>
            </a:r>
            <a:r>
              <a:rPr lang="ru-RU" dirty="0" err="1" smtClean="0"/>
              <a:t>Брунер</a:t>
            </a:r>
            <a:r>
              <a:rPr lang="ru-RU" dirty="0" smtClean="0"/>
              <a:t>, </a:t>
            </a:r>
          </a:p>
          <a:p>
            <a:pPr>
              <a:buNone/>
            </a:pPr>
            <a:r>
              <a:rPr lang="ru-RU" dirty="0" smtClean="0"/>
              <a:t>     В. </a:t>
            </a:r>
            <a:r>
              <a:rPr lang="ru-RU" dirty="0" err="1" smtClean="0"/>
              <a:t>Пенфильд</a:t>
            </a:r>
            <a:r>
              <a:rPr lang="ru-RU" dirty="0" smtClean="0"/>
              <a:t>, Р. </a:t>
            </a:r>
            <a:r>
              <a:rPr lang="ru-RU" dirty="0" err="1" smtClean="0"/>
              <a:t>Робертс</a:t>
            </a:r>
            <a:r>
              <a:rPr lang="ru-RU" dirty="0" smtClean="0"/>
              <a:t>, Т. Элиот) говорят о том о том, что </a:t>
            </a:r>
            <a:r>
              <a:rPr lang="ru-RU" b="1" dirty="0" smtClean="0"/>
              <a:t>ребенок овладевает иностранным языком легче, чем взрослый</a:t>
            </a:r>
            <a:r>
              <a:rPr lang="ru-RU" dirty="0" smtClean="0"/>
              <a:t>.</a:t>
            </a:r>
          </a:p>
          <a:p>
            <a:r>
              <a:rPr lang="ru-RU" dirty="0" smtClean="0"/>
              <a:t>Физиологи считают, что “существуют </a:t>
            </a:r>
            <a:r>
              <a:rPr lang="ru-RU" b="1" dirty="0" smtClean="0"/>
              <a:t>биологические часы мозга</a:t>
            </a:r>
            <a:r>
              <a:rPr lang="en-US" dirty="0" smtClean="0"/>
              <a:t>” </a:t>
            </a:r>
            <a:r>
              <a:rPr lang="ru-RU" dirty="0" smtClean="0"/>
              <a:t>и то что </a:t>
            </a:r>
            <a:r>
              <a:rPr lang="ru-RU" b="1" dirty="0" smtClean="0"/>
              <a:t>до 9 лет ребенок специалист по овладению речи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707088" cy="1143000"/>
          </a:xfrm>
        </p:spPr>
        <p:txBody>
          <a:bodyPr>
            <a:normAutofit fontScale="90000"/>
          </a:bodyPr>
          <a:lstStyle/>
          <a:p>
            <a:r>
              <a:rPr lang="ru-RU" altLang="ru-RU" dirty="0" smtClean="0"/>
              <a:t>Использование двух языков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8264117" cy="5673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Y:\Delo-New\ОГР\Казеичева (Бурова)\РЕКЛАМА\teachlearnlanguages.com\Стихи и загадки\Стихи и загадки о птицах\стихи и загадки о птицах_облож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2190" y="188640"/>
            <a:ext cx="1726596" cy="2376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Мифы и предрассудки раннего обучения иностранному языку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276872"/>
            <a:ext cx="8229600" cy="4104456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i="1" dirty="0" smtClean="0"/>
              <a:t>2. Ребенок должен полностью изучить один язык, и только после этого начинать учить другой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Огромное число людей на земле двуязычно или даже </a:t>
            </a:r>
            <a:r>
              <a:rPr lang="ru-RU" dirty="0" err="1" smtClean="0"/>
              <a:t>полиязычно</a:t>
            </a:r>
            <a:r>
              <a:rPr lang="ru-RU" dirty="0" smtClean="0"/>
              <a:t>. </a:t>
            </a:r>
          </a:p>
          <a:p>
            <a:pPr>
              <a:buNone/>
            </a:pPr>
            <a:r>
              <a:rPr lang="ru-RU" dirty="0" smtClean="0"/>
              <a:t>К примеру, в СССР при населении в 280 </a:t>
            </a:r>
            <a:r>
              <a:rPr lang="ru-RU" dirty="0" err="1" smtClean="0"/>
              <a:t>млн</a:t>
            </a:r>
            <a:r>
              <a:rPr lang="ru-RU" dirty="0" smtClean="0"/>
              <a:t> человек русский язык был родным только для 38%. </a:t>
            </a:r>
          </a:p>
          <a:p>
            <a:pPr>
              <a:buNone/>
            </a:pPr>
            <a:r>
              <a:rPr lang="ru-RU" dirty="0" smtClean="0"/>
              <a:t>На самом деле, при двуязычии знание одного языка помогает лучше изучить другой, и дети открывают и быстрее усваивают закономерности того или иного языка.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Направленность на развитие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964386"/>
            <a:ext cx="3960439" cy="549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https://www.englishteachers.ru/uploadedfiles/waresimgs/5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41" y="106362"/>
            <a:ext cx="2138669" cy="29094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878189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Мифы и предрассудки раннего обучения иностранному языку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3. Двуязычие – это смешение двух культур, ребенок не усвоит полноценно ни одну из них.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635000"/>
          </a:xfrm>
        </p:spPr>
        <p:txBody>
          <a:bodyPr/>
          <a:lstStyle/>
          <a:p>
            <a:r>
              <a:rPr lang="ru-RU" altLang="ru-RU" sz="2800" b="1" dirty="0" smtClean="0">
                <a:solidFill>
                  <a:schemeClr val="bg1"/>
                </a:solidFill>
              </a:rPr>
              <a:t>Игры с мячом</a:t>
            </a:r>
          </a:p>
        </p:txBody>
      </p:sp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908050"/>
            <a:ext cx="4105275" cy="5653088"/>
          </a:xfrm>
          <a:noFill/>
        </p:spPr>
      </p:pic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908050"/>
            <a:ext cx="4119562" cy="567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59632" cy="1733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69157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Мифы и предрассудки раннего обучения иностранному языку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916832"/>
            <a:ext cx="8784976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i="1" dirty="0" smtClean="0"/>
              <a:t>4. Билингвы вынуждены переводить на язык, которым они владеют.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Подобного мнения, как правило, придерживаются </a:t>
            </a:r>
            <a:r>
              <a:rPr lang="ru-RU" dirty="0" err="1" smtClean="0"/>
              <a:t>моноязычные</a:t>
            </a:r>
            <a:r>
              <a:rPr lang="ru-RU" dirty="0" smtClean="0"/>
              <a:t> люди, которые вынуждены думать на родном языке, и в случае необходимости переводить мысли на другой. </a:t>
            </a:r>
          </a:p>
          <a:p>
            <a:pPr>
              <a:buNone/>
            </a:pPr>
            <a:r>
              <a:rPr lang="ru-RU" dirty="0" smtClean="0"/>
              <a:t>Подавляющее большинство </a:t>
            </a:r>
            <a:r>
              <a:rPr lang="ru-RU" dirty="0" err="1" smtClean="0"/>
              <a:t>билингвов</a:t>
            </a:r>
            <a:r>
              <a:rPr lang="ru-RU" dirty="0" smtClean="0"/>
              <a:t> думает на любом из языков.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Мифы и предрассудки раннего обучения иностранному языку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16832"/>
            <a:ext cx="8280920" cy="4525963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5. Двуязычие – исключение, а </a:t>
            </a:r>
            <a:r>
              <a:rPr lang="ru-RU" b="1" i="1" dirty="0" err="1" smtClean="0"/>
              <a:t>моноязычие</a:t>
            </a:r>
            <a:r>
              <a:rPr lang="ru-RU" b="1" i="1" dirty="0" smtClean="0"/>
              <a:t> – норма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dirty="0" smtClean="0"/>
              <a:t>Точных исследований о количестве </a:t>
            </a:r>
            <a:r>
              <a:rPr lang="ru-RU" dirty="0" err="1" smtClean="0"/>
              <a:t>билингвов</a:t>
            </a:r>
            <a:r>
              <a:rPr lang="ru-RU" dirty="0" smtClean="0"/>
              <a:t> в мире не проводилось. Однако, есть достаточно оснований предполагать, что более половины населения Земли двуязычно.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Мифы и предрассудки раннего обучения иностранному языку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i="1" dirty="0" smtClean="0"/>
              <a:t>6. Если в точности не соблюдать правила, ребенок не сможет выучить два языка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dirty="0" smtClean="0"/>
              <a:t>Некоторые считают, что для полноценного изучения ребенком двух языков необходимо выполнять определенные правила, (непременно говорить дома на обоих языках и т.д.). </a:t>
            </a:r>
          </a:p>
          <a:p>
            <a:pPr>
              <a:buNone/>
            </a:pPr>
            <a:r>
              <a:rPr lang="ru-RU" dirty="0" smtClean="0"/>
              <a:t>Практика показывает, что дети овладевают обоими языками независимо от того, каким образом они сталкиваются с ними. Важно, скорее, чтобы это происходило постоянно.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Мифы и предрассудки раннего обучения иностранному языку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39248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i="1" dirty="0" smtClean="0"/>
              <a:t>7. Билингвизм порождает логопедические проблемы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Противники обучения детей дошкольного возраста иностранным языкам утверждают, что у детей полностью не сформировалась артикуляционная база, а иностранная фонетика может пагубно повлиять на произношение даже на родном языке. </a:t>
            </a:r>
          </a:p>
          <a:p>
            <a:pPr>
              <a:buNone/>
            </a:pPr>
            <a:r>
              <a:rPr lang="ru-RU" dirty="0" smtClean="0"/>
              <a:t>Практика показывает обратное: при дополнительных тренировках артикуляционный аппарат развивается лучше, и через некоторое время ребенок чище говорит не только на родном, но и на английском языке.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6157"/>
            <a:ext cx="4896545" cy="6683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https://www.englishteachers.ru/uploadedfiles/waresimgs/5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3" y="-2931"/>
            <a:ext cx="2152207" cy="29278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93501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Лучший возраст для изучения иностранного языка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931224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  Лучше всего изучать иностранный язык в </a:t>
            </a:r>
            <a:r>
              <a:rPr lang="ru-RU" b="1" dirty="0" smtClean="0"/>
              <a:t>5 – 8 лет</a:t>
            </a:r>
            <a:r>
              <a:rPr lang="ru-RU" dirty="0" smtClean="0"/>
              <a:t>, когда </a:t>
            </a:r>
            <a:r>
              <a:rPr lang="ru-RU" b="1" dirty="0" smtClean="0"/>
              <a:t>система родного языка </a:t>
            </a:r>
            <a:r>
              <a:rPr lang="ru-RU" dirty="0" smtClean="0"/>
              <a:t>ребенком уже достаточно хорошо </a:t>
            </a:r>
            <a:r>
              <a:rPr lang="ru-RU" b="1" dirty="0" smtClean="0"/>
              <a:t>усвоена</a:t>
            </a:r>
            <a:r>
              <a:rPr lang="ru-RU" dirty="0" smtClean="0"/>
              <a:t>, а </a:t>
            </a:r>
            <a:r>
              <a:rPr lang="ru-RU" u="sng" dirty="0" smtClean="0"/>
              <a:t>к новому языку он относится сознательно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В этом возрасте: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мало штампов речевого поведения,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легко по-новому “кодировать” свои мысли,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нет больших трудностей при вступлении в контакт на иностранном языке.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8680"/>
            <a:ext cx="4241142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646" y="526926"/>
            <a:ext cx="4326263" cy="5899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9980328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Подведем итоги: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/>
              <a:t>а) Обучение к английскому языку помогает подготовить дошкольников к школе;</a:t>
            </a:r>
          </a:p>
          <a:p>
            <a:pPr marL="0" indent="0" algn="just">
              <a:buNone/>
            </a:pPr>
            <a:r>
              <a:rPr lang="ru-RU" dirty="0" smtClean="0"/>
              <a:t>б) В первую очередь мы развиваем дошкольников;</a:t>
            </a:r>
          </a:p>
          <a:p>
            <a:pPr marL="0" indent="0" algn="just">
              <a:buNone/>
            </a:pPr>
            <a:r>
              <a:rPr lang="ru-RU" dirty="0" smtClean="0"/>
              <a:t>в) Раннее обучение английскому языку эффективно.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Главный принцип обучения детей в возрасте 6 лет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332037"/>
            <a:ext cx="8229600" cy="347322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Формы обучения должны быть направлены не на усвоение как можно большего количества лексических единиц, а на: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воспитание интереса к предмету,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развитие коммуникативных навыков ребенка,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умение выразить себя.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Особенности обучения детей 6-ти летнего возраста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7016" y="1817440"/>
            <a:ext cx="8856984" cy="5040560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Уровень самостоятельности еще не на высоком уровне</a:t>
            </a:r>
            <a:r>
              <a:rPr lang="ru-RU" dirty="0" smtClean="0"/>
              <a:t> – требуется помощь преподавателя.</a:t>
            </a:r>
          </a:p>
          <a:p>
            <a:r>
              <a:rPr lang="ru-RU" dirty="0" smtClean="0"/>
              <a:t>Важное значение придается </a:t>
            </a:r>
            <a:r>
              <a:rPr lang="ru-RU" b="1" dirty="0" smtClean="0"/>
              <a:t>методам развивающего обучения, систематизации знаний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 процессе воспитания важная роль отводится </a:t>
            </a:r>
            <a:r>
              <a:rPr lang="ru-RU" b="1" dirty="0" smtClean="0"/>
              <a:t>становлению и развитию детских отношений</a:t>
            </a:r>
            <a:r>
              <a:rPr lang="ru-RU" dirty="0" smtClean="0"/>
              <a:t>, первоначальному осознанию нравственного смысла усваиваемых правил поведения.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Особенности обучения детей 6-ти летнего возраста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28800"/>
            <a:ext cx="8856984" cy="482453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Важно в ходе занятий начать подготовку к школе</a:t>
            </a:r>
            <a:r>
              <a:rPr lang="ru-RU" dirty="0"/>
              <a:t> </a:t>
            </a:r>
            <a:r>
              <a:rPr lang="ru-RU" dirty="0" smtClean="0"/>
              <a:t>учитывая:</a:t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dirty="0" smtClean="0"/>
              <a:t>а) дети изучали язык ранее;</a:t>
            </a:r>
          </a:p>
          <a:p>
            <a:pPr>
              <a:buNone/>
            </a:pPr>
            <a:r>
              <a:rPr lang="ru-RU" dirty="0" smtClean="0"/>
              <a:t>б) дети будут изучать его с этого года;</a:t>
            </a:r>
          </a:p>
          <a:p>
            <a:pPr>
              <a:buNone/>
            </a:pPr>
            <a:r>
              <a:rPr lang="ru-RU" dirty="0" smtClean="0"/>
              <a:t>в) смешанная группа;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Дети изучали язык ранее: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07618"/>
            <a:ext cx="7848872" cy="535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1427" cy="14847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Дети изучали язык ранее:</a:t>
            </a:r>
            <a:endParaRPr lang="ru-RU" dirty="0"/>
          </a:p>
        </p:txBody>
      </p:sp>
      <p:pic>
        <p:nvPicPr>
          <p:cNvPr id="5" name="Picture 5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1427" cy="14847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8332" y="1600200"/>
            <a:ext cx="7500132" cy="5106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721" y="188913"/>
            <a:ext cx="7498192" cy="7778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Не изучали язык ранее и смешанная группа</a:t>
            </a:r>
          </a:p>
        </p:txBody>
      </p:sp>
      <p:pic>
        <p:nvPicPr>
          <p:cNvPr id="2457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61867" y="1068387"/>
            <a:ext cx="8459787" cy="5789613"/>
          </a:xfrm>
          <a:noFill/>
        </p:spPr>
      </p:pic>
      <p:pic>
        <p:nvPicPr>
          <p:cNvPr id="4" name="Picture 2" descr="C:\Users\Alexey\Desktop\Обложки\Kur_Animal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-21937"/>
            <a:ext cx="1199721" cy="16507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662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387</Words>
  <Application>Microsoft Office PowerPoint</Application>
  <PresentationFormat>Экран (4:3)</PresentationFormat>
  <Paragraphs>72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Обучение английскому языку детей в возрасте 6 лет</vt:lpstr>
      <vt:lpstr>Обучение дошкольников</vt:lpstr>
      <vt:lpstr>Лучший возраст для изучения иностранного языка</vt:lpstr>
      <vt:lpstr>Главный принцип обучения детей в возрасте 6 лет</vt:lpstr>
      <vt:lpstr>Особенности обучения детей 6-ти летнего возраста</vt:lpstr>
      <vt:lpstr>Особенности обучения детей 6-ти летнего возраста</vt:lpstr>
      <vt:lpstr>Дети изучали язык ранее:</vt:lpstr>
      <vt:lpstr>Дети изучали язык ранее:</vt:lpstr>
      <vt:lpstr>Не изучали язык ранее и смешанная группа</vt:lpstr>
      <vt:lpstr>Не изучали язык ранее и смешанная группа</vt:lpstr>
      <vt:lpstr>Не изучали язык ранее и смешанная группа</vt:lpstr>
      <vt:lpstr>Особенности обучения детей 6-ти летнего возраста</vt:lpstr>
      <vt:lpstr>Создание доброжелательной атмосферы</vt:lpstr>
      <vt:lpstr>Создание доброжелательной атмосферы</vt:lpstr>
      <vt:lpstr>Подготовка к школе</vt:lpstr>
      <vt:lpstr>Подготовка к школе</vt:lpstr>
      <vt:lpstr>Слайд 17</vt:lpstr>
      <vt:lpstr>Мифы и предрассудки раннего обучения иностранному языку</vt:lpstr>
      <vt:lpstr>Слайд 19</vt:lpstr>
      <vt:lpstr>Использование двух языков</vt:lpstr>
      <vt:lpstr>Мифы и предрассудки раннего обучения иностранному языку</vt:lpstr>
      <vt:lpstr>Направленность на развитие</vt:lpstr>
      <vt:lpstr>Мифы и предрассудки раннего обучения иностранному языку</vt:lpstr>
      <vt:lpstr>Игры с мячом</vt:lpstr>
      <vt:lpstr>Мифы и предрассудки раннего обучения иностранному языку</vt:lpstr>
      <vt:lpstr>Мифы и предрассудки раннего обучения иностранному языку</vt:lpstr>
      <vt:lpstr>Мифы и предрассудки раннего обучения иностранному языку</vt:lpstr>
      <vt:lpstr>Мифы и предрассудки раннего обучения иностранному языку</vt:lpstr>
      <vt:lpstr>Слайд 29</vt:lpstr>
      <vt:lpstr>Слайд 30</vt:lpstr>
      <vt:lpstr>Подведем итоги: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Обучение английскому языку детей в возрасте 6 лет</dc:title>
  <cp:lastModifiedBy>bim</cp:lastModifiedBy>
  <cp:revision>16</cp:revision>
  <dcterms:modified xsi:type="dcterms:W3CDTF">2016-05-31T11:49:07Z</dcterms:modified>
</cp:coreProperties>
</file>