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3" r:id="rId4"/>
    <p:sldId id="300" r:id="rId5"/>
    <p:sldId id="265" r:id="rId6"/>
    <p:sldId id="301" r:id="rId7"/>
    <p:sldId id="312" r:id="rId8"/>
    <p:sldId id="329" r:id="rId9"/>
    <p:sldId id="303" r:id="rId10"/>
    <p:sldId id="319" r:id="rId11"/>
    <p:sldId id="311" r:id="rId12"/>
    <p:sldId id="313" r:id="rId13"/>
    <p:sldId id="314" r:id="rId14"/>
    <p:sldId id="315" r:id="rId15"/>
    <p:sldId id="318" r:id="rId16"/>
    <p:sldId id="262" r:id="rId17"/>
    <p:sldId id="317" r:id="rId18"/>
    <p:sldId id="297" r:id="rId19"/>
    <p:sldId id="320" r:id="rId20"/>
    <p:sldId id="323" r:id="rId21"/>
    <p:sldId id="328" r:id="rId22"/>
    <p:sldId id="306" r:id="rId23"/>
    <p:sldId id="327" r:id="rId24"/>
    <p:sldId id="322" r:id="rId25"/>
    <p:sldId id="324" r:id="rId26"/>
    <p:sldId id="321" r:id="rId27"/>
    <p:sldId id="316" r:id="rId28"/>
    <p:sldId id="308" r:id="rId29"/>
    <p:sldId id="325" r:id="rId30"/>
    <p:sldId id="326" r:id="rId31"/>
    <p:sldId id="31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EE6FA-E878-4B3C-AFBB-F06C52D4CB43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AA897-C027-46E4-85A0-24947E0CA6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093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AC64FA-00E2-41C9-A526-4717FB027FD3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C292C-C09D-4A23-835B-71E31BE71154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E0DB7-EBE6-4458-A893-21BE3B034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157192"/>
            <a:ext cx="4888632" cy="1608584"/>
          </a:xfrm>
        </p:spPr>
        <p:txBody>
          <a:bodyPr>
            <a:normAutofit fontScale="92500" lnSpcReduction="10000"/>
          </a:bodyPr>
          <a:lstStyle/>
          <a:p>
            <a:pPr algn="r">
              <a:buClr>
                <a:schemeClr val="accent3"/>
              </a:buClr>
              <a:defRPr/>
            </a:pPr>
            <a:r>
              <a:rPr lang="ru-RU" sz="2100" u="sng" dirty="0" smtClean="0">
                <a:solidFill>
                  <a:srgbClr val="0070C0"/>
                </a:solidFill>
              </a:rPr>
              <a:t>Буров Илья Михайлович</a:t>
            </a:r>
            <a:r>
              <a:rPr lang="ru-RU" sz="2100" dirty="0" smtClean="0">
                <a:solidFill>
                  <a:srgbClr val="0070C0"/>
                </a:solidFill>
              </a:rPr>
              <a:t>, </a:t>
            </a:r>
          </a:p>
          <a:p>
            <a:pPr algn="r">
              <a:buClr>
                <a:schemeClr val="accent3"/>
              </a:buClr>
              <a:defRPr/>
            </a:pPr>
            <a:r>
              <a:rPr lang="ru-RU" sz="1700" dirty="0" smtClean="0">
                <a:solidFill>
                  <a:srgbClr val="0070C0"/>
                </a:solidFill>
              </a:rPr>
              <a:t>ведущий методист издательства «Титул», </a:t>
            </a:r>
          </a:p>
          <a:p>
            <a:pPr algn="r">
              <a:buClr>
                <a:schemeClr val="accent3"/>
              </a:buClr>
              <a:defRPr/>
            </a:pPr>
            <a:r>
              <a:rPr lang="ru-RU" sz="1700" dirty="0" smtClean="0">
                <a:solidFill>
                  <a:srgbClr val="0070C0"/>
                </a:solidFill>
              </a:rPr>
              <a:t>аспирант Университета Российской Академии Образования </a:t>
            </a:r>
            <a:br>
              <a:rPr lang="ru-RU" sz="1700" dirty="0" smtClean="0">
                <a:solidFill>
                  <a:srgbClr val="0070C0"/>
                </a:solidFill>
              </a:rPr>
            </a:br>
            <a:r>
              <a:rPr lang="ru-RU" sz="1700" dirty="0" smtClean="0">
                <a:solidFill>
                  <a:srgbClr val="0070C0"/>
                </a:solidFill>
              </a:rPr>
              <a:t>кафедры методики преподавания иностранных языков</a:t>
            </a:r>
          </a:p>
          <a:p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052736"/>
            <a:ext cx="87849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Обучение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гиперактивных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детей 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возрасте 4-6 лет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429000"/>
            <a:ext cx="1656184" cy="1007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075240" cy="1012974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Развитие мелкой моторики, поделки.</a:t>
            </a:r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487488"/>
            <a:ext cx="3743325" cy="5181600"/>
          </a:xfrm>
          <a:noFill/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484313"/>
            <a:ext cx="3816350" cy="524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37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28638" y="483135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600" dirty="0" smtClean="0"/>
              <a:t>Рифмовки</a:t>
            </a:r>
            <a:endParaRPr lang="ru-RU" altLang="ru-RU" sz="3600" dirty="0" smtClean="0"/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226" y="1610194"/>
            <a:ext cx="3743846" cy="5146751"/>
          </a:xfrm>
          <a:noFill/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10194"/>
            <a:ext cx="3744986" cy="51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06699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04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dirty="0" smtClean="0"/>
              <a:t>Рифмовки</a:t>
            </a:r>
            <a:endParaRPr lang="ru-RU" altLang="ru-RU" sz="4000" dirty="0" smtClean="0"/>
          </a:p>
        </p:txBody>
      </p:sp>
      <p:pic>
        <p:nvPicPr>
          <p:cNvPr id="870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1630" y="1412875"/>
            <a:ext cx="3600450" cy="4954588"/>
          </a:xfrm>
          <a:noFill/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875"/>
            <a:ext cx="3630613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29" y="0"/>
            <a:ext cx="1759020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76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dirty="0" smtClean="0"/>
              <a:t>Игры с движениями</a:t>
            </a:r>
            <a:endParaRPr lang="ru-RU" altLang="ru-RU" sz="4000" dirty="0" smtClean="0"/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0137" y="1523022"/>
            <a:ext cx="3417887" cy="4725987"/>
          </a:xfrm>
          <a:noFill/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00004"/>
            <a:ext cx="417512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" y="6780"/>
            <a:ext cx="1615923" cy="222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00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dirty="0" smtClean="0"/>
              <a:t>Игровые задания</a:t>
            </a:r>
            <a:endParaRPr lang="ru-RU" altLang="ru-RU" sz="3600" dirty="0" smtClean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1018" y="1577975"/>
            <a:ext cx="3421062" cy="4724400"/>
          </a:xfrm>
          <a:noFill/>
        </p:spPr>
      </p:pic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7338"/>
            <a:ext cx="3451225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38511" cy="24928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051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dirty="0" smtClean="0"/>
              <a:t>Игровые задания</a:t>
            </a:r>
            <a:endParaRPr lang="ru-RU" altLang="ru-RU" sz="4000" dirty="0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0451" y="1418912"/>
            <a:ext cx="3703637" cy="5124450"/>
          </a:xfrm>
          <a:noFill/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04586"/>
            <a:ext cx="3649662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s://www.englishteachers.ru/uploadedfiles/waresimgs/4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6462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6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Как работать с «непоседами»?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Дайте возможность потрогать, что-то построить им важно не только размышлять и говорить, но и что-то сделать.</a:t>
            </a:r>
          </a:p>
          <a:p>
            <a:r>
              <a:rPr lang="ru-RU" dirty="0" smtClean="0"/>
              <a:t>Инструкция к заданиям должна быть четкой, ясной и краткой.</a:t>
            </a:r>
          </a:p>
          <a:p>
            <a:r>
              <a:rPr lang="ru-RU" dirty="0" smtClean="0"/>
              <a:t>Если чувствуете, что непоседы чего-то не поняли, задайте им наводящие вопросы или попросите повторить задание.</a:t>
            </a:r>
          </a:p>
          <a:p>
            <a:r>
              <a:rPr lang="ru-RU" dirty="0" smtClean="0"/>
              <a:t>Если ребенок понял задание, не исправляйте их, пока они не закончат выполнение.</a:t>
            </a:r>
          </a:p>
          <a:p>
            <a:r>
              <a:rPr lang="ru-RU" dirty="0" smtClean="0"/>
              <a:t>Оценивая, сперва хвалите.</a:t>
            </a:r>
          </a:p>
          <a:p>
            <a:r>
              <a:rPr lang="ru-RU" dirty="0" smtClean="0"/>
              <a:t>Показывайте как исправить ошибки, не акцентируйте на них внимание.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416824" cy="1143000"/>
          </a:xfrm>
        </p:spPr>
        <p:txBody>
          <a:bodyPr>
            <a:normAutofit fontScale="90000"/>
          </a:bodyPr>
          <a:lstStyle/>
          <a:p>
            <a:r>
              <a:rPr lang="ru-RU" altLang="ru-RU" sz="4000" dirty="0" smtClean="0"/>
              <a:t>Работа с тактильными ощущениями</a:t>
            </a:r>
            <a:endParaRPr lang="ru-RU" altLang="ru-RU" sz="4000" dirty="0" smtClean="0"/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638" y="1471869"/>
            <a:ext cx="3600450" cy="4927600"/>
          </a:xfrm>
          <a:noFill/>
        </p:spPr>
      </p:pic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312"/>
            <a:ext cx="3633787" cy="496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19" y="-18406"/>
            <a:ext cx="1571983" cy="216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30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восприятия информации: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Умственная деятельность непосед характеризуется цикличностью:</a:t>
            </a:r>
          </a:p>
          <a:p>
            <a:r>
              <a:rPr lang="ru-RU" dirty="0" smtClean="0"/>
              <a:t>продуктивная работа 5-15 минут</a:t>
            </a:r>
          </a:p>
          <a:p>
            <a:r>
              <a:rPr lang="ru-RU" dirty="0" smtClean="0"/>
              <a:t>«отдых» от умственной деятельности 3-7 минут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Вторая фаза проявляется чрезмерной активностью, обидчивостью.</a:t>
            </a:r>
          </a:p>
          <a:p>
            <a:pPr>
              <a:buNone/>
            </a:pPr>
            <a:r>
              <a:rPr lang="ru-RU" dirty="0" smtClean="0"/>
              <a:t>Дайте в таком случае им взять паузу.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8229600" cy="850900"/>
          </a:xfrm>
        </p:spPr>
        <p:txBody>
          <a:bodyPr/>
          <a:lstStyle/>
          <a:p>
            <a:r>
              <a:rPr lang="ru-RU" altLang="ru-RU" dirty="0" smtClean="0"/>
              <a:t>Развитие моторики, </a:t>
            </a:r>
            <a:r>
              <a:rPr lang="ru-RU" altLang="ru-RU" dirty="0" err="1" smtClean="0"/>
              <a:t>пазлы</a:t>
            </a:r>
            <a:r>
              <a:rPr lang="ru-RU" altLang="ru-RU" dirty="0" smtClean="0"/>
              <a:t>.</a:t>
            </a:r>
          </a:p>
        </p:txBody>
      </p:sp>
      <p:pic>
        <p:nvPicPr>
          <p:cNvPr id="409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1669386"/>
            <a:ext cx="7094116" cy="5001289"/>
          </a:xfrm>
          <a:noFill/>
        </p:spPr>
      </p:pic>
      <p:pic>
        <p:nvPicPr>
          <p:cNvPr id="4098" name="Picture 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54377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66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Признаки гиперактивности: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Признаки гиперактивности:</a:t>
            </a:r>
            <a:endParaRPr lang="ru-RU" dirty="0" smtClean="0"/>
          </a:p>
          <a:p>
            <a:r>
              <a:rPr lang="ru-RU" b="1" dirty="0" smtClean="0"/>
              <a:t>Дефицит активного внимания</a:t>
            </a:r>
            <a:endParaRPr lang="ru-RU" dirty="0" smtClean="0"/>
          </a:p>
          <a:p>
            <a:r>
              <a:rPr lang="ru-RU" dirty="0" smtClean="0"/>
              <a:t>непоследователен;</a:t>
            </a:r>
          </a:p>
          <a:p>
            <a:r>
              <a:rPr lang="ru-RU" dirty="0" smtClean="0"/>
              <a:t>не способен долго удерживать внимание, не может сосредоточиться;</a:t>
            </a:r>
          </a:p>
          <a:p>
            <a:r>
              <a:rPr lang="ru-RU" dirty="0" smtClean="0"/>
              <a:t>невнимателен к деталям;</a:t>
            </a:r>
          </a:p>
          <a:p>
            <a:r>
              <a:rPr lang="ru-RU" dirty="0" smtClean="0"/>
              <a:t>при выполнении задания допускает большое количество ошибок в результате небрежности;</a:t>
            </a:r>
          </a:p>
          <a:p>
            <a:r>
              <a:rPr lang="ru-RU" dirty="0" smtClean="0"/>
              <a:t> плохо слушает, когда к нему обращаются;</a:t>
            </a:r>
          </a:p>
          <a:p>
            <a:r>
              <a:rPr lang="ru-RU" dirty="0" smtClean="0"/>
              <a:t>с большим энтузиазмом берется за задание, но так и не заканчивает его;</a:t>
            </a:r>
          </a:p>
          <a:p>
            <a:r>
              <a:rPr lang="ru-RU" dirty="0" smtClean="0"/>
              <a:t>испытывает трудности в организации;</a:t>
            </a:r>
          </a:p>
          <a:p>
            <a:r>
              <a:rPr lang="ru-RU" dirty="0" smtClean="0"/>
              <a:t>избегает заданий, требующих долгих умственных усилий;</a:t>
            </a:r>
          </a:p>
          <a:p>
            <a:r>
              <a:rPr lang="ru-RU" dirty="0" smtClean="0"/>
              <a:t>легко отвлекается;</a:t>
            </a:r>
          </a:p>
          <a:p>
            <a:r>
              <a:rPr lang="ru-RU" dirty="0" smtClean="0"/>
              <a:t>часто сменяет деятельность;</a:t>
            </a:r>
          </a:p>
          <a:p>
            <a:r>
              <a:rPr lang="ru-RU" dirty="0" smtClean="0"/>
              <a:t>часто бывает забывчив;</a:t>
            </a:r>
          </a:p>
          <a:p>
            <a:r>
              <a:rPr lang="ru-RU" dirty="0" smtClean="0"/>
              <a:t>легко теряет вещи.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12023"/>
            <a:ext cx="7293496" cy="6141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ресурса поделок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59" y="1190606"/>
            <a:ext cx="3760512" cy="513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3718188" cy="51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 descr="https://www.englishteachers.ru/uploadedfiles/waresimgs/5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267848" cy="1747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913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Изготовление поделки</a:t>
            </a:r>
            <a:endParaRPr lang="ru-RU" dirty="0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908720"/>
            <a:ext cx="4038600" cy="2705100"/>
          </a:xfrm>
          <a:noFill/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13174"/>
            <a:ext cx="4284662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1700" y="1052513"/>
            <a:ext cx="4125913" cy="5616575"/>
          </a:xfrm>
          <a:noFill/>
        </p:spPr>
      </p:pic>
      <p:pic>
        <p:nvPicPr>
          <p:cNvPr id="15362" name="Picture 2" descr="https://www.englishteachers.ru/uploadedfiles/waresimgs/5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85056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22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Помощники непосед: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игрушки;</a:t>
            </a:r>
          </a:p>
          <a:p>
            <a:r>
              <a:rPr lang="ru-RU" dirty="0" smtClean="0"/>
              <a:t>карточки с картинками;</a:t>
            </a:r>
          </a:p>
          <a:p>
            <a:r>
              <a:rPr lang="ru-RU" dirty="0" smtClean="0"/>
              <a:t>раздаточный материал;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Позволяют дольше удерживать внимание и сдерживать чрезмерную активность.</a:t>
            </a:r>
          </a:p>
          <a:p>
            <a:pPr>
              <a:buNone/>
            </a:pPr>
            <a:r>
              <a:rPr lang="ru-RU" dirty="0" smtClean="0"/>
              <a:t>Развивается мелкая моторика.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45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4392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Использовать карточки и игрушки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"/>
          <a:stretch/>
        </p:blipFill>
        <p:spPr bwMode="auto">
          <a:xfrm>
            <a:off x="4355670" y="16977"/>
            <a:ext cx="4808787" cy="665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2809875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62408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922337"/>
          </a:xfrm>
        </p:spPr>
        <p:txBody>
          <a:bodyPr/>
          <a:lstStyle/>
          <a:p>
            <a:r>
              <a:rPr lang="ru-RU" altLang="ru-RU" sz="4000" dirty="0" smtClean="0"/>
              <a:t>Раздаточный материал</a:t>
            </a:r>
            <a:endParaRPr lang="ru-RU" altLang="ru-RU" sz="4000" dirty="0" smtClean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4788" y="1341438"/>
            <a:ext cx="3651250" cy="5040312"/>
          </a:xfrm>
          <a:noFill/>
        </p:spPr>
      </p:pic>
      <p:pic>
        <p:nvPicPr>
          <p:cNvPr id="2050" name="Picture 2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" y="34380"/>
            <a:ext cx="204052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17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2" b="3116"/>
          <a:stretch/>
        </p:blipFill>
        <p:spPr bwMode="auto">
          <a:xfrm>
            <a:off x="3995936" y="89785"/>
            <a:ext cx="4896543" cy="678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706699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8173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655216" cy="576064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Раздаточный материал, </a:t>
            </a:r>
            <a:r>
              <a:rPr lang="ru-RU" dirty="0" smtClean="0"/>
              <a:t>карточки</a:t>
            </a:r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7095" y="1196753"/>
            <a:ext cx="3811146" cy="5327872"/>
          </a:xfrm>
          <a:noFill/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3900456" cy="542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www.englishteachers.ru/uploadedfiles/waresimgs/4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12"/>
            <a:ext cx="1706699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01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dirty="0" smtClean="0"/>
              <a:t>Работа с карточками</a:t>
            </a:r>
            <a:endParaRPr lang="ru-RU" altLang="ru-RU" sz="4000" dirty="0" smtClean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8100" y="1484313"/>
            <a:ext cx="3455988" cy="4765675"/>
          </a:xfrm>
          <a:noFill/>
        </p:spPr>
      </p:pic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313"/>
            <a:ext cx="3446462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86" y="-25035"/>
            <a:ext cx="1803868" cy="2445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00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возможностей памяти: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Создавать целостный образ слова с использованием:</a:t>
            </a:r>
          </a:p>
          <a:p>
            <a:r>
              <a:rPr lang="ru-RU" dirty="0" smtClean="0"/>
              <a:t>зрительных ощущений;</a:t>
            </a:r>
          </a:p>
          <a:p>
            <a:r>
              <a:rPr lang="ru-RU" dirty="0" smtClean="0"/>
              <a:t>слуховых ощущений;</a:t>
            </a:r>
          </a:p>
          <a:p>
            <a:r>
              <a:rPr lang="ru-RU" dirty="0" smtClean="0"/>
              <a:t>мышечных ощущений;</a:t>
            </a:r>
          </a:p>
          <a:p>
            <a:r>
              <a:rPr lang="ru-RU" dirty="0" smtClean="0"/>
              <a:t>тактильных ощущений.</a:t>
            </a:r>
          </a:p>
          <a:p>
            <a:pPr>
              <a:buNone/>
            </a:pPr>
            <a:r>
              <a:rPr lang="ru-RU" dirty="0" smtClean="0"/>
              <a:t>Важно: инструкции должны быть четкими, ясными и краткими.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1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563" y="4812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Игры на тренировку памяти при помощи карточек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52324"/>
            <a:ext cx="6624736" cy="48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26" y="1052736"/>
            <a:ext cx="1907704" cy="1384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97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Признаки гиперактивности: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Двигательная расторможенность</a:t>
            </a:r>
            <a:endParaRPr lang="ru-RU" dirty="0" smtClean="0"/>
          </a:p>
          <a:p>
            <a:r>
              <a:rPr lang="ru-RU" dirty="0" smtClean="0"/>
              <a:t>Постоянно ерзает;</a:t>
            </a:r>
          </a:p>
          <a:p>
            <a:r>
              <a:rPr lang="ru-RU" dirty="0" smtClean="0"/>
              <a:t>проявляет признаки беспокойства (барабанит пальцами, двигается в кресле, теребит пальцами волосы, одежду и т.д.);</a:t>
            </a:r>
          </a:p>
          <a:p>
            <a:r>
              <a:rPr lang="ru-RU" dirty="0" smtClean="0"/>
              <a:t>часто совершает резкие движения;</a:t>
            </a:r>
          </a:p>
          <a:p>
            <a:r>
              <a:rPr lang="ru-RU" dirty="0" smtClean="0"/>
              <a:t>очень говорлив;</a:t>
            </a:r>
          </a:p>
          <a:p>
            <a:r>
              <a:rPr lang="ru-RU" dirty="0" smtClean="0"/>
              <a:t>быстрая речь.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7575947" cy="519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836713"/>
            <a:ext cx="2051720" cy="1489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89404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Подводя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нужно </a:t>
            </a:r>
            <a:r>
              <a:rPr lang="ru-RU" dirty="0" smtClean="0"/>
              <a:t>строго</a:t>
            </a:r>
            <a:r>
              <a:rPr lang="ru-RU" dirty="0" smtClean="0"/>
              <a:t> структурировать заняти</a:t>
            </a:r>
            <a:r>
              <a:rPr lang="ru-RU" dirty="0"/>
              <a:t>я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менее экспрессивный стиль поведения педагога;</a:t>
            </a:r>
          </a:p>
          <a:p>
            <a:r>
              <a:rPr lang="ru-RU" dirty="0" smtClean="0"/>
              <a:t>важно готовить непосед к школе, даже небольшой запас знаний пригодится им в школе.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04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/>
          </a:bodyPr>
          <a:lstStyle/>
          <a:p>
            <a:r>
              <a:rPr lang="ru-RU" dirty="0" smtClean="0"/>
              <a:t>Признаки гиперактивности: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Импульсивность, повышенная нервная возбудимость</a:t>
            </a:r>
            <a:endParaRPr lang="ru-RU" dirty="0" smtClean="0"/>
          </a:p>
          <a:p>
            <a:r>
              <a:rPr lang="ru-RU" dirty="0" smtClean="0"/>
              <a:t>Начинает отвечать, не дослушав вопрос;</a:t>
            </a:r>
          </a:p>
          <a:p>
            <a:r>
              <a:rPr lang="ru-RU" dirty="0" smtClean="0"/>
              <a:t>не способен дождаться своей очереди, часто вмешивается, прерывает;</a:t>
            </a:r>
          </a:p>
          <a:p>
            <a:r>
              <a:rPr lang="ru-RU" dirty="0" smtClean="0"/>
              <a:t>не может дождаться вознаграждения  (если между действиями и вознаграждением есть пауза);</a:t>
            </a:r>
          </a:p>
          <a:p>
            <a:r>
              <a:rPr lang="ru-RU" dirty="0" smtClean="0"/>
              <a:t>при выполнении заданий ведет себя по-разному и показывает очень разные результаты (на некоторых занятиях ребенок спокоен, на других - нет, но одних уроках он успешен, на других - нет);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Важно: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8424936" cy="4958011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/>
              <a:t>Диагноз «</a:t>
            </a:r>
            <a:r>
              <a:rPr lang="ru-RU" dirty="0" err="1" smtClean="0"/>
              <a:t>гиперактивность</a:t>
            </a:r>
            <a:r>
              <a:rPr lang="ru-RU" dirty="0" smtClean="0"/>
              <a:t>» или «синдром гиперактивности дефицита внимания» (СДВГ) может поставить только врач-невропатолог на основе специальной диагностики и только после заключения других специалистов, поэтому мы их будем называть «непоседами»</a:t>
            </a:r>
          </a:p>
          <a:p>
            <a:pPr marL="514350" indent="-514350">
              <a:buNone/>
            </a:pPr>
            <a:r>
              <a:rPr lang="ru-RU" dirty="0" smtClean="0"/>
              <a:t>Проявление гиперактивности можно перепутать просто с активностью, с темпераментностью холерика.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Общение с непоседами: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8424936" cy="5328592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/>
              <a:t>Важно:</a:t>
            </a:r>
          </a:p>
          <a:p>
            <a:pPr marL="514350" indent="-514350"/>
            <a:r>
              <a:rPr lang="ru-RU" dirty="0" smtClean="0"/>
              <a:t>поддерживать эмоционально-нейтральную атмосферу;</a:t>
            </a:r>
          </a:p>
          <a:p>
            <a:pPr marL="514350" indent="-514350"/>
            <a:r>
              <a:rPr lang="ru-RU" dirty="0" smtClean="0"/>
              <a:t>реагировать на действия ребенка (хвалить, поощрять, останавливать) надо по возможности сразу;</a:t>
            </a:r>
          </a:p>
          <a:p>
            <a:pPr marL="514350" indent="-514350">
              <a:buNone/>
            </a:pPr>
            <a:r>
              <a:rPr lang="ru-RU" dirty="0" smtClean="0"/>
              <a:t>Помните: </a:t>
            </a:r>
          </a:p>
          <a:p>
            <a:pPr marL="514350" indent="-514350"/>
            <a:r>
              <a:rPr lang="ru-RU" dirty="0" smtClean="0"/>
              <a:t>если ребенок не выполняет ваших просьб и команд, возможно, он просто не «включился» в данный момент в работу;</a:t>
            </a:r>
          </a:p>
          <a:p>
            <a:pPr marL="514350" indent="-514350"/>
            <a:r>
              <a:rPr lang="ru-RU" dirty="0" smtClean="0"/>
              <a:t>лучше сажать таких детей рядом с собой.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7249688" cy="1143000"/>
          </a:xfrm>
        </p:spPr>
        <p:txBody>
          <a:bodyPr>
            <a:normAutofit/>
          </a:bodyPr>
          <a:lstStyle/>
          <a:p>
            <a:r>
              <a:rPr lang="ru-RU" altLang="ru-RU" sz="4000" dirty="0" smtClean="0"/>
              <a:t>Задания для «отдыха» непосед. </a:t>
            </a:r>
            <a:endParaRPr lang="ru-RU" altLang="ru-RU" sz="4000" dirty="0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5896" y="1700808"/>
            <a:ext cx="3662362" cy="5040312"/>
          </a:xfrm>
          <a:noFill/>
        </p:spPr>
      </p:pic>
      <p:pic>
        <p:nvPicPr>
          <p:cNvPr id="13314" name="Picture 2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66" y="1"/>
            <a:ext cx="186366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44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914400" y="341996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4000" dirty="0" smtClean="0"/>
              <a:t>Задания для «отдыха» непосед. </a:t>
            </a:r>
            <a:endParaRPr lang="ru-RU" altLang="ru-RU" sz="4000" dirty="0" smtClean="0"/>
          </a:p>
        </p:txBody>
      </p:sp>
      <p:pic>
        <p:nvPicPr>
          <p:cNvPr id="4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3943350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www.englishteachers.ru/uploadedfiles/waresimgs/5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7"/>
            <a:ext cx="2016224" cy="277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3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для работы с непоседами: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628800"/>
            <a:ext cx="8280920" cy="46085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/>
              <a:t>Повышенная активность используется как естественная основа для обучения.</a:t>
            </a:r>
          </a:p>
          <a:p>
            <a:pPr>
              <a:buNone/>
            </a:pPr>
            <a:r>
              <a:rPr lang="ru-RU" dirty="0"/>
              <a:t>Способы реализации:</a:t>
            </a:r>
          </a:p>
          <a:p>
            <a:r>
              <a:rPr lang="ru-RU" dirty="0"/>
              <a:t>игры с движениями;</a:t>
            </a:r>
          </a:p>
          <a:p>
            <a:r>
              <a:rPr lang="ru-RU" dirty="0" smtClean="0"/>
              <a:t>развитие мелкой моторики;</a:t>
            </a:r>
          </a:p>
          <a:p>
            <a:r>
              <a:rPr lang="ru-RU" dirty="0" smtClean="0"/>
              <a:t>рифмовки;</a:t>
            </a:r>
            <a:endParaRPr lang="ru-RU" dirty="0"/>
          </a:p>
          <a:p>
            <a:r>
              <a:rPr lang="ru-RU" dirty="0"/>
              <a:t>исполнение стихов и песен с имитационными движениями;</a:t>
            </a:r>
          </a:p>
          <a:p>
            <a:r>
              <a:rPr lang="ru-RU" dirty="0" smtClean="0"/>
              <a:t>физкультминутки;</a:t>
            </a:r>
            <a:endParaRPr lang="ru-RU" dirty="0"/>
          </a:p>
          <a:p>
            <a:r>
              <a:rPr lang="ru-RU" dirty="0"/>
              <a:t>подвижных играх и играх с поручениями и т.д.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Важно: Ритм хороший помощник при обучении непосед.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ld_notepad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old_notepad</Template>
  <TotalTime>8534</TotalTime>
  <Words>558</Words>
  <Application>Microsoft Office PowerPoint</Application>
  <PresentationFormat>Экран (4:3)</PresentationFormat>
  <Paragraphs>106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old_notepad</vt:lpstr>
      <vt:lpstr>Презентация PowerPoint</vt:lpstr>
      <vt:lpstr>Признаки гиперактивности:</vt:lpstr>
      <vt:lpstr>Признаки гиперактивности:</vt:lpstr>
      <vt:lpstr>Признаки гиперактивности:</vt:lpstr>
      <vt:lpstr>Важно:</vt:lpstr>
      <vt:lpstr>Общение с непоседами:</vt:lpstr>
      <vt:lpstr>Задания для «отдыха» непосед. </vt:lpstr>
      <vt:lpstr>Задания для «отдыха» непосед. </vt:lpstr>
      <vt:lpstr>Задания для работы с непоседами:</vt:lpstr>
      <vt:lpstr>Развитие мелкой моторики, поделки.</vt:lpstr>
      <vt:lpstr>Рифмовки</vt:lpstr>
      <vt:lpstr>Рифмовки</vt:lpstr>
      <vt:lpstr>Игры с движениями</vt:lpstr>
      <vt:lpstr>Игровые задания</vt:lpstr>
      <vt:lpstr>Игровые задания</vt:lpstr>
      <vt:lpstr>Как работать с «непоседами»?</vt:lpstr>
      <vt:lpstr>Работа с тактильными ощущениями</vt:lpstr>
      <vt:lpstr>Особенности восприятия информации:</vt:lpstr>
      <vt:lpstr>Развитие моторики, пазлы.</vt:lpstr>
      <vt:lpstr>Использование ресурса поделок</vt:lpstr>
      <vt:lpstr>Изготовление поделки</vt:lpstr>
      <vt:lpstr>Помощники непосед:</vt:lpstr>
      <vt:lpstr>Использовать карточки и игрушки</vt:lpstr>
      <vt:lpstr>Раздаточный материал</vt:lpstr>
      <vt:lpstr>Презентация PowerPoint</vt:lpstr>
      <vt:lpstr>Раздаточный материал, карточки</vt:lpstr>
      <vt:lpstr>Работа с карточками</vt:lpstr>
      <vt:lpstr>Использование возможностей памяти:</vt:lpstr>
      <vt:lpstr>Игры на тренировку памяти при помощи карточек</vt:lpstr>
      <vt:lpstr>Презентация PowerPoint</vt:lpstr>
      <vt:lpstr>Подводя итоги:</vt:lpstr>
    </vt:vector>
  </TitlesOfParts>
  <Company>TITUL PUBLISHERS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bim</dc:creator>
  <cp:lastModifiedBy>Илья</cp:lastModifiedBy>
  <cp:revision>36</cp:revision>
  <dcterms:created xsi:type="dcterms:W3CDTF">2015-01-14T11:28:26Z</dcterms:created>
  <dcterms:modified xsi:type="dcterms:W3CDTF">2016-03-10T21:11:12Z</dcterms:modified>
</cp:coreProperties>
</file>