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5" r:id="rId2"/>
  </p:sldMasterIdLst>
  <p:sldIdLst>
    <p:sldId id="256" r:id="rId3"/>
    <p:sldId id="283" r:id="rId4"/>
    <p:sldId id="257" r:id="rId5"/>
    <p:sldId id="259" r:id="rId6"/>
    <p:sldId id="258" r:id="rId7"/>
    <p:sldId id="260" r:id="rId8"/>
    <p:sldId id="261" r:id="rId9"/>
    <p:sldId id="263" r:id="rId10"/>
    <p:sldId id="287" r:id="rId11"/>
    <p:sldId id="264" r:id="rId12"/>
    <p:sldId id="272" r:id="rId13"/>
    <p:sldId id="273" r:id="rId14"/>
    <p:sldId id="274" r:id="rId15"/>
    <p:sldId id="275" r:id="rId16"/>
    <p:sldId id="276" r:id="rId17"/>
    <p:sldId id="277" r:id="rId18"/>
    <p:sldId id="265" r:id="rId19"/>
    <p:sldId id="266" r:id="rId20"/>
    <p:sldId id="267" r:id="rId21"/>
    <p:sldId id="271" r:id="rId22"/>
    <p:sldId id="278" r:id="rId23"/>
    <p:sldId id="269" r:id="rId24"/>
    <p:sldId id="270" r:id="rId25"/>
    <p:sldId id="279" r:id="rId26"/>
    <p:sldId id="280" r:id="rId27"/>
    <p:sldId id="281" r:id="rId28"/>
    <p:sldId id="282" r:id="rId29"/>
    <p:sldId id="285" r:id="rId30"/>
    <p:sldId id="286" r:id="rId31"/>
    <p:sldId id="284" r:id="rId32"/>
    <p:sldId id="293" r:id="rId33"/>
    <p:sldId id="289" r:id="rId34"/>
    <p:sldId id="290" r:id="rId35"/>
    <p:sldId id="291" r:id="rId36"/>
    <p:sldId id="292" r:id="rId37"/>
    <p:sldId id="28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1" autoAdjust="0"/>
    <p:restoredTop sz="94660"/>
  </p:normalViewPr>
  <p:slideViewPr>
    <p:cSldViewPr>
      <p:cViewPr>
        <p:scale>
          <a:sx n="100" d="100"/>
          <a:sy n="100" d="100"/>
        </p:scale>
        <p:origin x="-175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A99D0-F7BF-429D-8967-3BEF151298E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C4465-3C9A-4377-B002-8D654023B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 обучать грамматике легко и интересно: подходы и практические </a:t>
            </a:r>
            <a:r>
              <a:rPr lang="ru-RU" b="1" dirty="0" smtClean="0"/>
              <a:t>приемы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373216"/>
            <a:ext cx="5752728" cy="1320552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Буров Илья Михайлович,</a:t>
            </a:r>
            <a:endParaRPr lang="en-US" sz="2600" dirty="0" smtClean="0">
              <a:solidFill>
                <a:schemeClr val="tx1"/>
              </a:solidFill>
            </a:endParaRPr>
          </a:p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 ведущий методист издательства «Титул», аспирант Университета Российской Академии Образования кафедры методики преподавания иностранных языков</a:t>
            </a:r>
          </a:p>
          <a:p>
            <a:endParaRPr lang="ru-RU" dirty="0"/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068960"/>
            <a:ext cx="2844353" cy="17306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Введение грамматического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Этап ознакомления с грамматическим материалом включает:</a:t>
            </a:r>
          </a:p>
          <a:p>
            <a:r>
              <a:rPr lang="ru-RU" dirty="0" smtClean="0"/>
              <a:t>презентацию;</a:t>
            </a:r>
          </a:p>
          <a:p>
            <a:r>
              <a:rPr lang="ru-RU" dirty="0" smtClean="0"/>
              <a:t>объяснение.</a:t>
            </a:r>
          </a:p>
          <a:p>
            <a:pPr>
              <a:buNone/>
            </a:pPr>
            <a:r>
              <a:rPr lang="ru-RU" dirty="0" smtClean="0"/>
              <a:t>Учащиеся выводят правило сами или новое грамматическое явление предъявляется учителем.</a:t>
            </a:r>
          </a:p>
        </p:txBody>
      </p:sp>
    </p:spTree>
    <p:extLst>
      <p:ext uri="{BB962C8B-B14F-4D97-AF65-F5344CB8AC3E}">
        <p14:creationId xmlns:p14="http://schemas.microsoft.com/office/powerpoint/2010/main" val="65499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764704"/>
            <a:ext cx="4381500" cy="591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61"/>
            <a:ext cx="1736578" cy="199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343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477" y="548680"/>
            <a:ext cx="4410003" cy="6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" y="3699"/>
            <a:ext cx="2089585" cy="241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255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776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874" y="116632"/>
            <a:ext cx="4772325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" y="3699"/>
            <a:ext cx="2089585" cy="241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222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8454"/>
            <a:ext cx="4799701" cy="6619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947"/>
            <a:ext cx="2114383" cy="245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965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1870"/>
            <a:ext cx="5046747" cy="677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s://www.englishteachers.ru/uploadedfiles/waresimgs/1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45" y="19439"/>
            <a:ext cx="1971675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788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316835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6632"/>
            <a:ext cx="4756820" cy="64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56165"/>
            <a:ext cx="20955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518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Упражнения для формирования грамматических навыков: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Упражнения в узнавании и дифференциации грамматических явлений;</a:t>
            </a:r>
          </a:p>
          <a:p>
            <a:r>
              <a:rPr lang="ru-RU" dirty="0" smtClean="0"/>
              <a:t>Упражнения в субституции;</a:t>
            </a:r>
          </a:p>
          <a:p>
            <a:r>
              <a:rPr lang="ru-RU" dirty="0" smtClean="0"/>
              <a:t>Упражнения в трансформации;</a:t>
            </a:r>
          </a:p>
          <a:p>
            <a:r>
              <a:rPr lang="ru-RU" dirty="0" smtClean="0"/>
              <a:t>Вопросно-ответные упражнения;</a:t>
            </a:r>
          </a:p>
          <a:p>
            <a:r>
              <a:rPr lang="ru-RU" dirty="0" smtClean="0"/>
              <a:t>Репродуктивные упражнения;</a:t>
            </a:r>
          </a:p>
          <a:p>
            <a:r>
              <a:rPr lang="ru-RU" dirty="0" smtClean="0"/>
              <a:t>Переводные упражнения.</a:t>
            </a:r>
          </a:p>
        </p:txBody>
      </p:sp>
    </p:spTree>
    <p:extLst>
      <p:ext uri="{BB962C8B-B14F-4D97-AF65-F5344CB8AC3E}">
        <p14:creationId xmlns:p14="http://schemas.microsoft.com/office/powerpoint/2010/main" val="99052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-1"/>
            <a:ext cx="4932040" cy="679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944216" cy="2156612"/>
          </a:xfrm>
          <a:prstGeom prst="rect">
            <a:avLst/>
          </a:prstGeom>
          <a:noFill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b="61311"/>
          <a:stretch>
            <a:fillRect/>
          </a:stretch>
        </p:blipFill>
        <p:spPr bwMode="auto">
          <a:xfrm>
            <a:off x="2202566" y="152399"/>
            <a:ext cx="7093835" cy="378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 t="36569"/>
          <a:stretch>
            <a:fillRect/>
          </a:stretch>
        </p:blipFill>
        <p:spPr bwMode="auto">
          <a:xfrm>
            <a:off x="2139304" y="692696"/>
            <a:ext cx="7157097" cy="6253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347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2386" y="260648"/>
            <a:ext cx="4566014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57721"/>
          <a:stretch>
            <a:fillRect/>
          </a:stretch>
        </p:blipFill>
        <p:spPr bwMode="auto">
          <a:xfrm>
            <a:off x="1691680" y="2412504"/>
            <a:ext cx="7277134" cy="4445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1728192" cy="23753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719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Как Вы объясняете, для чего нужна ученикам грамматика?</a:t>
            </a:r>
          </a:p>
          <a:p>
            <a:pPr marL="0" indent="0">
              <a:buNone/>
            </a:pPr>
            <a:r>
              <a:rPr lang="ru-RU" smtClean="0"/>
              <a:t>Как помочь тем, </a:t>
            </a:r>
            <a:r>
              <a:rPr lang="ru-RU" dirty="0" smtClean="0"/>
              <a:t>кому не хватает материала в УМК или нужно освежить свои знания?</a:t>
            </a:r>
          </a:p>
          <a:p>
            <a:pPr marL="0" indent="0">
              <a:buNone/>
            </a:pPr>
            <a:r>
              <a:rPr lang="ru-RU" dirty="0" smtClean="0"/>
              <a:t>Как помочь не мотивированным ученикам?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678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159452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935" y="620688"/>
            <a:ext cx="7105075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584803" cy="206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365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66728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40"/>
            <a:ext cx="4951412" cy="656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6" y="0"/>
            <a:ext cx="21621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958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Обучающие компьютерные программы в системе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Возможность самостоятельного выполнения учащимися заданий;</a:t>
            </a:r>
          </a:p>
          <a:p>
            <a:endParaRPr lang="ru-RU" dirty="0" smtClean="0"/>
          </a:p>
          <a:p>
            <a:r>
              <a:rPr lang="ru-RU" dirty="0" smtClean="0"/>
              <a:t>Возможность повторения материала в рамках одного упражнения;</a:t>
            </a:r>
          </a:p>
          <a:p>
            <a:endParaRPr lang="ru-RU" dirty="0" smtClean="0"/>
          </a:p>
          <a:p>
            <a:r>
              <a:rPr lang="ru-RU" dirty="0" smtClean="0"/>
              <a:t>Повышение ИКТ компетенции;</a:t>
            </a:r>
          </a:p>
          <a:p>
            <a:endParaRPr lang="ru-RU" dirty="0" smtClean="0"/>
          </a:p>
          <a:p>
            <a:r>
              <a:rPr lang="ru-RU" dirty="0" smtClean="0"/>
              <a:t>Развитие УУД.</a:t>
            </a:r>
          </a:p>
        </p:txBody>
      </p:sp>
    </p:spTree>
    <p:extLst>
      <p:ext uri="{BB962C8B-B14F-4D97-AF65-F5344CB8AC3E}">
        <p14:creationId xmlns:p14="http://schemas.microsoft.com/office/powerpoint/2010/main" val="370044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Дополнительные пособия, как еще один способ расширить работу по УМК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Помогают индивидуализировать обучение;</a:t>
            </a:r>
          </a:p>
          <a:p>
            <a:endParaRPr lang="ru-RU" dirty="0" smtClean="0"/>
          </a:p>
          <a:p>
            <a:r>
              <a:rPr lang="ru-RU" dirty="0" smtClean="0"/>
              <a:t>Расширить знания по конкретной теме;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Повысить интерес учащихся к предмету.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11430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0"/>
            <a:ext cx="4644008" cy="643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s://www.englishteachers.ru/uploadedfiles/waresimgs/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6" y="34979"/>
            <a:ext cx="1750962" cy="248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3758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9472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404665"/>
            <a:ext cx="425735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s://www.englishteachers.ru/uploadedfiles/waresimgs/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6" y="34979"/>
            <a:ext cx="1750962" cy="248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2777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5"/>
            <a:ext cx="425735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56" y="1591436"/>
            <a:ext cx="8496944" cy="5272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s://www.englishteachers.ru/uploadedfiles/waresimgs/5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6" y="34979"/>
            <a:ext cx="1072619" cy="152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8082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7" y="3068960"/>
            <a:ext cx="893349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https://www.englishteachers.ru/uploadedfiles/waresimgs/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6" y="34979"/>
            <a:ext cx="1750962" cy="248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271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271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-1691"/>
            <a:ext cx="4864270" cy="686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https://www.englishteachers.ru/uploadedfiles/waresimgs/3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" y="0"/>
            <a:ext cx="206397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1743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66728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0993"/>
            <a:ext cx="4565756" cy="6462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https://www.englishteachers.ru/uploadedfiles/waresimgs/3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6056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161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обучения грамматике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724128" y="1196752"/>
            <a:ext cx="86409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483768" y="1124744"/>
            <a:ext cx="79208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79512" y="2708920"/>
            <a:ext cx="360040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Понятно объяснить абстрактные понятия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2708920"/>
            <a:ext cx="360040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Пояснить несовпадающие с родным языком явления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Самое главное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осталось мало времени нужны толковые объяснения грамматических явлений;</a:t>
            </a:r>
          </a:p>
          <a:p>
            <a:r>
              <a:rPr lang="ru-RU" dirty="0" smtClean="0"/>
              <a:t>Идти от правила и функции (аккуратно, особенно в начальной школе); </a:t>
            </a:r>
          </a:p>
          <a:p>
            <a:r>
              <a:rPr lang="ru-RU" dirty="0" smtClean="0"/>
              <a:t>Первичное объяснение должно быть понятное.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577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211960" y="1144836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1400" dirty="0"/>
              <a:t>Курс „12 шагов к английскому языку“ состоит из 12 частей и Программы курса. Книги содержат занимательные задания, игры, материалы для раскрашивания, вырезные маски, </a:t>
            </a:r>
            <a:r>
              <a:rPr lang="ru-RU" sz="1400" dirty="0" err="1"/>
              <a:t>пазлы</a:t>
            </a:r>
            <a:r>
              <a:rPr lang="ru-RU" sz="1400" dirty="0"/>
              <a:t> и комиксы, позволяющие ребенку начать знакомиться с основами английского языка, правилами поведения и азами культуры различных стран. </a:t>
            </a:r>
            <a:r>
              <a:rPr lang="ru-RU" sz="1400" dirty="0" err="1"/>
              <a:t>Аудиоприложение</a:t>
            </a:r>
            <a:r>
              <a:rPr lang="ru-RU" sz="1400" dirty="0"/>
              <a:t> поможет детям научиться воспринимать англоязычную речь на слух.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err="1"/>
              <a:t>Аудиоприложение</a:t>
            </a:r>
            <a:r>
              <a:rPr lang="ru-RU" sz="1400" dirty="0"/>
              <a:t> можно скачать по ссылке и по QR-коду на обложке.</a:t>
            </a:r>
            <a:br>
              <a:rPr lang="ru-RU" sz="1400" dirty="0"/>
            </a:br>
            <a:r>
              <a:rPr lang="ru-RU" sz="1400" dirty="0"/>
              <a:t>Материалы курса способствуют как общему, так и языковому развитию ребенка. Курс создан в рамках федерального государственного образовательного стандарта дошкольного образования (ФГОС ДО).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Каждая часть курса включает книгу для воспитателей и родителей с подробными методическими рекомендациями по проведению занятий. С ее помощью заниматься английским языком с детьми смогут как педагоги, так и родители, дедушки и бабушки. </a:t>
            </a:r>
            <a:endParaRPr lang="ru-RU" sz="1400" b="1" dirty="0" smtClean="0"/>
          </a:p>
        </p:txBody>
      </p:sp>
      <p:pic>
        <p:nvPicPr>
          <p:cNvPr id="4098" name="Picture 2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0" y="980728"/>
            <a:ext cx="2006119" cy="272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679" y="980728"/>
            <a:ext cx="2023864" cy="275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2375"/>
            <a:ext cx="2048712" cy="278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englishteachers.ru/uploadedfiles/waresimgs/5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250" y="3892375"/>
            <a:ext cx="2055423" cy="279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09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995936" y="1556792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Сборник итоговых контрольных работ для выпускников начальной школы содержит 4 теста, состоящих из разделов „</a:t>
            </a:r>
            <a:r>
              <a:rPr lang="ru-RU" sz="2000" dirty="0" err="1"/>
              <a:t>Аудирование</a:t>
            </a:r>
            <a:r>
              <a:rPr lang="ru-RU" sz="2000" dirty="0"/>
              <a:t>“, „Чтение“, „Лексика и грамматика“, „Письмо“ и „Говорение“, и предназначен для использования в IV четверти 4-го класса. По тематическому содержанию и языковому наполнению задания тестов </a:t>
            </a:r>
            <a:r>
              <a:rPr lang="ru-RU" sz="2000" b="1" dirty="0"/>
              <a:t>соответствуют требованиям Примерной программы </a:t>
            </a:r>
            <a:r>
              <a:rPr lang="ru-RU" sz="2000" dirty="0"/>
              <a:t>по английскому языку для начальной школы. </a:t>
            </a:r>
            <a:endParaRPr lang="ru-RU" sz="2000" dirty="0" smtClean="0"/>
          </a:p>
        </p:txBody>
      </p:sp>
      <p:pic>
        <p:nvPicPr>
          <p:cNvPr id="2050" name="Picture 2" descr="https://www.englishteachers.ru/uploadedfiles/waresimgs/5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386664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4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Y:\Delo-New\ОГР\Казеичева (Бурова)\СОЦСЕТИ!!!\постер книги для чтения Кауфман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538825" cy="5877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Y:\Delo-New\Oblozhki\Titul\Small\Songs_2_4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3168352" cy="4366280"/>
          </a:xfrm>
          <a:prstGeom prst="rect">
            <a:avLst/>
          </a:prstGeom>
          <a:noFill/>
        </p:spPr>
      </p:pic>
      <p:pic>
        <p:nvPicPr>
          <p:cNvPr id="2051" name="Picture 3" descr="Y:\Delo-New\Oblozhki\Titul\Small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412776"/>
            <a:ext cx="3168352" cy="4343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Y:\Delo-New\Oblozhki\Titul\Small\Tsebak_gram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3752850" cy="5324475"/>
          </a:xfrm>
          <a:prstGeom prst="rect">
            <a:avLst/>
          </a:prstGeom>
          <a:noFill/>
        </p:spPr>
      </p:pic>
      <p:pic>
        <p:nvPicPr>
          <p:cNvPr id="3075" name="Picture 3" descr="Y:\Delo-New\Oblozhki\Titul\Small\Tsebak_ver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764704"/>
            <a:ext cx="3752850" cy="5305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995936" y="1556792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„</a:t>
            </a:r>
            <a:r>
              <a:rPr lang="ru-RU" sz="2000" dirty="0" err="1"/>
              <a:t>Метапредметный</a:t>
            </a:r>
            <a:r>
              <a:rPr lang="ru-RU" sz="2000" dirty="0"/>
              <a:t> портфель ученика 4 класса” предназначен для </a:t>
            </a:r>
            <a:r>
              <a:rPr lang="ru-RU" sz="2000" dirty="0" smtClean="0"/>
              <a:t>развития и мониторинга </a:t>
            </a:r>
            <a:r>
              <a:rPr lang="ru-RU" sz="2000" dirty="0" err="1" smtClean="0"/>
              <a:t>метапредметных</a:t>
            </a:r>
            <a:r>
              <a:rPr lang="ru-RU" sz="2000" dirty="0" smtClean="0"/>
              <a:t> </a:t>
            </a:r>
            <a:r>
              <a:rPr lang="ru-RU" sz="2000" dirty="0"/>
              <a:t>результатов.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Пособие по тематическому содержанию и языковому наполнению </a:t>
            </a:r>
            <a:r>
              <a:rPr lang="ru-RU" sz="2000" b="1" dirty="0"/>
              <a:t>соответствует Примерной программе</a:t>
            </a:r>
            <a:r>
              <a:rPr lang="ru-RU" sz="2000" dirty="0"/>
              <a:t> по иностранному языку для начальной школы, в нем даны </a:t>
            </a:r>
            <a:r>
              <a:rPr lang="ru-RU" sz="2000" b="1" dirty="0"/>
              <a:t>подробные методические рекомендации для педагога</a:t>
            </a:r>
            <a:r>
              <a:rPr lang="ru-RU" sz="2000" dirty="0"/>
              <a:t>. Может использоваться с любым учебником английского языка для начальной школы. </a:t>
            </a:r>
            <a:br>
              <a:rPr lang="ru-RU" sz="2000" dirty="0"/>
            </a:br>
            <a:endParaRPr lang="ru-RU" sz="2000" dirty="0" smtClean="0"/>
          </a:p>
        </p:txBody>
      </p:sp>
      <p:pic>
        <p:nvPicPr>
          <p:cNvPr id="1026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7528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25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39750" y="115888"/>
            <a:ext cx="8229600" cy="1066800"/>
          </a:xfrm>
        </p:spPr>
        <p:txBody>
          <a:bodyPr/>
          <a:lstStyle/>
          <a:p>
            <a:pPr eaLnBrk="1" hangingPunct="1"/>
            <a:r>
              <a:rPr lang="ru-RU" smtClean="0"/>
              <a:t>Подход к обучению грамматике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/>
            <a:r>
              <a:rPr lang="ru-RU" sz="2800" dirty="0" smtClean="0"/>
              <a:t>Сознательное обучение: детям раскрывается суть нового грамматического явления, дается правило его употребления с последующей автоматизацией;</a:t>
            </a:r>
          </a:p>
          <a:p>
            <a:pPr eaLnBrk="1" hangingPunct="1"/>
            <a:r>
              <a:rPr lang="ru-RU" sz="2800" dirty="0" err="1" smtClean="0"/>
              <a:t>Имитативный</a:t>
            </a:r>
            <a:r>
              <a:rPr lang="ru-RU" sz="2800" dirty="0" smtClean="0"/>
              <a:t> путь (даются готовые речевые образцы с последующей тренировкой)</a:t>
            </a:r>
          </a:p>
          <a:p>
            <a:pPr eaLnBrk="1" hangingPunct="1"/>
            <a:r>
              <a:rPr lang="ru-RU" sz="2800" dirty="0" smtClean="0"/>
              <a:t>Использование грамматического моделирования (основано на теории поэтапного формирования умственных действий П.Я. Гальперина)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Приемы </a:t>
            </a:r>
            <a:r>
              <a:rPr lang="ru-RU" dirty="0"/>
              <a:t>к</a:t>
            </a:r>
            <a:r>
              <a:rPr lang="ru-RU" dirty="0" smtClean="0"/>
              <a:t>онкретизации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ru-RU" dirty="0" smtClean="0"/>
              <a:t>Персонажи истории </a:t>
            </a:r>
          </a:p>
          <a:p>
            <a:pPr marL="514350" indent="-514350"/>
            <a:r>
              <a:rPr lang="ru-RU" dirty="0" smtClean="0"/>
              <a:t>Функциональный подход</a:t>
            </a:r>
          </a:p>
          <a:p>
            <a:pPr marL="514350" indent="-514350"/>
            <a:r>
              <a:rPr lang="ru-RU" dirty="0" smtClean="0"/>
              <a:t>Применение схем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знаний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Нормативные знания - систематизированное </a:t>
            </a:r>
            <a:r>
              <a:rPr lang="ru-RU" dirty="0"/>
              <a:t>изложение грамматических правил литературного </a:t>
            </a:r>
            <a:r>
              <a:rPr lang="ru-RU" dirty="0" smtClean="0"/>
              <a:t>языка.</a:t>
            </a:r>
          </a:p>
          <a:p>
            <a:pPr>
              <a:buNone/>
            </a:pPr>
            <a:r>
              <a:rPr lang="ru-RU" dirty="0" smtClean="0"/>
              <a:t>Процедурные знания - </a:t>
            </a:r>
            <a:r>
              <a:rPr lang="ru-RU" dirty="0"/>
              <a:t>это знания, как сделать что-либо, они проявляются на уровне реального действия.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знаний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Нормативные знания - систематизированное </a:t>
            </a:r>
            <a:r>
              <a:rPr lang="ru-RU" dirty="0"/>
              <a:t>изложение грамматических правил литературного </a:t>
            </a:r>
            <a:r>
              <a:rPr lang="ru-RU" dirty="0" smtClean="0"/>
              <a:t>языка.</a:t>
            </a:r>
          </a:p>
          <a:p>
            <a:pPr>
              <a:buNone/>
            </a:pPr>
            <a:r>
              <a:rPr lang="ru-RU" dirty="0" smtClean="0"/>
              <a:t>Процедурные знания - </a:t>
            </a:r>
            <a:r>
              <a:rPr lang="ru-RU" dirty="0"/>
              <a:t>это знания, как сделать что-либо, они проявляются на уровне реального действия</a:t>
            </a:r>
            <a:r>
              <a:rPr lang="ru-RU" dirty="0" smtClean="0"/>
              <a:t>.</a:t>
            </a:r>
            <a:endParaRPr lang="en-US" dirty="0" smtClean="0"/>
          </a:p>
          <a:p>
            <a:pPr>
              <a:buNone/>
            </a:pPr>
            <a:endParaRPr lang="ru-RU" sz="1900" dirty="0" smtClean="0"/>
          </a:p>
          <a:p>
            <a:pPr>
              <a:buNone/>
            </a:pPr>
            <a:r>
              <a:rPr lang="ru-RU" sz="1900" dirty="0" smtClean="0"/>
              <a:t>Примечание: </a:t>
            </a:r>
            <a:r>
              <a:rPr lang="ru-RU" sz="1900" dirty="0"/>
              <a:t>Процедурные знания не преобразовываются в описательные. Носитель языка, например, может грамотно использовать язык, не будучи способным воспроизвести то или иное грамматическое правило. И наоборот, описательные знания не переходят в процедурные: зная правила, ученики не всегда могут применить их в письме, говорении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025" y="0"/>
            <a:ext cx="5003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62286" cy="216024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45149"/>
          <a:stretch>
            <a:fillRect/>
          </a:stretch>
        </p:blipFill>
        <p:spPr bwMode="auto">
          <a:xfrm>
            <a:off x="323528" y="2473403"/>
            <a:ext cx="5832648" cy="4384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380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Введение грамматики с учетом возраста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начальная школа;</a:t>
            </a:r>
          </a:p>
          <a:p>
            <a:r>
              <a:rPr lang="ru-RU" dirty="0" smtClean="0"/>
              <a:t>средняя школа;</a:t>
            </a:r>
          </a:p>
          <a:p>
            <a:r>
              <a:rPr lang="ru-RU" dirty="0" smtClean="0"/>
              <a:t>старшая школа;</a:t>
            </a:r>
          </a:p>
          <a:p>
            <a:r>
              <a:rPr lang="ru-RU" dirty="0" smtClean="0"/>
              <a:t>колледж;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31438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589</TotalTime>
  <Words>542</Words>
  <Application>Microsoft Office PowerPoint</Application>
  <PresentationFormat>Экран (4:3)</PresentationFormat>
  <Paragraphs>66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Тема1</vt:lpstr>
      <vt:lpstr>Тема Office</vt:lpstr>
      <vt:lpstr>Как обучать грамматике легко и интересно: подходы и практические приемы</vt:lpstr>
      <vt:lpstr>Презентация PowerPoint</vt:lpstr>
      <vt:lpstr>Задачи обучения грамматике</vt:lpstr>
      <vt:lpstr>Подход к обучению грамматике</vt:lpstr>
      <vt:lpstr>Приемы конкретизации </vt:lpstr>
      <vt:lpstr>Типы знаний</vt:lpstr>
      <vt:lpstr>Типы знаний</vt:lpstr>
      <vt:lpstr>Презентация PowerPoint</vt:lpstr>
      <vt:lpstr>Введение грамматики с учетом возраста</vt:lpstr>
      <vt:lpstr>Введение грамматического материала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Упражнения для формирования грамматических навыков:</vt:lpstr>
      <vt:lpstr>Презентация PowerPoint</vt:lpstr>
      <vt:lpstr>Презентация PowerPoint</vt:lpstr>
      <vt:lpstr>Презентация PowerPoint</vt:lpstr>
      <vt:lpstr>Презентация PowerPoint</vt:lpstr>
      <vt:lpstr>Обучающие компьютерные программы в системе обучения</vt:lpstr>
      <vt:lpstr>Дополнительные пособия, как еще один способ расширить работу по УМК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Самое главное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Приемы и методы обучения грамматике на уроках английского языка в начальной школе</dc:title>
  <dc:creator>Ilya</dc:creator>
  <cp:lastModifiedBy>admin</cp:lastModifiedBy>
  <cp:revision>21</cp:revision>
  <dcterms:modified xsi:type="dcterms:W3CDTF">2016-06-30T08:40:18Z</dcterms:modified>
</cp:coreProperties>
</file>