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1" r:id="rId3"/>
    <p:sldId id="312" r:id="rId4"/>
    <p:sldId id="260" r:id="rId5"/>
    <p:sldId id="261" r:id="rId6"/>
    <p:sldId id="262" r:id="rId7"/>
    <p:sldId id="263" r:id="rId8"/>
    <p:sldId id="264" r:id="rId9"/>
    <p:sldId id="265" r:id="rId10"/>
    <p:sldId id="271" r:id="rId11"/>
    <p:sldId id="303" r:id="rId12"/>
    <p:sldId id="266" r:id="rId13"/>
    <p:sldId id="272" r:id="rId14"/>
    <p:sldId id="273" r:id="rId15"/>
    <p:sldId id="283" r:id="rId16"/>
    <p:sldId id="290" r:id="rId17"/>
    <p:sldId id="279" r:id="rId18"/>
    <p:sldId id="313" r:id="rId19"/>
    <p:sldId id="314" r:id="rId20"/>
    <p:sldId id="281" r:id="rId21"/>
    <p:sldId id="284" r:id="rId22"/>
    <p:sldId id="282" r:id="rId23"/>
    <p:sldId id="316" r:id="rId24"/>
    <p:sldId id="305" r:id="rId25"/>
    <p:sldId id="319" r:id="rId26"/>
    <p:sldId id="274" r:id="rId27"/>
    <p:sldId id="267" r:id="rId28"/>
    <p:sldId id="276" r:id="rId29"/>
    <p:sldId id="304" r:id="rId30"/>
    <p:sldId id="318" r:id="rId31"/>
    <p:sldId id="268" r:id="rId32"/>
    <p:sldId id="291" r:id="rId33"/>
    <p:sldId id="320" r:id="rId34"/>
    <p:sldId id="269" r:id="rId35"/>
    <p:sldId id="296" r:id="rId36"/>
    <p:sldId id="299" r:id="rId37"/>
    <p:sldId id="270" r:id="rId38"/>
    <p:sldId id="286" r:id="rId39"/>
    <p:sldId id="287" r:id="rId40"/>
    <p:sldId id="288" r:id="rId41"/>
    <p:sldId id="289" r:id="rId42"/>
    <p:sldId id="310" r:id="rId43"/>
    <p:sldId id="306" r:id="rId44"/>
    <p:sldId id="308" r:id="rId45"/>
    <p:sldId id="277" r:id="rId46"/>
    <p:sldId id="278" r:id="rId47"/>
    <p:sldId id="325" r:id="rId48"/>
    <p:sldId id="326" r:id="rId49"/>
    <p:sldId id="327" r:id="rId50"/>
    <p:sldId id="328" r:id="rId51"/>
    <p:sldId id="324" r:id="rId52"/>
    <p:sldId id="321" r:id="rId53"/>
    <p:sldId id="322" r:id="rId54"/>
    <p:sldId id="323" r:id="rId55"/>
    <p:sldId id="292" r:id="rId56"/>
    <p:sldId id="293" r:id="rId57"/>
    <p:sldId id="294" r:id="rId58"/>
    <p:sldId id="295" r:id="rId59"/>
    <p:sldId id="302" r:id="rId6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18" autoAdjust="0"/>
    <p:restoredTop sz="94660"/>
  </p:normalViewPr>
  <p:slideViewPr>
    <p:cSldViewPr>
      <p:cViewPr>
        <p:scale>
          <a:sx n="100" d="100"/>
          <a:sy n="100" d="100"/>
        </p:scale>
        <p:origin x="-2040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51CAA6BA-964E-443E-B7DF-46970AB872B6}" type="datetimeFigureOut">
              <a:rPr lang="ru-RU" smtClean="0"/>
              <a:pPr/>
              <a:t>11.11.2016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D78ECA4-A501-4063-B5BA-9BA08A856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2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8.emf"/><Relationship Id="rId4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7.jpeg"/><Relationship Id="rId7" Type="http://schemas.openxmlformats.org/officeDocument/2006/relationships/image" Target="../media/image59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8.jpeg"/><Relationship Id="rId10" Type="http://schemas.openxmlformats.org/officeDocument/2006/relationships/image" Target="../media/image62.jpeg"/><Relationship Id="rId4" Type="http://schemas.openxmlformats.org/officeDocument/2006/relationships/image" Target="../media/image52.jpeg"/><Relationship Id="rId9" Type="http://schemas.openxmlformats.org/officeDocument/2006/relationships/image" Target="../media/image6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47.jpeg"/><Relationship Id="rId7" Type="http://schemas.openxmlformats.org/officeDocument/2006/relationships/image" Target="../media/image55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48.jpeg"/><Relationship Id="rId9" Type="http://schemas.openxmlformats.org/officeDocument/2006/relationships/image" Target="../media/image6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4860032" y="5301208"/>
            <a:ext cx="4187255" cy="1556792"/>
          </a:xfrm>
        </p:spPr>
        <p:txBody>
          <a:bodyPr/>
          <a:lstStyle/>
          <a:p>
            <a:pPr algn="r">
              <a:buNone/>
            </a:pPr>
            <a:r>
              <a:rPr lang="ru-RU" sz="2000" b="1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2000" dirty="0" smtClean="0">
              <a:solidFill>
                <a:srgbClr val="005A9E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ведущий методист издательства</a:t>
            </a:r>
          </a:p>
          <a:p>
            <a:pPr algn="r">
              <a:buNone/>
            </a:pPr>
            <a:r>
              <a:rPr lang="ru-RU" sz="2000" dirty="0" smtClean="0">
                <a:solidFill>
                  <a:srgbClr val="005A9E"/>
                </a:solidFill>
                <a:latin typeface="Times New Roman" pitchFamily="18" charset="0"/>
                <a:cs typeface="Times New Roman" pitchFamily="18" charset="0"/>
              </a:rPr>
              <a:t>«Титул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1988840"/>
            <a:ext cx="67687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Обучение английскому языку 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в больших группах учащихся в условиях ФГОС</a:t>
            </a:r>
          </a:p>
        </p:txBody>
      </p:sp>
      <p:pic>
        <p:nvPicPr>
          <p:cNvPr id="7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-387424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Пример памятки учащимся: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en-US" sz="2400" dirty="0" smtClean="0"/>
          </a:p>
          <a:p>
            <a:pPr>
              <a:buNone/>
            </a:pPr>
            <a:endParaRPr lang="ru-RU" sz="2400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 l="1667" t="14583" r="25000" b="8333"/>
          <a:stretch>
            <a:fillRect/>
          </a:stretch>
        </p:blipFill>
        <p:spPr bwMode="auto">
          <a:xfrm>
            <a:off x="1115616" y="1039266"/>
            <a:ext cx="6919576" cy="5818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Пример организации работы (</a:t>
            </a:r>
            <a:r>
              <a:rPr lang="en-US" sz="3200" b="1" dirty="0" smtClean="0">
                <a:solidFill>
                  <a:schemeClr val="bg1"/>
                </a:solidFill>
              </a:rPr>
              <a:t>Millie)</a:t>
            </a:r>
            <a:r>
              <a:rPr lang="ru-RU" sz="3200" b="1" dirty="0" smtClean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en-US" sz="2400" dirty="0" smtClean="0"/>
          </a:p>
          <a:p>
            <a:pPr>
              <a:buNone/>
            </a:pPr>
            <a:endParaRPr lang="ru-RU" sz="2400" dirty="0" smtClean="0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323850" y="1124743"/>
          <a:ext cx="3960118" cy="5564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Acrobat Document" r:id="rId4" imgW="6359040" imgH="8817120" progId="AcroExch.Document.11">
                  <p:embed/>
                </p:oleObj>
              </mc:Choice>
              <mc:Fallback>
                <p:oleObj name="Acrobat Document" r:id="rId4" imgW="6359040" imgH="8817120" progId="AcroExch.Document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124743"/>
                        <a:ext cx="3960118" cy="55640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5"/>
          <p:cNvGraphicFramePr>
            <a:graphicFrameLocks noChangeAspect="1"/>
          </p:cNvGraphicFramePr>
          <p:nvPr/>
        </p:nvGraphicFramePr>
        <p:xfrm>
          <a:off x="4572000" y="1124744"/>
          <a:ext cx="4102100" cy="557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Acrobat Document" r:id="rId6" imgW="6359040" imgH="8521560" progId="AcroExch.Document.11">
                  <p:embed/>
                </p:oleObj>
              </mc:Choice>
              <mc:Fallback>
                <p:oleObj name="Acrobat Document" r:id="rId6" imgW="6359040" imgH="8521560" progId="AcroExch.Document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124744"/>
                        <a:ext cx="4102100" cy="5570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856984" cy="7920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/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cooperative learning</a:t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560" y="1628800"/>
            <a:ext cx="7921625" cy="5112296"/>
          </a:xfrm>
        </p:spPr>
        <p:txBody>
          <a:bodyPr/>
          <a:lstStyle/>
          <a:p>
            <a:endParaRPr lang="ru-RU" sz="2400" dirty="0" smtClean="0"/>
          </a:p>
          <a:p>
            <a:pPr>
              <a:buNone/>
            </a:pPr>
            <a:r>
              <a:rPr lang="ru-RU" sz="2800" dirty="0" smtClean="0"/>
              <a:t>Главная идея обучения в сотрудничестве – </a:t>
            </a:r>
            <a:r>
              <a:rPr lang="ru-RU" sz="2800" b="1" dirty="0" smtClean="0"/>
              <a:t>учиться вместе</a:t>
            </a:r>
            <a:r>
              <a:rPr lang="ru-RU" sz="2800" dirty="0" smtClean="0"/>
              <a:t>, а не просто что то выполнять вместе. </a:t>
            </a:r>
          </a:p>
          <a:p>
            <a:pPr algn="r">
              <a:buNone/>
            </a:pPr>
            <a:r>
              <a:rPr lang="ru-RU" sz="2800" dirty="0" smtClean="0"/>
              <a:t>Р. Джонсон и Д. Джонсон (1987)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556792"/>
            <a:ext cx="7921625" cy="5112296"/>
          </a:xfrm>
        </p:spPr>
        <p:txBody>
          <a:bodyPr/>
          <a:lstStyle/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800" dirty="0" smtClean="0"/>
              <a:t>Отличительные особенности:</a:t>
            </a:r>
          </a:p>
          <a:p>
            <a:pPr>
              <a:buNone/>
            </a:pPr>
            <a:endParaRPr lang="ru-RU" sz="2000" dirty="0" smtClean="0"/>
          </a:p>
          <a:p>
            <a:r>
              <a:rPr lang="ru-RU" sz="2400" dirty="0" smtClean="0"/>
              <a:t>взаимозависимость членов группы;</a:t>
            </a:r>
          </a:p>
          <a:p>
            <a:r>
              <a:rPr lang="ru-RU" sz="2400" dirty="0" smtClean="0"/>
              <a:t>личная ответственность каждого члена группы за собственные успехи и успехи своих товарищей;</a:t>
            </a:r>
          </a:p>
          <a:p>
            <a:r>
              <a:rPr lang="ru-RU" sz="2400" dirty="0" smtClean="0"/>
              <a:t>общая  оценка работы группы.</a:t>
            </a: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556792"/>
            <a:ext cx="7921625" cy="5112296"/>
          </a:xfrm>
        </p:spPr>
        <p:txBody>
          <a:bodyPr/>
          <a:lstStyle/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800" dirty="0" smtClean="0"/>
              <a:t>Общие принципы:</a:t>
            </a:r>
          </a:p>
          <a:p>
            <a:r>
              <a:rPr lang="ru-RU" sz="2800" dirty="0" smtClean="0"/>
              <a:t>Учитель </a:t>
            </a:r>
            <a:r>
              <a:rPr lang="ru-RU" sz="2800" i="1" dirty="0" smtClean="0"/>
              <a:t>самостоятельно</a:t>
            </a:r>
            <a:r>
              <a:rPr lang="ru-RU" sz="2800" dirty="0" smtClean="0"/>
              <a:t> формирует мини-группы;</a:t>
            </a:r>
          </a:p>
          <a:p>
            <a:r>
              <a:rPr lang="ru-RU" sz="2800" dirty="0" smtClean="0"/>
              <a:t>В мини-группе должны быть учащиеся </a:t>
            </a:r>
            <a:r>
              <a:rPr lang="ru-RU" sz="2800" i="1" dirty="0" smtClean="0"/>
              <a:t>разного уровня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Мини-группе выдается </a:t>
            </a:r>
            <a:r>
              <a:rPr lang="ru-RU" sz="2800" i="1" dirty="0" smtClean="0"/>
              <a:t>одно задание</a:t>
            </a:r>
            <a:r>
              <a:rPr lang="ru-RU" sz="2800" dirty="0" smtClean="0"/>
              <a:t>, предполагающее </a:t>
            </a:r>
            <a:r>
              <a:rPr lang="ru-RU" sz="2800" i="1" dirty="0" smtClean="0"/>
              <a:t>участие всех </a:t>
            </a:r>
            <a:r>
              <a:rPr lang="ru-RU" sz="2800" dirty="0" smtClean="0"/>
              <a:t>членов группы;</a:t>
            </a:r>
          </a:p>
          <a:p>
            <a:r>
              <a:rPr lang="ru-RU" sz="2800" i="1" dirty="0" smtClean="0"/>
              <a:t>Единая оценка </a:t>
            </a:r>
            <a:r>
              <a:rPr lang="ru-RU" sz="2800" dirty="0" smtClean="0"/>
              <a:t>на всю мини-группу;</a:t>
            </a:r>
          </a:p>
          <a:p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0" y="1196752"/>
          <a:ext cx="8928990" cy="511256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76330"/>
                <a:gridCol w="2976330"/>
                <a:gridCol w="2976330"/>
              </a:tblGrid>
              <a:tr h="3514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dirty="0"/>
                        <a:t>Этапы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dirty="0"/>
                        <a:t>Действия учителя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b="1" dirty="0"/>
                        <a:t>Действия учащихся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10446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1. Организационно-подготовительный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Формирование мотивации участников, организует </a:t>
                      </a:r>
                      <a:r>
                        <a:rPr lang="ru-RU" sz="1300" dirty="0" err="1"/>
                        <a:t>разноуровневые</a:t>
                      </a:r>
                      <a:r>
                        <a:rPr lang="ru-RU" sz="1300" dirty="0"/>
                        <a:t> группы. Дает задания группам.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Распределяют роли внутри группы, поиск необходимой информации в учебнике.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10446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/>
                        <a:t>2. Индивидуальная работа</a:t>
                      </a:r>
                      <a:endParaRPr lang="ru-RU" sz="13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Регулярное консультирование по содержанию изучаемого материала.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Изучают индивидуально, выполняют необходимые записи построения.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8135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3. Работа экспертных групп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Объединяет обучающихся в экспертные группы, дает консультации.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Обсуждают изученный материал, консультируют друг друга.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10446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4. Работа в группах сотрудничества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Организует работу групп сотрудничества, косвенно прослушивает ответы</a:t>
                      </a:r>
                      <a:br>
                        <a:rPr lang="ru-RU" sz="1300" dirty="0"/>
                      </a:br>
                      <a:r>
                        <a:rPr lang="ru-RU" sz="1300" dirty="0"/>
                        <a:t>в группах.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Каждый член группы освещает внутри группы свой вопрос.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  <a:tr h="8135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/>
                        <a:t>5. Итоговый</a:t>
                      </a:r>
                      <a:endParaRPr lang="ru-RU" sz="13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/>
                        <a:t>Подведение итогов работы группы. Оценивание деятельности группы.</a:t>
                      </a:r>
                      <a:endParaRPr lang="ru-RU" sz="130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/>
                        <a:t>Отчитываются за данное задание.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47625" marB="476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2050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202416" y="1124744"/>
          <a:ext cx="4050392" cy="5500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Acrobat Document" r:id="rId4" imgW="6359040" imgH="8521560" progId="AcroExch.Document.11">
                  <p:embed/>
                </p:oleObj>
              </mc:Choice>
              <mc:Fallback>
                <p:oleObj name="Acrobat Document" r:id="rId4" imgW="6359040" imgH="8521560" progId="AcroExch.Document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416" y="1124744"/>
                        <a:ext cx="4050392" cy="55003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712812" y="1115984"/>
          <a:ext cx="4035652" cy="5481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Acrobat Document" r:id="rId6" imgW="6359040" imgH="8521560" progId="AcroExch.Document.11">
                  <p:embed/>
                </p:oleObj>
              </mc:Choice>
              <mc:Fallback>
                <p:oleObj name="Acrobat Document" r:id="rId6" imgW="6359040" imgH="8521560" progId="AcroExch.Document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2812" y="1115984"/>
                        <a:ext cx="4035652" cy="54813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dirty="0" smtClean="0"/>
              <a:t>Модели учебного взаимодействия:</a:t>
            </a: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5112296"/>
          </a:xfrm>
        </p:spPr>
        <p:txBody>
          <a:bodyPr/>
          <a:lstStyle/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dirty="0" smtClean="0"/>
              <a:t>«</a:t>
            </a:r>
            <a:r>
              <a:rPr lang="ru-RU" b="1" dirty="0" smtClean="0"/>
              <a:t>Вертушка</a:t>
            </a:r>
            <a:r>
              <a:rPr lang="ru-RU" dirty="0" smtClean="0"/>
              <a:t>» – состав группы 3 человека: «сильный», «средний» и «слабый»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Данная модель предполагает:</a:t>
            </a:r>
          </a:p>
          <a:p>
            <a:r>
              <a:rPr lang="ru-RU" dirty="0" smtClean="0"/>
              <a:t>проговаривание;</a:t>
            </a:r>
          </a:p>
          <a:p>
            <a:r>
              <a:rPr lang="ru-RU" dirty="0" smtClean="0"/>
              <a:t>объяснение;</a:t>
            </a:r>
          </a:p>
          <a:p>
            <a:r>
              <a:rPr lang="ru-RU" dirty="0" smtClean="0"/>
              <a:t>текущий контроль со стороны группы.</a:t>
            </a:r>
            <a:endParaRPr lang="ru-RU" sz="2800" dirty="0" smtClean="0"/>
          </a:p>
          <a:p>
            <a:pPr>
              <a:buNone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3451" y="1610570"/>
            <a:ext cx="5271732" cy="5126448"/>
          </a:xfrm>
          <a:prstGeom prst="rect">
            <a:avLst/>
          </a:prstGeom>
        </p:spPr>
      </p:pic>
      <p:pic>
        <p:nvPicPr>
          <p:cNvPr id="3" name="Рисунок 2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118" y="1733194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3206" y="0"/>
            <a:ext cx="8475260" cy="13255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bg1"/>
                </a:solidFill>
              </a:rPr>
              <a:t>Модель «Вертушка»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9865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118" y="1733194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3206" y="0"/>
            <a:ext cx="8475260" cy="13255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bg1"/>
                </a:solidFill>
              </a:rPr>
              <a:t>Модель «Вертушка»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9072" y="1564090"/>
            <a:ext cx="6505749" cy="495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635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848600" cy="10801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Обсудим вместе: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065641" cy="5616352"/>
          </a:xfrm>
        </p:spPr>
        <p:txBody>
          <a:bodyPr/>
          <a:lstStyle/>
          <a:p>
            <a:pPr>
              <a:buNone/>
            </a:pPr>
            <a:endParaRPr lang="ru-RU" sz="2400" dirty="0" smtClean="0"/>
          </a:p>
          <a:p>
            <a:pPr marL="457200" indent="-457200">
              <a:buAutoNum type="arabicPeriod"/>
            </a:pPr>
            <a:r>
              <a:rPr lang="ru-RU" sz="2400" dirty="0" smtClean="0"/>
              <a:t>Познакомиться с общими принципами эффективной работы в больших группах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Рассмотреть следующие методы и технологии:</a:t>
            </a:r>
          </a:p>
          <a:p>
            <a:pPr marL="457200" indent="-457200"/>
            <a:r>
              <a:rPr lang="ru-RU" sz="2400" dirty="0" smtClean="0"/>
              <a:t> Обучение в сотрудничестве</a:t>
            </a:r>
          </a:p>
          <a:p>
            <a:pPr marL="457200" indent="-457200"/>
            <a:r>
              <a:rPr lang="ru-RU" sz="2400" dirty="0" smtClean="0"/>
              <a:t>Организация дискуссии</a:t>
            </a:r>
          </a:p>
          <a:p>
            <a:pPr marL="457200" indent="-457200"/>
            <a:r>
              <a:rPr lang="ru-RU" sz="2400" dirty="0" smtClean="0"/>
              <a:t>Ролевые игры проблемной направленности</a:t>
            </a:r>
          </a:p>
          <a:p>
            <a:pPr marL="457200" indent="-457200"/>
            <a:r>
              <a:rPr lang="ru-RU" sz="2400" dirty="0" smtClean="0"/>
              <a:t>Метод ситуационного анализа</a:t>
            </a:r>
            <a:endParaRPr lang="en-US" sz="2400" dirty="0" smtClean="0"/>
          </a:p>
          <a:p>
            <a:pPr marL="457200" indent="-457200"/>
            <a:r>
              <a:rPr lang="ru-RU" sz="2400" dirty="0" smtClean="0"/>
              <a:t>Метод проектов</a:t>
            </a:r>
          </a:p>
          <a:p>
            <a:pPr marL="457200" indent="-457200"/>
            <a:r>
              <a:rPr lang="ru-RU" sz="2400" dirty="0" smtClean="0"/>
              <a:t>Индивидуальный и дифференцированный подход</a:t>
            </a:r>
          </a:p>
          <a:p>
            <a:pPr marL="457200" indent="-457200">
              <a:buNone/>
            </a:pPr>
            <a:r>
              <a:rPr lang="ru-RU" sz="2400" dirty="0" smtClean="0"/>
              <a:t>3. Подготовка к уроку в большой группе </a:t>
            </a:r>
          </a:p>
          <a:p>
            <a:pPr marL="457200" indent="-457200">
              <a:buNone/>
            </a:pPr>
            <a:r>
              <a:rPr lang="ru-RU" sz="2400" dirty="0" smtClean="0"/>
              <a:t>(составить план урока)</a:t>
            </a:r>
            <a:endParaRPr lang="en-US" sz="2400" dirty="0" smtClean="0"/>
          </a:p>
          <a:p>
            <a:pPr marL="457200" indent="-457200"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2400" b="1" dirty="0" smtClean="0">
                <a:solidFill>
                  <a:schemeClr val="bg1"/>
                </a:solidFill>
              </a:rPr>
              <a:t/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Модель «Пила»</a:t>
            </a:r>
            <a:r>
              <a:rPr lang="ru-RU" sz="2400" dirty="0" smtClean="0"/>
              <a:t> (</a:t>
            </a:r>
            <a:r>
              <a:rPr lang="ru-RU" sz="2400" dirty="0" err="1" smtClean="0"/>
              <a:t>Jigsaw</a:t>
            </a:r>
            <a:r>
              <a:rPr lang="ru-RU" sz="2400" dirty="0" smtClean="0"/>
              <a:t>)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1520" y="1556792"/>
            <a:ext cx="8579743" cy="514087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«</a:t>
            </a:r>
            <a:r>
              <a:rPr lang="ru-RU" b="1" dirty="0" smtClean="0"/>
              <a:t>Пила</a:t>
            </a:r>
            <a:r>
              <a:rPr lang="ru-RU" dirty="0" smtClean="0"/>
              <a:t>» – состав группы до 5 человек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Учебный материал делится учителем на фрагменты (логические или смысловые блоки); </a:t>
            </a:r>
          </a:p>
          <a:p>
            <a:r>
              <a:rPr lang="ru-RU" dirty="0" smtClean="0"/>
              <a:t>Каждый член группы получает свой фрагмент;</a:t>
            </a:r>
          </a:p>
          <a:p>
            <a:r>
              <a:rPr lang="ru-RU" dirty="0" smtClean="0"/>
              <a:t>Затем происходит встреча «экспертов» (по определенному фрагменту) из разных групп.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</a:t>
            </a:r>
            <a:r>
              <a:rPr lang="en-US" sz="2400" b="1" dirty="0" smtClean="0">
                <a:solidFill>
                  <a:schemeClr val="bg1"/>
                </a:solidFill>
              </a:rPr>
              <a:t/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Модель «Пила»</a:t>
            </a:r>
            <a:r>
              <a:rPr lang="ru-RU" sz="2400" dirty="0" smtClean="0"/>
              <a:t> (</a:t>
            </a:r>
            <a:r>
              <a:rPr lang="ru-RU" sz="2400" dirty="0" err="1" smtClean="0"/>
              <a:t>Jigsaw</a:t>
            </a:r>
            <a:r>
              <a:rPr lang="ru-RU" sz="2400" dirty="0" smtClean="0"/>
              <a:t>)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63688" y="198884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699792" y="2852936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411760" y="3717032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043608" y="3717032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55576" y="2780928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5-конечная звезда 14"/>
          <p:cNvSpPr/>
          <p:nvPr/>
        </p:nvSpPr>
        <p:spPr>
          <a:xfrm>
            <a:off x="1403648" y="2492896"/>
            <a:ext cx="1152128" cy="1224136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6" name="5-конечная звезда 15"/>
          <p:cNvSpPr/>
          <p:nvPr/>
        </p:nvSpPr>
        <p:spPr>
          <a:xfrm>
            <a:off x="5940152" y="2564904"/>
            <a:ext cx="1152128" cy="1224136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228184" y="2060848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164288" y="2780928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876256" y="3717032"/>
            <a:ext cx="512440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580112" y="3717032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364088" y="2780928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115616" y="522920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79712" y="5229200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Выгнутая вверх стрелка 25"/>
          <p:cNvSpPr/>
          <p:nvPr/>
        </p:nvSpPr>
        <p:spPr>
          <a:xfrm>
            <a:off x="1403648" y="4869160"/>
            <a:ext cx="792088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Выгнутая вниз стрелка 26"/>
          <p:cNvSpPr/>
          <p:nvPr/>
        </p:nvSpPr>
        <p:spPr>
          <a:xfrm>
            <a:off x="1403648" y="5733256"/>
            <a:ext cx="792088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3779912" y="522920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644008" y="5229200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1" name="Выгнутая вверх стрелка 30"/>
          <p:cNvSpPr/>
          <p:nvPr/>
        </p:nvSpPr>
        <p:spPr>
          <a:xfrm>
            <a:off x="6732240" y="4869160"/>
            <a:ext cx="792088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Выгнутая вниз стрелка 31"/>
          <p:cNvSpPr/>
          <p:nvPr/>
        </p:nvSpPr>
        <p:spPr>
          <a:xfrm>
            <a:off x="4067944" y="5661248"/>
            <a:ext cx="792088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372200" y="5229200"/>
            <a:ext cx="504056" cy="4320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7308304" y="5229200"/>
            <a:ext cx="504056" cy="43204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5" name="Выгнутая вверх стрелка 34"/>
          <p:cNvSpPr/>
          <p:nvPr/>
        </p:nvSpPr>
        <p:spPr>
          <a:xfrm>
            <a:off x="4139952" y="4869160"/>
            <a:ext cx="792088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Выгнутая вниз стрелка 35"/>
          <p:cNvSpPr/>
          <p:nvPr/>
        </p:nvSpPr>
        <p:spPr>
          <a:xfrm>
            <a:off x="6732240" y="5661248"/>
            <a:ext cx="792088" cy="2880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Модель «Пила»</a:t>
            </a:r>
            <a:r>
              <a:rPr lang="en-US" sz="2400" b="1" dirty="0" smtClean="0">
                <a:solidFill>
                  <a:schemeClr val="bg1"/>
                </a:solidFill>
              </a:rPr>
              <a:t/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3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6283" y="2770"/>
            <a:ext cx="1470575" cy="1988840"/>
          </a:xfrm>
          <a:prstGeom prst="rect">
            <a:avLst/>
          </a:prstGeom>
          <a:noFill/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971048"/>
            <a:ext cx="4179954" cy="588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Модель «Пила»</a:t>
            </a:r>
            <a:r>
              <a:rPr lang="en-US" sz="2400" b="1" dirty="0" smtClean="0">
                <a:solidFill>
                  <a:schemeClr val="bg1"/>
                </a:solidFill>
              </a:rPr>
              <a:t/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3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6283" y="2770"/>
            <a:ext cx="1470575" cy="1988840"/>
          </a:xfrm>
          <a:prstGeom prst="rect">
            <a:avLst/>
          </a:prstGeom>
          <a:noFill/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752393"/>
            <a:ext cx="4323970" cy="608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4" cstate="print"/>
          <a:srcRect t="19146" b="51497"/>
          <a:stretch>
            <a:fillRect/>
          </a:stretch>
        </p:blipFill>
        <p:spPr bwMode="auto">
          <a:xfrm>
            <a:off x="187627" y="2032434"/>
            <a:ext cx="8950906" cy="370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71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Модель «Пила»</a:t>
            </a:r>
            <a:r>
              <a:rPr lang="en-US" sz="2400" b="1" dirty="0" smtClean="0">
                <a:solidFill>
                  <a:schemeClr val="bg1"/>
                </a:solidFill>
              </a:rPr>
              <a:t/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764" y="755650"/>
            <a:ext cx="8820472" cy="612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Y:\Titul-OKT\Конобеев\Страницы учебников для вебинаров и презентаций\HEru\HEru4\HEru4SB1.jpg"/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6823" y="-35067"/>
            <a:ext cx="1449613" cy="1990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5135" y="271818"/>
            <a:ext cx="6449429" cy="3262952"/>
          </a:xfrm>
          <a:prstGeom prst="rect">
            <a:avLst/>
          </a:prstGeom>
        </p:spPr>
      </p:pic>
      <p:pic>
        <p:nvPicPr>
          <p:cNvPr id="3" name="Рисунок 2" descr="Reader_7_8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9757" y="354843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1707" y="3904823"/>
            <a:ext cx="6882293" cy="231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520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Обучение в сотрудничестве и ФГОС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556792"/>
            <a:ext cx="7921625" cy="5112296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Позволяет:</a:t>
            </a:r>
          </a:p>
          <a:p>
            <a:r>
              <a:rPr lang="ru-RU" sz="2800" dirty="0" smtClean="0"/>
              <a:t> </a:t>
            </a:r>
            <a:r>
              <a:rPr lang="ru-RU" sz="2000" dirty="0" smtClean="0"/>
              <a:t>лучше осмыслить изучаемую проблему;</a:t>
            </a:r>
          </a:p>
          <a:p>
            <a:r>
              <a:rPr lang="ru-RU" sz="2000" dirty="0" smtClean="0"/>
              <a:t>применить творческий подход;</a:t>
            </a:r>
          </a:p>
          <a:p>
            <a:r>
              <a:rPr lang="ru-RU" sz="2000" dirty="0" smtClean="0"/>
              <a:t>оказывает положительное влияние на характер межличностного общения;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Оказывает положительное влияние:</a:t>
            </a:r>
            <a:endParaRPr lang="ru-RU" sz="2000" dirty="0" smtClean="0"/>
          </a:p>
          <a:p>
            <a:r>
              <a:rPr lang="ru-RU" sz="2000" dirty="0" smtClean="0"/>
              <a:t> повышается самооценка;</a:t>
            </a:r>
          </a:p>
          <a:p>
            <a:r>
              <a:rPr lang="ru-RU" sz="2000" dirty="0" smtClean="0"/>
              <a:t>уровень коммуникабельности;</a:t>
            </a:r>
          </a:p>
          <a:p>
            <a:r>
              <a:rPr lang="ru-RU" sz="2000" dirty="0" smtClean="0"/>
              <a:t>умение противостоять стрессовым ситуациям.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1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1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Дискуссии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544344"/>
          </a:xfrm>
        </p:spPr>
        <p:txBody>
          <a:bodyPr/>
          <a:lstStyle/>
          <a:p>
            <a:endParaRPr lang="ru-RU" sz="2400" dirty="0" smtClean="0"/>
          </a:p>
          <a:p>
            <a:r>
              <a:rPr lang="ru-RU" sz="2800" b="1" dirty="0" smtClean="0"/>
              <a:t>Дискуссия</a:t>
            </a:r>
            <a:r>
              <a:rPr lang="ru-RU" sz="2800" dirty="0" smtClean="0"/>
              <a:t> – это деловой обмен мнениями, требующий </a:t>
            </a:r>
            <a:r>
              <a:rPr lang="ru-RU" sz="2800" i="1" dirty="0" smtClean="0"/>
              <a:t>объективного подхода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Каждое высказывание должно быть </a:t>
            </a:r>
            <a:r>
              <a:rPr lang="ru-RU" sz="2800" i="1" dirty="0" smtClean="0"/>
              <a:t>подкреплено фактами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В обсуждении </a:t>
            </a:r>
            <a:r>
              <a:rPr lang="ru-RU" sz="2800" i="1" dirty="0" smtClean="0"/>
              <a:t>следует предоставить </a:t>
            </a:r>
            <a:r>
              <a:rPr lang="ru-RU" sz="2800" dirty="0" smtClean="0"/>
              <a:t>каждому участнику </a:t>
            </a:r>
            <a:r>
              <a:rPr lang="ru-RU" sz="2800" i="1" dirty="0" smtClean="0"/>
              <a:t>возможность высказаться</a:t>
            </a:r>
            <a:r>
              <a:rPr lang="ru-RU" sz="2800" dirty="0" smtClean="0"/>
              <a:t>;</a:t>
            </a:r>
          </a:p>
          <a:p>
            <a:r>
              <a:rPr lang="ru-RU" sz="2800" i="1" dirty="0" smtClean="0"/>
              <a:t>Каждое высказывание</a:t>
            </a:r>
            <a:r>
              <a:rPr lang="ru-RU" sz="2800" dirty="0" smtClean="0"/>
              <a:t>, позиция должны быть </a:t>
            </a:r>
            <a:r>
              <a:rPr lang="ru-RU" sz="2800" i="1" dirty="0" smtClean="0"/>
              <a:t>внимательно рассмотрены</a:t>
            </a:r>
            <a:r>
              <a:rPr lang="ru-RU" sz="2800" dirty="0" smtClean="0"/>
              <a:t> всеми участниками дискуссии;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052736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Правила ведения дискуссии</a:t>
            </a:r>
            <a:endParaRPr lang="en-US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Дискуссии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9675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 smtClean="0"/>
          </a:p>
          <a:p>
            <a:endParaRPr lang="ru-RU" sz="2400" dirty="0"/>
          </a:p>
        </p:txBody>
      </p:sp>
      <p:pic>
        <p:nvPicPr>
          <p:cNvPr id="1126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8281988" cy="463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Дискуссии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9675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 smtClean="0"/>
          </a:p>
          <a:p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825"/>
            <a:ext cx="11874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l="21376" r="21376" b="34137"/>
          <a:stretch>
            <a:fillRect/>
          </a:stretch>
        </p:blipFill>
        <p:spPr bwMode="auto">
          <a:xfrm>
            <a:off x="1187450" y="820640"/>
            <a:ext cx="7956550" cy="60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848600" cy="10801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Обсудим вместе: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065641" cy="5616352"/>
          </a:xfrm>
        </p:spPr>
        <p:txBody>
          <a:bodyPr/>
          <a:lstStyle/>
          <a:p>
            <a:r>
              <a:rPr lang="ru-RU" sz="2800" dirty="0" smtClean="0"/>
              <a:t>С какими трудностями Вы сталкиваетесь при работе с большими группами учащихся?</a:t>
            </a:r>
          </a:p>
          <a:p>
            <a:pPr marL="0" indent="0">
              <a:buNone/>
            </a:pPr>
            <a:endParaRPr lang="ru-RU" sz="2800" dirty="0" smtClean="0"/>
          </a:p>
          <a:p>
            <a:r>
              <a:rPr lang="ru-RU" sz="2800" dirty="0" smtClean="0"/>
              <a:t>Какому виду речевой деятельности сложнее всего обучать в больших группах?</a:t>
            </a:r>
          </a:p>
          <a:p>
            <a:endParaRPr lang="ru-RU" sz="2800" dirty="0"/>
          </a:p>
          <a:p>
            <a:r>
              <a:rPr lang="ru-RU" sz="2800" dirty="0" smtClean="0"/>
              <a:t>Какие приемы помогают Вам при работе с большими группами?</a:t>
            </a:r>
          </a:p>
          <a:p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149506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9675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 smtClean="0"/>
          </a:p>
          <a:p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2924944"/>
            <a:ext cx="3461643" cy="334012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Дискуссия</a:t>
            </a:r>
            <a:endParaRPr lang="ru-RU" dirty="0"/>
          </a:p>
        </p:txBody>
      </p:sp>
      <p:pic>
        <p:nvPicPr>
          <p:cNvPr id="10" name="Picture 2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6692"/>
            <a:ext cx="1547664" cy="2099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127793"/>
            <a:ext cx="4897437" cy="660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287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Ролевые игры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проблемной направленности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79512" y="1340768"/>
            <a:ext cx="896448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отличие от дискуссии, учащиеся </a:t>
            </a:r>
            <a:r>
              <a:rPr lang="ru-RU" sz="2400" b="1" dirty="0" smtClean="0"/>
              <a:t>«проживают» ситуацию</a:t>
            </a:r>
            <a:r>
              <a:rPr lang="ru-RU" sz="2400" dirty="0" smtClean="0"/>
              <a:t>, принимая на себя </a:t>
            </a:r>
            <a:r>
              <a:rPr lang="ru-RU" sz="2400" b="1" dirty="0" smtClean="0"/>
              <a:t>роли </a:t>
            </a:r>
            <a:r>
              <a:rPr lang="ru-RU" sz="2400" dirty="0" smtClean="0"/>
              <a:t>персонажей, попавших в эту ситуацию.</a:t>
            </a:r>
          </a:p>
          <a:p>
            <a:endParaRPr lang="ru-RU" dirty="0" smtClean="0"/>
          </a:p>
          <a:p>
            <a:r>
              <a:rPr lang="ru-RU" sz="2000" b="1" dirty="0" smtClean="0"/>
              <a:t>В задании должны присутствовать: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проблемная ситуация;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наличие и распределение ролей (легенды ролей);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сюжет ролевой игры;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наличие общей цели у группы;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err="1" smtClean="0"/>
              <a:t>многоальтернативность</a:t>
            </a:r>
            <a:r>
              <a:rPr lang="ru-RU" dirty="0" smtClean="0"/>
              <a:t> решений.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Ролевые игры </a:t>
            </a:r>
            <a:r>
              <a:rPr lang="en-US" sz="3200" b="1" dirty="0" smtClean="0"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проблемной направленности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9" name="Picture 3" descr="C:\Documents and Settings\alexeyvk\Рабочий стол\webinar\Безымян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913" y="981075"/>
            <a:ext cx="8855075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58888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0"/>
            <a:ext cx="7467600" cy="4419600"/>
          </a:xfrm>
        </p:spPr>
        <p:txBody>
          <a:bodyPr/>
          <a:lstStyle/>
          <a:p>
            <a:pPr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49127"/>
            <a:ext cx="4572000" cy="633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b="47144"/>
          <a:stretch>
            <a:fillRect/>
          </a:stretch>
        </p:blipFill>
        <p:spPr bwMode="auto">
          <a:xfrm>
            <a:off x="971600" y="876363"/>
            <a:ext cx="8172400" cy="598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Ролевые игры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4" y="12771"/>
            <a:ext cx="1115615" cy="150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41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Метод ситуационного анализа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7504" y="1772816"/>
            <a:ext cx="89289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Case-study </a:t>
            </a:r>
            <a:r>
              <a:rPr lang="ru-RU" sz="2800" dirty="0" smtClean="0"/>
              <a:t>(</a:t>
            </a:r>
            <a:r>
              <a:rPr lang="en-US" sz="2800" dirty="0" smtClean="0"/>
              <a:t>case – </a:t>
            </a:r>
            <a:r>
              <a:rPr lang="ru-RU" sz="2800" dirty="0" smtClean="0"/>
              <a:t>случай) – качественный анализ, систематический анализ явления с разных позиций. </a:t>
            </a:r>
          </a:p>
          <a:p>
            <a:pPr algn="r"/>
            <a:r>
              <a:rPr lang="ru-RU" sz="2800" dirty="0" smtClean="0"/>
              <a:t>Е.С. </a:t>
            </a:r>
            <a:r>
              <a:rPr lang="ru-RU" sz="2800" dirty="0" err="1" smtClean="0"/>
              <a:t>Полат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К. </a:t>
            </a:r>
            <a:r>
              <a:rPr lang="ru-RU" sz="2800" dirty="0" err="1" smtClean="0"/>
              <a:t>Роджерс</a:t>
            </a:r>
            <a:r>
              <a:rPr lang="ru-RU" sz="2800" dirty="0" smtClean="0"/>
              <a:t> определяет </a:t>
            </a:r>
            <a:r>
              <a:rPr lang="en-US" sz="2800" dirty="0" smtClean="0"/>
              <a:t>case-study </a:t>
            </a:r>
            <a:r>
              <a:rPr lang="ru-RU" sz="2800" dirty="0" smtClean="0"/>
              <a:t>в системе образования как описание события в определенной ситуации, обстановке.</a:t>
            </a:r>
          </a:p>
          <a:p>
            <a:endParaRPr lang="ru-RU" sz="2800" dirty="0" smtClean="0"/>
          </a:p>
          <a:p>
            <a:r>
              <a:rPr lang="ru-RU" sz="2800" dirty="0" smtClean="0"/>
              <a:t>Обсуждение проходит в малых группах, а затем мнение малых групп выносится на обсуждение всей группы.</a:t>
            </a:r>
          </a:p>
          <a:p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29614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Метод ситуационного анализа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052736"/>
            <a:ext cx="4049381" cy="5805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89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980728"/>
            <a:ext cx="1475655" cy="2002211"/>
          </a:xfrm>
          <a:prstGeom prst="rect">
            <a:avLst/>
          </a:prstGeom>
          <a:noFill/>
        </p:spPr>
      </p:pic>
      <p:pic>
        <p:nvPicPr>
          <p:cNvPr id="4199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91477" y="980728"/>
            <a:ext cx="4376667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22413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Метод ситуационного анализа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31101"/>
            <a:ext cx="1579262" cy="216807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9263" y="1412776"/>
            <a:ext cx="6505749" cy="495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64807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118" r="6931"/>
          <a:stretch>
            <a:fillRect/>
          </a:stretch>
        </p:blipFill>
        <p:spPr bwMode="auto">
          <a:xfrm>
            <a:off x="0" y="1124743"/>
            <a:ext cx="9144000" cy="4995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9010650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7150" y="1124744"/>
            <a:ext cx="92011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600" cy="10801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Трудности организации работы в больших группах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784976" cy="5472336"/>
          </a:xfrm>
        </p:spPr>
        <p:txBody>
          <a:bodyPr/>
          <a:lstStyle/>
          <a:p>
            <a:pPr lvl="0">
              <a:buNone/>
            </a:pPr>
            <a:endParaRPr lang="ru-RU" sz="2000" dirty="0" smtClean="0"/>
          </a:p>
          <a:p>
            <a:r>
              <a:rPr lang="ru-RU" sz="2800" dirty="0" smtClean="0"/>
              <a:t>проблемы с дисциплиной на</a:t>
            </a:r>
            <a:r>
              <a:rPr lang="ru-RU" sz="2800" b="1" dirty="0" smtClean="0"/>
              <a:t> </a:t>
            </a:r>
            <a:r>
              <a:rPr lang="ru-RU" sz="2800" dirty="0" smtClean="0"/>
              <a:t>уроке;</a:t>
            </a:r>
            <a:endParaRPr lang="ru-RU" sz="1000" dirty="0" smtClean="0"/>
          </a:p>
          <a:p>
            <a:r>
              <a:rPr lang="ru-RU" sz="2800" dirty="0" smtClean="0"/>
              <a:t>неприспособленность классного помещения;</a:t>
            </a:r>
            <a:endParaRPr lang="ru-RU" sz="1050" dirty="0" smtClean="0"/>
          </a:p>
          <a:p>
            <a:r>
              <a:rPr lang="ru-RU" sz="2800" smtClean="0"/>
              <a:t>организация </a:t>
            </a:r>
            <a:r>
              <a:rPr lang="ru-RU" sz="2800" dirty="0" smtClean="0"/>
              <a:t>работы в группах требует много времени;</a:t>
            </a:r>
            <a:endParaRPr lang="ru-RU" sz="1200" dirty="0" smtClean="0"/>
          </a:p>
          <a:p>
            <a:r>
              <a:rPr lang="ru-RU" sz="2800" smtClean="0"/>
              <a:t>нехватка </a:t>
            </a:r>
            <a:r>
              <a:rPr lang="ru-RU" sz="2800" dirty="0" smtClean="0"/>
              <a:t>методических пособий и разработок...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920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005479"/>
            <a:ext cx="4356348" cy="5852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564904"/>
            <a:ext cx="7513373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3" name="Picture 7" descr="https://www.englishteachers.ru/uploadedfiles/waresimgs/3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980728"/>
            <a:ext cx="1479550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016067"/>
            <a:ext cx="5609084" cy="5841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2918645"/>
            <a:ext cx="8316416" cy="3939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https://www.englishteachers.ru/uploadedfiles/waresimgs/3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980728"/>
            <a:ext cx="1373868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030328"/>
            <a:ext cx="4202212" cy="563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1" y="1022735"/>
            <a:ext cx="6409010" cy="5663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920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Метод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</a:rPr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3611737" y="3244334"/>
            <a:ext cx="192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Применение ИКТ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70595"/>
            <a:ext cx="7664723" cy="526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074" y="0"/>
            <a:ext cx="1477680" cy="206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Индивидуальный и дифференцированный подход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281293" cy="5544344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Цель:</a:t>
            </a:r>
            <a:r>
              <a:rPr lang="ru-RU" sz="2400" dirty="0" smtClean="0"/>
              <a:t> учет индивидуальных возможностей и потребностей учащихся, помощь в построении </a:t>
            </a:r>
            <a:r>
              <a:rPr lang="ru-RU" sz="2400" dirty="0" err="1" smtClean="0"/>
              <a:t>индивидуальтной</a:t>
            </a:r>
            <a:r>
              <a:rPr lang="ru-RU" sz="2400" dirty="0" smtClean="0"/>
              <a:t> образовательной траектории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При фронтальном опросе:</a:t>
            </a:r>
          </a:p>
          <a:p>
            <a:r>
              <a:rPr lang="ru-RU" sz="2400" dirty="0" smtClean="0"/>
              <a:t>деление на подгруппы;</a:t>
            </a:r>
          </a:p>
          <a:p>
            <a:r>
              <a:rPr lang="ru-RU" sz="2400" dirty="0" smtClean="0"/>
              <a:t>деление хода урока.</a:t>
            </a:r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т.е. одни и те же этапы урока, группа проходит в разное время.</a:t>
            </a:r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Индивидуальный и дифференцированный подход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3084" t="46167" r="9204" b="13436"/>
          <a:stretch>
            <a:fillRect/>
          </a:stretch>
        </p:blipFill>
        <p:spPr bwMode="auto">
          <a:xfrm>
            <a:off x="899592" y="1484784"/>
            <a:ext cx="7241947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679022" y="3397642"/>
            <a:ext cx="2925426" cy="80138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68572" y="3552691"/>
            <a:ext cx="2835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Работа с доп. пособиями и ОКП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6921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2-4 </a:t>
            </a:r>
            <a:r>
              <a:rPr lang="ru-RU" dirty="0" smtClean="0"/>
              <a:t>классы</a:t>
            </a:r>
          </a:p>
        </p:txBody>
      </p:sp>
      <p:pic>
        <p:nvPicPr>
          <p:cNvPr id="36867" name="Содержимое 3" descr="RU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5000" y="4005263"/>
            <a:ext cx="2065338" cy="2852737"/>
          </a:xfrm>
        </p:spPr>
      </p:pic>
      <p:pic>
        <p:nvPicPr>
          <p:cNvPr id="36868" name="Picture 2" descr="C:\Documents and Settings\alexeyvk\Рабочий стол\вебинар история\RU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979863"/>
            <a:ext cx="2087563" cy="28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3" descr="C:\Documents and Settings\alexeyvk\Рабочий стол\вебинар история\RU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979863"/>
            <a:ext cx="2087563" cy="28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4" descr="C:\Documents and Settings\alexeyvk\Рабочий стол\вебинар история\SP Jun Sc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765175"/>
            <a:ext cx="2160587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680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3603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5-9 классы</a:t>
            </a:r>
          </a:p>
        </p:txBody>
      </p:sp>
      <p:pic>
        <p:nvPicPr>
          <p:cNvPr id="37891" name="Picture 2" descr="C:\Documents and Settings\alexeyvk\Рабочий стол\вебинар история\SP Sch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836613"/>
            <a:ext cx="1471612" cy="2016125"/>
          </a:xfrm>
          <a:noFill/>
        </p:spPr>
      </p:pic>
      <p:pic>
        <p:nvPicPr>
          <p:cNvPr id="37892" name="Picture 4" descr="C:\Documents and Settings\alexeyvk\Рабочий стол\вебинар история\Druid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765175"/>
            <a:ext cx="1584325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6" descr="C:\Documents and Settings\alexeyvk\Рабочий стол\вебинар история\P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933825"/>
            <a:ext cx="147637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7" descr="C:\Documents and Settings\alexeyvk\Рабочий стол\вебинар история\RU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3933825"/>
            <a:ext cx="15716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8" descr="C:\Documents and Settings\alexeyvk\Рабочий стол\вебинар история\RU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3933825"/>
            <a:ext cx="1525588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Picture 9" descr="C:\Documents and Settings\alexeyvk\Рабочий стол\вебинар история\RU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933825"/>
            <a:ext cx="145891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7" name="Picture 10" descr="C:\Documents and Settings\alexeyvk\Рабочий стол\вебинар история\Ural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3933825"/>
            <a:ext cx="157162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8" name="Picture 12" descr="https://www.englishteachers.ru/uploadedfiles/waresimgs/544.jpg"/>
          <p:cNvSpPr>
            <a:spLocks noChangeAspect="1" noChangeArrowheads="1"/>
          </p:cNvSpPr>
          <p:nvPr/>
        </p:nvSpPr>
        <p:spPr bwMode="auto">
          <a:xfrm>
            <a:off x="2339975" y="765175"/>
            <a:ext cx="1527175" cy="203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37899" name="Picture 14" descr="https://www.englishteachers.ru/uploadedfiles/waresimgs/546.jpg"/>
          <p:cNvSpPr>
            <a:spLocks noChangeAspect="1" noChangeArrowheads="1"/>
          </p:cNvSpPr>
          <p:nvPr/>
        </p:nvSpPr>
        <p:spPr bwMode="auto">
          <a:xfrm>
            <a:off x="6443663" y="692150"/>
            <a:ext cx="1657350" cy="218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96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3460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10-11 классы</a:t>
            </a:r>
          </a:p>
        </p:txBody>
      </p:sp>
      <p:pic>
        <p:nvPicPr>
          <p:cNvPr id="38915" name="Picture 2" descr="C:\Documents and Settings\alexeyvk\Рабочий стол\вебинар история\SP Sch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692150"/>
            <a:ext cx="1584325" cy="2171700"/>
          </a:xfrm>
          <a:noFill/>
        </p:spPr>
      </p:pic>
      <p:pic>
        <p:nvPicPr>
          <p:cNvPr id="38916" name="Picture 2" descr="C:\Documents and Settings\alexeyvk\Рабочий стол\вебинар история\Stori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765175"/>
            <a:ext cx="1638300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6" descr="C:\Documents and Settings\alexeyvk\Рабочий стол\вебинар история\P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692150"/>
            <a:ext cx="1549400" cy="226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3" descr="C:\Documents and Settings\alexeyvk\Рабочий стол\вебинар история\Deep ar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225" y="692150"/>
            <a:ext cx="14700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10" descr="C:\Documents and Settings\alexeyvk\Рабочий стол\вебинар история\Ural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644900"/>
            <a:ext cx="1571625" cy="212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4" descr="C:\Documents and Settings\alexeyvk\Рабочий стол\вебинар история\RU1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3644900"/>
            <a:ext cx="151130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Picture 5" descr="C:\Documents and Settings\alexeyvk\Рабочий стол\вебинар история\RU1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644900"/>
            <a:ext cx="1512888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2" name="Picture 6" descr="C:\Documents and Settings\alexeyvk\Рабочий стол\вебинар история\Moscow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644900"/>
            <a:ext cx="1512887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3" name="Picture 7" descr="C:\Documents and Settings\alexeyvk\Рабочий стол\вебинар история\St Pete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3644900"/>
            <a:ext cx="1512887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739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600" cy="1080120"/>
          </a:xfrm>
        </p:spPr>
        <p:txBody>
          <a:bodyPr>
            <a:noAutofit/>
          </a:bodyPr>
          <a:lstStyle/>
          <a:p>
            <a:pPr lvl="0"/>
            <a:r>
              <a:rPr lang="ru-RU" sz="3200" b="1" dirty="0" smtClean="0">
                <a:solidFill>
                  <a:schemeClr val="bg1"/>
                </a:solidFill>
              </a:rPr>
              <a:t>Трудности, связанные с деятельностью учащихся:</a:t>
            </a:r>
            <a:endParaRPr lang="ru-RU" sz="3200" dirty="0" smtClean="0">
              <a:solidFill>
                <a:schemeClr val="bg1"/>
              </a:solidFill>
            </a:endParaRP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137277" cy="5472336"/>
          </a:xfrm>
        </p:spPr>
        <p:txBody>
          <a:bodyPr/>
          <a:lstStyle/>
          <a:p>
            <a:r>
              <a:rPr lang="ru-RU" sz="2400" dirty="0" smtClean="0"/>
              <a:t>неготовность учащихся к подобной форме работы на уроке;</a:t>
            </a:r>
          </a:p>
          <a:p>
            <a:r>
              <a:rPr lang="ru-RU" sz="2400" dirty="0" smtClean="0"/>
              <a:t>низкий уровень языковой подготовки учащихся, использование учащимися родного языка при обсуждении заданий;</a:t>
            </a:r>
          </a:p>
          <a:p>
            <a:r>
              <a:rPr lang="ru-RU" sz="2400" dirty="0" smtClean="0"/>
              <a:t>непонимание учащимися своей роли в процессе группового общения;</a:t>
            </a:r>
          </a:p>
          <a:p>
            <a:r>
              <a:rPr lang="ru-RU" sz="2400" dirty="0" smtClean="0"/>
              <a:t>боязнь учащихся говорить на иностранном языке в присутствии других, нежелание некоторых учащихся работать в группе;</a:t>
            </a:r>
          </a:p>
          <a:p>
            <a:r>
              <a:rPr lang="ru-RU" sz="2400" dirty="0" smtClean="0"/>
              <a:t>возможность для недисциплинированных учащихся избегать выполнения задания в группе;</a:t>
            </a:r>
          </a:p>
          <a:p>
            <a:r>
              <a:rPr lang="ru-RU" sz="2400" dirty="0" smtClean="0"/>
              <a:t>разный темп работы и т. д. 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666875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9940" name="Picture 8" descr="https://www.englishteachers.ru/uploadedfiles/waresimgs/2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88913"/>
            <a:ext cx="1655762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10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88913"/>
            <a:ext cx="165735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12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88913"/>
            <a:ext cx="1657350" cy="227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14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781300"/>
            <a:ext cx="1812925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16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852738"/>
            <a:ext cx="175895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Picture 18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2825750"/>
            <a:ext cx="1725612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Picture 20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781300"/>
            <a:ext cx="1728788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390536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4175" y="176213"/>
            <a:ext cx="8347075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Серия пособий </a:t>
            </a:r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Метапредметный портфель</a:t>
            </a:r>
            <a:r>
              <a:rPr lang="en-US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(А.Е. Казеичева)</a:t>
            </a:r>
          </a:p>
        </p:txBody>
      </p:sp>
      <p:pic>
        <p:nvPicPr>
          <p:cNvPr id="17410" name="Picture 2" descr="Y:\Titul-OKT\Буров\Rolic\Metabag2_cover (копия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175" y="2063750"/>
            <a:ext cx="2039938" cy="2887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2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1538" y="2063750"/>
            <a:ext cx="2024062" cy="2887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21488" y="2362200"/>
            <a:ext cx="1944687" cy="2825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40000" y="2362200"/>
            <a:ext cx="2025650" cy="2825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3348038" y="5275263"/>
            <a:ext cx="2024062" cy="628650"/>
          </a:xfrm>
          <a:prstGeom prst="wedgeRoundRectCallout">
            <a:avLst>
              <a:gd name="adj1" fmla="val -47110"/>
              <a:gd name="adj2" fmla="val -74457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НОВИНКА!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6180138" y="5227638"/>
            <a:ext cx="2025650" cy="628650"/>
          </a:xfrm>
          <a:prstGeom prst="wedgeRoundRectCallout">
            <a:avLst>
              <a:gd name="adj1" fmla="val 41068"/>
              <a:gd name="adj2" fmla="val -92953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НОВИНКА!</a:t>
            </a: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14350" y="5275263"/>
            <a:ext cx="2025650" cy="1033462"/>
          </a:xfrm>
          <a:prstGeom prst="wedgeRoundRectCallout">
            <a:avLst>
              <a:gd name="adj1" fmla="val 3073"/>
              <a:gd name="adj2" fmla="val -81393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ГОТОВИТСЯ К ВЫХОДУ!</a:t>
            </a:r>
          </a:p>
        </p:txBody>
      </p:sp>
    </p:spTree>
    <p:extLst>
      <p:ext uri="{BB962C8B-B14F-4D97-AF65-F5344CB8AC3E}">
        <p14:creationId xmlns:p14="http://schemas.microsoft.com/office/powerpoint/2010/main" val="1452915579"/>
      </p:ext>
    </p:extLst>
  </p:cSld>
  <p:clrMapOvr>
    <a:masterClrMapping/>
  </p:clrMapOvr>
  <p:transition spd="slow" advTm="57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8569325" cy="6389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519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863" y="620713"/>
            <a:ext cx="8804275" cy="6048375"/>
          </a:xfrm>
        </p:spPr>
      </p:pic>
    </p:spTree>
    <p:extLst>
      <p:ext uri="{BB962C8B-B14F-4D97-AF65-F5344CB8AC3E}">
        <p14:creationId xmlns:p14="http://schemas.microsoft.com/office/powerpoint/2010/main" val="7396144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404813"/>
            <a:ext cx="8804275" cy="6048375"/>
          </a:xfrm>
        </p:spPr>
      </p:pic>
    </p:spTree>
    <p:extLst>
      <p:ext uri="{BB962C8B-B14F-4D97-AF65-F5344CB8AC3E}">
        <p14:creationId xmlns:p14="http://schemas.microsoft.com/office/powerpoint/2010/main" val="317297654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Индивидуальный и дифференцированный подход</a:t>
            </a:r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052736"/>
            <a:ext cx="4255368" cy="5805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2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736"/>
            <a:ext cx="1491003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Индивидуальный и дифференцированный подход</a:t>
            </a: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097361"/>
            <a:ext cx="4104456" cy="5760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736"/>
            <a:ext cx="1491003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Индивидуальный и дифференцированный подход</a:t>
            </a:r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051329"/>
            <a:ext cx="4273219" cy="5806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1491003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Индивидуальный и дифференцированный подход</a:t>
            </a:r>
          </a:p>
        </p:txBody>
      </p:sp>
      <p:pic>
        <p:nvPicPr>
          <p:cNvPr id="409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052736"/>
            <a:ext cx="4202412" cy="5644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1491003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Рефлексия: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281293" cy="5544344"/>
          </a:xfrm>
        </p:spPr>
        <p:txBody>
          <a:bodyPr/>
          <a:lstStyle/>
          <a:p>
            <a:pPr>
              <a:buNone/>
            </a:pPr>
            <a:endParaRPr lang="ru-RU" sz="2400" dirty="0" smtClean="0"/>
          </a:p>
          <a:p>
            <a:r>
              <a:rPr lang="ru-RU" sz="2800" dirty="0" smtClean="0"/>
              <a:t>Узнали ли вы о методах работы в больших группах?</a:t>
            </a:r>
          </a:p>
          <a:p>
            <a:r>
              <a:rPr lang="ru-RU" sz="2800" dirty="0" smtClean="0"/>
              <a:t>Эффективны ли они на ваш взгляд?</a:t>
            </a:r>
          </a:p>
          <a:p>
            <a:r>
              <a:rPr lang="ru-RU" sz="2800" dirty="0" smtClean="0"/>
              <a:t>Какой метод (прием) Вам понятен и интересен больше всего?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848600" cy="10801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Трудности организации работы в больших группах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pPr lvl="0">
              <a:buNone/>
            </a:pPr>
            <a:r>
              <a:rPr lang="ru-RU" sz="3600" i="1" dirty="0" smtClean="0"/>
              <a:t>    </a:t>
            </a:r>
            <a:r>
              <a:rPr lang="ru-RU" sz="3600" dirty="0" smtClean="0"/>
              <a:t>Учителя и обучаемые должны быть </a:t>
            </a:r>
            <a:r>
              <a:rPr lang="ru-RU" sz="3600" i="1" dirty="0" smtClean="0"/>
              <a:t>психологически готовы </a:t>
            </a:r>
            <a:r>
              <a:rPr lang="ru-RU" sz="3600" dirty="0" smtClean="0"/>
              <a:t>к работе в группе</a:t>
            </a:r>
            <a:r>
              <a:rPr lang="ru-RU" sz="3600" b="1" dirty="0" smtClean="0"/>
              <a:t> </a:t>
            </a:r>
            <a:r>
              <a:rPr lang="ru-RU" sz="3600" dirty="0" smtClean="0"/>
              <a:t>и к организации работы малых групп в большой группе.</a:t>
            </a: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Советы опытных педагогов: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r>
              <a:rPr lang="ru-RU" sz="2800" dirty="0" smtClean="0"/>
              <a:t>учащимся</a:t>
            </a:r>
            <a:r>
              <a:rPr lang="ru-RU" sz="2800" i="1" dirty="0" smtClean="0"/>
              <a:t> </a:t>
            </a:r>
            <a:r>
              <a:rPr lang="ru-RU" sz="2800" dirty="0" smtClean="0"/>
              <a:t>требуется некоторое время</a:t>
            </a:r>
            <a:r>
              <a:rPr lang="ru-RU" sz="2800" b="1" i="1" dirty="0" smtClean="0"/>
              <a:t> </a:t>
            </a:r>
            <a:r>
              <a:rPr lang="ru-RU" sz="2800" dirty="0" smtClean="0"/>
              <a:t>для того, чтобы научиться работать вместе, если это группы сменного состава - </a:t>
            </a:r>
            <a:r>
              <a:rPr lang="ru-RU" sz="2800" i="1" dirty="0" smtClean="0"/>
              <a:t>не торопите</a:t>
            </a:r>
            <a:r>
              <a:rPr lang="ru-RU" sz="2800" dirty="0" smtClean="0"/>
              <a:t> их;</a:t>
            </a:r>
            <a:endParaRPr lang="ru-RU" sz="2800" b="1" i="1" dirty="0" smtClean="0"/>
          </a:p>
          <a:p>
            <a:pPr lvl="0"/>
            <a:r>
              <a:rPr lang="ru-RU" sz="2800" dirty="0" smtClean="0"/>
              <a:t>работу</a:t>
            </a:r>
            <a:r>
              <a:rPr lang="ru-RU" sz="2800" b="1" i="1" dirty="0" smtClean="0"/>
              <a:t> </a:t>
            </a:r>
            <a:r>
              <a:rPr lang="ru-RU" sz="2800" dirty="0" smtClean="0"/>
              <a:t>в группах </a:t>
            </a:r>
            <a:r>
              <a:rPr lang="ru-RU" sz="2800" i="1" dirty="0" smtClean="0"/>
              <a:t>следует ограничивать по времени;</a:t>
            </a:r>
            <a:endParaRPr lang="ru-RU" sz="2800" b="1" i="1" dirty="0" smtClean="0"/>
          </a:p>
          <a:p>
            <a:pPr lvl="0"/>
            <a:r>
              <a:rPr lang="ru-RU" sz="2800" dirty="0" smtClean="0"/>
              <a:t>дайте учащимся возможность </a:t>
            </a:r>
            <a:r>
              <a:rPr lang="ru-RU" sz="2800" i="1" dirty="0" smtClean="0"/>
              <a:t>свободно общаться</a:t>
            </a:r>
            <a:r>
              <a:rPr lang="ru-RU" sz="2800" dirty="0" smtClean="0"/>
              <a:t> в ходе работы;</a:t>
            </a:r>
            <a:endParaRPr lang="ru-RU" sz="2800" b="1" dirty="0" smtClean="0"/>
          </a:p>
          <a:p>
            <a:pPr lvl="0"/>
            <a:r>
              <a:rPr lang="ru-RU" sz="2800" dirty="0" smtClean="0"/>
              <a:t>обращайте внимание </a:t>
            </a:r>
            <a:r>
              <a:rPr lang="ru-RU" sz="2800" i="1" dirty="0" smtClean="0"/>
              <a:t>только </a:t>
            </a:r>
            <a:r>
              <a:rPr lang="ru-RU" sz="2800" dirty="0" smtClean="0"/>
              <a:t>на те ошибки, которые </a:t>
            </a:r>
            <a:r>
              <a:rPr lang="ru-RU" sz="2800" i="1" dirty="0" smtClean="0"/>
              <a:t>мешают</a:t>
            </a:r>
            <a:r>
              <a:rPr lang="ru-RU" sz="2800" dirty="0" smtClean="0"/>
              <a:t> процессу общения;</a:t>
            </a:r>
          </a:p>
          <a:p>
            <a:pPr lvl="0"/>
            <a:endParaRPr lang="ru-RU" sz="2400" b="1" i="1" dirty="0" smtClean="0"/>
          </a:p>
          <a:p>
            <a:pPr lvl="0">
              <a:buNone/>
            </a:pPr>
            <a:endParaRPr lang="ru-RU" sz="2400" b="1" i="1" dirty="0" smtClean="0"/>
          </a:p>
          <a:p>
            <a:pPr lvl="0"/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Советы опытных педагогов: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r>
              <a:rPr lang="ru-RU" sz="2400" dirty="0" smtClean="0"/>
              <a:t>для тех учащихся, которые </a:t>
            </a:r>
            <a:r>
              <a:rPr lang="ru-RU" sz="2400" i="1" dirty="0" smtClean="0"/>
              <a:t>заканчивают раньше</a:t>
            </a:r>
            <a:r>
              <a:rPr lang="ru-RU" sz="2400" b="1" i="1" dirty="0" smtClean="0"/>
              <a:t>, </a:t>
            </a:r>
            <a:r>
              <a:rPr lang="ru-RU" sz="2400" dirty="0" smtClean="0"/>
              <a:t>следует </a:t>
            </a:r>
            <a:r>
              <a:rPr lang="ru-RU" sz="2400" b="1" dirty="0" smtClean="0"/>
              <a:t>предусмотреть дополнительные задания</a:t>
            </a:r>
            <a:r>
              <a:rPr lang="ru-RU" sz="2400" b="1" i="1" dirty="0" smtClean="0"/>
              <a:t>, </a:t>
            </a:r>
            <a:r>
              <a:rPr lang="ru-RU" sz="2400" dirty="0" smtClean="0"/>
              <a:t>чтобы они не отвлекали учащихся других групп;</a:t>
            </a:r>
            <a:endParaRPr lang="ru-RU" sz="2400" b="1" i="1" dirty="0" smtClean="0"/>
          </a:p>
          <a:p>
            <a:r>
              <a:rPr lang="ru-RU" sz="2400" i="1" dirty="0" smtClean="0"/>
              <a:t>оцените </a:t>
            </a:r>
            <a:r>
              <a:rPr lang="ru-RU" sz="2400" dirty="0" smtClean="0"/>
              <a:t>работу учащихся </a:t>
            </a:r>
            <a:r>
              <a:rPr lang="ru-RU" sz="2400" i="1" dirty="0" smtClean="0"/>
              <a:t>или прокомментируйте</a:t>
            </a:r>
            <a:r>
              <a:rPr lang="ru-RU" sz="2400" b="1" i="1" dirty="0" smtClean="0"/>
              <a:t>. </a:t>
            </a:r>
            <a:r>
              <a:rPr lang="ru-RU" sz="2400" dirty="0" smtClean="0"/>
              <a:t>При этом делайте акцент на наиболее удачные моменты в общении; </a:t>
            </a:r>
            <a:endParaRPr lang="ru-RU" sz="2400" b="1" i="1" dirty="0" smtClean="0"/>
          </a:p>
          <a:p>
            <a:pPr lvl="0"/>
            <a:r>
              <a:rPr lang="ru-RU" sz="2400" dirty="0" smtClean="0"/>
              <a:t>работа в группах завершается </a:t>
            </a:r>
            <a:r>
              <a:rPr lang="ru-RU" sz="2400" i="1" dirty="0" smtClean="0"/>
              <a:t>работой над ошибками;</a:t>
            </a:r>
          </a:p>
          <a:p>
            <a:pPr lvl="0"/>
            <a:r>
              <a:rPr lang="ru-RU" sz="2400" dirty="0" smtClean="0"/>
              <a:t>учащиеся должны быть настроены на то, что </a:t>
            </a:r>
            <a:r>
              <a:rPr lang="ru-RU" sz="2400" i="1" dirty="0" smtClean="0"/>
              <a:t>ошибка </a:t>
            </a:r>
            <a:r>
              <a:rPr lang="ru-RU" sz="2400" dirty="0" smtClean="0"/>
              <a:t>- это </a:t>
            </a:r>
            <a:r>
              <a:rPr lang="ru-RU" sz="2400" i="1" dirty="0" smtClean="0"/>
              <a:t>естественная составная часть </a:t>
            </a:r>
            <a:r>
              <a:rPr lang="ru-RU" sz="2400" dirty="0" smtClean="0"/>
              <a:t>процесса обучения. Желательно добиваться того, чтобы ошибки исправлялись самими учащимися.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Элегантный абстрактный\Elegant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Советы опытных педагогов: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340768"/>
            <a:ext cx="7921625" cy="5328320"/>
          </a:xfrm>
        </p:spPr>
        <p:txBody>
          <a:bodyPr/>
          <a:lstStyle/>
          <a:p>
            <a:endParaRPr lang="en-US" sz="2400" dirty="0" smtClean="0"/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Обучение в сотрудничестве может начинаться с первых лет обучения английскому языку в начальной школе. Вместе с детьми можно разработать список рекомендаций и вывесить его на стене в классе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gant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7623</TotalTime>
  <Words>941</Words>
  <Application>Microsoft Office PowerPoint</Application>
  <PresentationFormat>Экран (4:3)</PresentationFormat>
  <Paragraphs>209</Paragraphs>
  <Slides>59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1" baseType="lpstr">
      <vt:lpstr>Elegant</vt:lpstr>
      <vt:lpstr>Acrobat Document</vt:lpstr>
      <vt:lpstr>Презентация PowerPoint</vt:lpstr>
      <vt:lpstr>Обсудим вместе: </vt:lpstr>
      <vt:lpstr>Обсудим вместе: </vt:lpstr>
      <vt:lpstr>Трудности организации работы в больших группах</vt:lpstr>
      <vt:lpstr>Трудности, связанные с деятельностью учащихся:</vt:lpstr>
      <vt:lpstr>Трудности организации работы в больших группах</vt:lpstr>
      <vt:lpstr>Советы опытных педагогов:</vt:lpstr>
      <vt:lpstr>Советы опытных педагогов:</vt:lpstr>
      <vt:lpstr>Советы опытных педагогов:</vt:lpstr>
      <vt:lpstr>Пример памятки учащимся:</vt:lpstr>
      <vt:lpstr>Пример организации работы (Millie):</vt:lpstr>
      <vt:lpstr>Обучение в сотрудничестве /  cooperative learning  </vt:lpstr>
      <vt:lpstr>Обучение в сотрудничестве  </vt:lpstr>
      <vt:lpstr>Обучение в сотрудничестве  </vt:lpstr>
      <vt:lpstr>Обучение в сотрудничестве  </vt:lpstr>
      <vt:lpstr>Обучение в сотрудничестве  </vt:lpstr>
      <vt:lpstr>Обучение в сотрудничестве  Модели учебного взаимодействия:</vt:lpstr>
      <vt:lpstr>Презентация PowerPoint</vt:lpstr>
      <vt:lpstr>Презентация PowerPoint</vt:lpstr>
      <vt:lpstr>Обучение в сотрудничестве  Модель «Пила» (Jigsaw)</vt:lpstr>
      <vt:lpstr>Обучение в сотрудничестве  Модель «Пила» (Jigsaw)</vt:lpstr>
      <vt:lpstr>Модель «Пила»  </vt:lpstr>
      <vt:lpstr>Модель «Пила»  </vt:lpstr>
      <vt:lpstr>Модель «Пила»  </vt:lpstr>
      <vt:lpstr>Презентация PowerPoint</vt:lpstr>
      <vt:lpstr>Обучение в сотрудничестве и ФГОС  </vt:lpstr>
      <vt:lpstr>Дискуссии</vt:lpstr>
      <vt:lpstr>Дискуссии</vt:lpstr>
      <vt:lpstr>Дискуссии</vt:lpstr>
      <vt:lpstr>Презентация PowerPoint</vt:lpstr>
      <vt:lpstr>Ролевые игры  проблемной направленности</vt:lpstr>
      <vt:lpstr>Ролевые игры  проблемной направленности</vt:lpstr>
      <vt:lpstr>Презентация PowerPoint</vt:lpstr>
      <vt:lpstr>Метод ситуационного анализа </vt:lpstr>
      <vt:lpstr>Метод ситуационного анализа </vt:lpstr>
      <vt:lpstr>Метод ситуационного анализа </vt:lpstr>
      <vt:lpstr>Метод проектов </vt:lpstr>
      <vt:lpstr>Метод проектов </vt:lpstr>
      <vt:lpstr>Метод проектов </vt:lpstr>
      <vt:lpstr>Метод проектов </vt:lpstr>
      <vt:lpstr>Метод проектов </vt:lpstr>
      <vt:lpstr>Метод проектов </vt:lpstr>
      <vt:lpstr>Метод проектов </vt:lpstr>
      <vt:lpstr>Метод проектов </vt:lpstr>
      <vt:lpstr>Индивидуальный и дифференцированный подход</vt:lpstr>
      <vt:lpstr>Индивидуальный и дифференцированный подход</vt:lpstr>
      <vt:lpstr>2-4 классы</vt:lpstr>
      <vt:lpstr>5-9 классы</vt:lpstr>
      <vt:lpstr>10-11 классы</vt:lpstr>
      <vt:lpstr>Презентация PowerPoint</vt:lpstr>
      <vt:lpstr>Серия пособий “Метапредметный портфель”  (А.Е. Казеичева)</vt:lpstr>
      <vt:lpstr>Презентация PowerPoint</vt:lpstr>
      <vt:lpstr>Презентация PowerPoint</vt:lpstr>
      <vt:lpstr>Презентация PowerPoint</vt:lpstr>
      <vt:lpstr>Индивидуальный и дифференцированный подход</vt:lpstr>
      <vt:lpstr>Индивидуальный и дифференцированный подход</vt:lpstr>
      <vt:lpstr>Индивидуальный и дифференцированный подход</vt:lpstr>
      <vt:lpstr>Индивидуальный и дифференцированный подход</vt:lpstr>
      <vt:lpstr>Рефлексия:</vt:lpstr>
    </vt:vector>
  </TitlesOfParts>
  <Company>TITUL PUBLISHERS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Абстрактный</dc:subject>
  <dc:creator>bim</dc:creator>
  <dc:description>http://propowerpoint.ru - Бесплатные шаблоны для презентаций. Полезные советы и уроки PowerPoint .</dc:description>
  <cp:lastModifiedBy>admin</cp:lastModifiedBy>
  <cp:revision>244</cp:revision>
  <dcterms:created xsi:type="dcterms:W3CDTF">2014-09-24T05:28:12Z</dcterms:created>
  <dcterms:modified xsi:type="dcterms:W3CDTF">2016-11-11T06:37:08Z</dcterms:modified>
</cp:coreProperties>
</file>