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77" r:id="rId3"/>
    <p:sldId id="257" r:id="rId4"/>
    <p:sldId id="281" r:id="rId5"/>
    <p:sldId id="279" r:id="rId6"/>
    <p:sldId id="282" r:id="rId7"/>
    <p:sldId id="283" r:id="rId8"/>
    <p:sldId id="284" r:id="rId9"/>
    <p:sldId id="285" r:id="rId10"/>
    <p:sldId id="286" r:id="rId11"/>
    <p:sldId id="287" r:id="rId12"/>
    <p:sldId id="288" r:id="rId13"/>
    <p:sldId id="289" r:id="rId14"/>
    <p:sldId id="290" r:id="rId15"/>
    <p:sldId id="291" r:id="rId16"/>
    <p:sldId id="292" r:id="rId17"/>
    <p:sldId id="293" r:id="rId18"/>
    <p:sldId id="294" r:id="rId19"/>
    <p:sldId id="295" r:id="rId20"/>
    <p:sldId id="296" r:id="rId21"/>
    <p:sldId id="297" r:id="rId22"/>
    <p:sldId id="298" r:id="rId23"/>
    <p:sldId id="299" r:id="rId24"/>
    <p:sldId id="300" r:id="rId25"/>
    <p:sldId id="301" r:id="rId26"/>
    <p:sldId id="259" r:id="rId27"/>
    <p:sldId id="265" r:id="rId28"/>
    <p:sldId id="266" r:id="rId29"/>
    <p:sldId id="267" r:id="rId30"/>
    <p:sldId id="268" r:id="rId31"/>
    <p:sldId id="269" r:id="rId32"/>
    <p:sldId id="260" r:id="rId33"/>
    <p:sldId id="270" r:id="rId34"/>
    <p:sldId id="271" r:id="rId35"/>
    <p:sldId id="261" r:id="rId36"/>
    <p:sldId id="302" r:id="rId3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157AA-FD0A-443A-A34E-65CCD9271DD4}" type="datetimeFigureOut">
              <a:rPr lang="ru-RU"/>
              <a:pPr>
                <a:defRPr/>
              </a:pPr>
              <a:t>14.11.2017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1F240-F816-479B-9BF7-A72453E8BC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73B70B-FC36-4361-A8E5-D7710FB9099A}" type="datetimeFigureOut">
              <a:rPr lang="ru-RU"/>
              <a:pPr>
                <a:defRPr/>
              </a:pPr>
              <a:t>14.11.2017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B56C75-062C-4F77-A0BD-3E4234C7CD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B44DE3-6669-4029-A31E-D95F7D4E0B5F}" type="datetimeFigureOut">
              <a:rPr lang="ru-RU"/>
              <a:pPr>
                <a:defRPr/>
              </a:pPr>
              <a:t>14.11.2017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F554D8-9342-4D43-8174-C2E698CD84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AA03C3-3D10-4861-A75C-6B58FC0DB9C1}" type="datetimeFigureOut">
              <a:rPr lang="ru-RU"/>
              <a:pPr>
                <a:defRPr/>
              </a:pPr>
              <a:t>14.11.2017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775D1-6F6D-4C28-AC15-8193D062FF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8DA3DD-E1D9-4793-A346-43D92988D5AD}" type="datetimeFigureOut">
              <a:rPr lang="ru-RU"/>
              <a:pPr>
                <a:defRPr/>
              </a:pPr>
              <a:t>14.11.2017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BA6FA7-A9A6-4A9E-A211-FE3B7E55F7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D3996-525F-44D5-9488-372E5128DAFA}" type="datetimeFigureOut">
              <a:rPr lang="ru-RU"/>
              <a:pPr>
                <a:defRPr/>
              </a:pPr>
              <a:t>14.11.2017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A9D218-F3EF-47F6-9D5C-FC1448A433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FF059F-07D8-4706-A292-11397754AAED}" type="datetimeFigureOut">
              <a:rPr lang="ru-RU"/>
              <a:pPr>
                <a:defRPr/>
              </a:pPr>
              <a:t>14.11.2017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C525E8-3061-49B5-8DBC-28AF1C33F5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BA46C0-78E7-4AA8-95DA-F70D7C0301B6}" type="datetimeFigureOut">
              <a:rPr lang="ru-RU"/>
              <a:pPr>
                <a:defRPr/>
              </a:pPr>
              <a:t>14.11.2017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3BA59-06A3-4615-90FE-8CF31C82AE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27EE7C-F04A-4652-A2D3-6E68299AF837}" type="datetimeFigureOut">
              <a:rPr lang="ru-RU"/>
              <a:pPr>
                <a:defRPr/>
              </a:pPr>
              <a:t>14.11.2017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C72E8-B00D-4CB5-94BE-2444DA700B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76BBA-17F0-4D53-BAF5-57E52FBA50AA}" type="datetimeFigureOut">
              <a:rPr lang="ru-RU"/>
              <a:pPr>
                <a:defRPr/>
              </a:pPr>
              <a:t>14.11.2017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BC966-731E-4FD8-94D1-CF87C77730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89D5B-C920-4D99-86A8-C60EB4DA0424}" type="datetimeFigureOut">
              <a:rPr lang="ru-RU"/>
              <a:pPr>
                <a:defRPr/>
              </a:pPr>
              <a:t>14.11.2017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724A2C-8424-45E8-B20F-25E17CBDA0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D1D3187-E410-46A7-A37C-E3223EB5F584}" type="datetimeFigureOut">
              <a:rPr lang="ru-RU"/>
              <a:pPr>
                <a:defRPr/>
              </a:pPr>
              <a:t>14.11.2017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8D3A0F1-4FFF-4752-8FBD-D2AEA286A2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1773238"/>
            <a:ext cx="7772400" cy="204311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Обучение английскому языку взрослых «с нуля»: организация и приемы обучения 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2051" name="Подзаголовок 2"/>
          <p:cNvSpPr txBox="1">
            <a:spLocks/>
          </p:cNvSpPr>
          <p:nvPr/>
        </p:nvSpPr>
        <p:spPr bwMode="auto">
          <a:xfrm>
            <a:off x="4356100" y="5517232"/>
            <a:ext cx="4787900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ru-RU" b="1" dirty="0">
                <a:solidFill>
                  <a:srgbClr val="003366"/>
                </a:solidFill>
              </a:rPr>
              <a:t>Буров Илья Михайлович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ru-RU" b="1" dirty="0">
                <a:solidFill>
                  <a:srgbClr val="003366"/>
                </a:solidFill>
              </a:rPr>
              <a:t>ведущий методист издательства «Титул»	</a:t>
            </a:r>
            <a:endParaRPr lang="ru-RU" sz="1600" dirty="0">
              <a:solidFill>
                <a:srgbClr val="003366"/>
              </a:solidFill>
            </a:endParaRPr>
          </a:p>
        </p:txBody>
      </p:sp>
      <p:pic>
        <p:nvPicPr>
          <p:cNvPr id="2052" name="Рисунок 5" descr="Y:\Delo\ОГР\Буров\TIT_Logo_kvadrat.png"/>
          <p:cNvPicPr>
            <a:picLocks noChangeAspect="1" noChangeArrowheads="1"/>
          </p:cNvPicPr>
          <p:nvPr/>
        </p:nvPicPr>
        <p:blipFill>
          <a:blip r:embed="rId2" cstate="print"/>
          <a:srcRect t="16071" b="18750"/>
          <a:stretch>
            <a:fillRect/>
          </a:stretch>
        </p:blipFill>
        <p:spPr bwMode="auto">
          <a:xfrm>
            <a:off x="3492500" y="0"/>
            <a:ext cx="2303463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Структура учебника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Вводный курс и </a:t>
            </a:r>
            <a:r>
              <a:rPr lang="en-US" smtClean="0"/>
              <a:t>2</a:t>
            </a:r>
            <a:r>
              <a:rPr lang="ru-RU" smtClean="0"/>
              <a:t> части основного учебника, 5 разделов по 8 уроков каждый, тест после каждого раздела;</a:t>
            </a:r>
          </a:p>
          <a:p>
            <a:pPr eaLnBrk="1" hangingPunct="1"/>
            <a:r>
              <a:rPr lang="ru-RU" smtClean="0"/>
              <a:t>Интерактивный грамматический справочник,</a:t>
            </a:r>
          </a:p>
          <a:p>
            <a:pPr eaLnBrk="1" hangingPunct="1"/>
            <a:r>
              <a:rPr lang="ru-RU" smtClean="0"/>
              <a:t>Озвученный электронный словарь,</a:t>
            </a:r>
          </a:p>
          <a:p>
            <a:pPr eaLnBrk="1" hangingPunct="1"/>
            <a:r>
              <a:rPr lang="ru-RU" smtClean="0"/>
              <a:t>Интерактивные упражнения,</a:t>
            </a:r>
          </a:p>
          <a:p>
            <a:pPr eaLnBrk="1" hangingPunct="1"/>
            <a:r>
              <a:rPr lang="ru-RU" smtClean="0"/>
              <a:t>Языковые игры</a:t>
            </a:r>
          </a:p>
          <a:p>
            <a:pPr eaLnBrk="1" hangingPunct="1"/>
            <a:r>
              <a:rPr lang="ru-RU" smtClean="0"/>
              <a:t>Песни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706437"/>
          </a:xfrm>
        </p:spPr>
        <p:txBody>
          <a:bodyPr/>
          <a:lstStyle/>
          <a:p>
            <a:pPr eaLnBrk="1" hangingPunct="1"/>
            <a:r>
              <a:rPr lang="ru-RU" smtClean="0"/>
              <a:t>Структура учебника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1075"/>
            <a:ext cx="8229600" cy="5616575"/>
          </a:xfrm>
        </p:spPr>
        <p:txBody>
          <a:bodyPr/>
          <a:lstStyle/>
          <a:p>
            <a:pPr eaLnBrk="1" hangingPunct="1"/>
            <a:r>
              <a:rPr lang="ru-RU" sz="3000" smtClean="0"/>
              <a:t>Единая система представления и отработки материала, единое строение каждого урока;</a:t>
            </a:r>
          </a:p>
          <a:p>
            <a:pPr eaLnBrk="1" hangingPunct="1"/>
            <a:r>
              <a:rPr lang="ru-RU" sz="3000" smtClean="0"/>
              <a:t>Принцип «нейронной сети»: на каждом занятии в каждом разделе учащиеся строят высказывания с использованием ранее изученного материала;</a:t>
            </a:r>
          </a:p>
          <a:p>
            <a:pPr eaLnBrk="1" hangingPunct="1"/>
            <a:r>
              <a:rPr lang="ru-RU" sz="3000" smtClean="0"/>
              <a:t>Рубрики учебника: </a:t>
            </a:r>
            <a:r>
              <a:rPr lang="en-US" sz="3000" smtClean="0"/>
              <a:t>Phonetics</a:t>
            </a:r>
            <a:r>
              <a:rPr lang="ru-RU" sz="3000" smtClean="0"/>
              <a:t> (работа со звуками и транскрипцией)</a:t>
            </a:r>
            <a:r>
              <a:rPr lang="en-US" sz="3000" smtClean="0"/>
              <a:t>, Phonics</a:t>
            </a:r>
            <a:r>
              <a:rPr lang="ru-RU" sz="3000" smtClean="0"/>
              <a:t> (работа с правилами чтения и орфографией)</a:t>
            </a:r>
            <a:r>
              <a:rPr lang="en-US" sz="3000" smtClean="0"/>
              <a:t>, Vocabulary, Grammar, Reading, Listening, Speaking, Crossroad of Cultures</a:t>
            </a:r>
            <a:r>
              <a:rPr lang="ru-RU" sz="3000" smtClean="0"/>
              <a:t> (особенности межкультурного общения)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eaLnBrk="1" hangingPunct="1"/>
            <a:r>
              <a:rPr lang="ru-RU" smtClean="0"/>
              <a:t>Принципы учебника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750" y="981075"/>
            <a:ext cx="8229600" cy="5543550"/>
          </a:xfrm>
        </p:spPr>
        <p:txBody>
          <a:bodyPr/>
          <a:lstStyle/>
          <a:p>
            <a:pPr eaLnBrk="1" hangingPunct="1"/>
            <a:r>
              <a:rPr lang="ru-RU" smtClean="0"/>
              <a:t>Направленность на практику, весь материал с первого занятия используется в речи;</a:t>
            </a:r>
          </a:p>
          <a:p>
            <a:pPr eaLnBrk="1" hangingPunct="1"/>
            <a:r>
              <a:rPr lang="ru-RU" smtClean="0"/>
              <a:t>Направленность на живое общение в различных речевых ситуациях;</a:t>
            </a:r>
          </a:p>
          <a:p>
            <a:pPr eaLnBrk="1" hangingPunct="1"/>
            <a:r>
              <a:rPr lang="ru-RU" smtClean="0"/>
              <a:t>Формирование процедурного знания грамматики (умения правильно употреблять в речи);</a:t>
            </a:r>
          </a:p>
          <a:p>
            <a:pPr eaLnBrk="1" hangingPunct="1"/>
            <a:r>
              <a:rPr lang="ru-RU" smtClean="0"/>
              <a:t>Запоминание сознательное поддерживается запоминанием по аналогии;</a:t>
            </a:r>
          </a:p>
          <a:p>
            <a:pPr eaLnBrk="1" hangingPunct="1"/>
            <a:r>
              <a:rPr lang="ru-RU" smtClean="0"/>
              <a:t>Возможность самостоятельной работы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Материалы включают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Рифмовки;</a:t>
            </a:r>
          </a:p>
          <a:p>
            <a:pPr eaLnBrk="1" hangingPunct="1"/>
            <a:r>
              <a:rPr lang="ru-RU" smtClean="0"/>
              <a:t>Скороговорки;</a:t>
            </a:r>
          </a:p>
          <a:p>
            <a:pPr eaLnBrk="1" hangingPunct="1"/>
            <a:r>
              <a:rPr lang="ru-RU" smtClean="0"/>
              <a:t>Короткие диалоги;</a:t>
            </a:r>
          </a:p>
          <a:p>
            <a:pPr eaLnBrk="1" hangingPunct="1"/>
            <a:r>
              <a:rPr lang="ru-RU" smtClean="0"/>
              <a:t>Кроссворды;</a:t>
            </a:r>
          </a:p>
          <a:p>
            <a:pPr eaLnBrk="1" hangingPunct="1"/>
            <a:r>
              <a:rPr lang="ru-RU" smtClean="0"/>
              <a:t>Аудиозаписи, записанные носителями языка;</a:t>
            </a:r>
          </a:p>
          <a:p>
            <a:pPr eaLnBrk="1" hangingPunct="1"/>
            <a:r>
              <a:rPr lang="ru-RU" smtClean="0"/>
              <a:t>Интерактивные упражнения…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Парадоксы орфографии</a:t>
            </a:r>
          </a:p>
        </p:txBody>
      </p:sp>
      <p:pic>
        <p:nvPicPr>
          <p:cNvPr id="12291" name="Picture 3" descr="C:\Users\Alexey\Desktop\AE tonguetwister 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26988" y="1844675"/>
            <a:ext cx="9023351" cy="396081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Анализ контекста</a:t>
            </a:r>
          </a:p>
        </p:txBody>
      </p:sp>
      <p:pic>
        <p:nvPicPr>
          <p:cNvPr id="13315" name="Picture 2" descr="C:\Users\Alexey\Desktop\AE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30163" y="1844675"/>
            <a:ext cx="9194801" cy="40322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pPr eaLnBrk="1" hangingPunct="1"/>
            <a:r>
              <a:rPr lang="ru-RU" sz="4000" smtClean="0"/>
              <a:t>Система обучения. Ввод материала через фонетику</a:t>
            </a:r>
          </a:p>
        </p:txBody>
      </p:sp>
      <p:pic>
        <p:nvPicPr>
          <p:cNvPr id="14339" name="Picture 3" descr="C:\Users\Alexey\Desktop\AE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36588" y="1311275"/>
            <a:ext cx="7680325" cy="533558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smtClean="0"/>
              <a:t>Грамматика+отработка на уровне микродиалогов </a:t>
            </a:r>
          </a:p>
        </p:txBody>
      </p:sp>
      <p:pic>
        <p:nvPicPr>
          <p:cNvPr id="15363" name="Picture 2" descr="C:\Users\Alexey\Desktop\AE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8425" y="1196975"/>
            <a:ext cx="9102725" cy="51117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395288" y="0"/>
            <a:ext cx="8229600" cy="1143000"/>
          </a:xfrm>
        </p:spPr>
        <p:txBody>
          <a:bodyPr/>
          <a:lstStyle/>
          <a:p>
            <a:pPr eaLnBrk="1" hangingPunct="1"/>
            <a:r>
              <a:rPr lang="ru-RU" smtClean="0"/>
              <a:t>Расширение словарного запаса</a:t>
            </a:r>
          </a:p>
        </p:txBody>
      </p:sp>
      <p:pic>
        <p:nvPicPr>
          <p:cNvPr id="16387" name="Picture 2" descr="C:\Users\Alexey\Desktop\AE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81025" y="1125538"/>
            <a:ext cx="8348663" cy="554513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849313"/>
          </a:xfrm>
        </p:spPr>
        <p:txBody>
          <a:bodyPr/>
          <a:lstStyle/>
          <a:p>
            <a:pPr eaLnBrk="1" hangingPunct="1"/>
            <a:r>
              <a:rPr lang="ru-RU" sz="3200" smtClean="0"/>
              <a:t>Ввод новой информации (лексика + грамматика)</a:t>
            </a:r>
          </a:p>
        </p:txBody>
      </p:sp>
      <p:pic>
        <p:nvPicPr>
          <p:cNvPr id="17411" name="Picture 2" descr="C:\Users\Alexey\Desktop\AE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03350" y="949325"/>
            <a:ext cx="7054850" cy="57197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Проблемы и решения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Кого вам легче обучать английскому, детей или взрослых?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Какие </a:t>
            </a:r>
            <a:r>
              <a:rPr lang="ru-RU" dirty="0" smtClean="0"/>
              <a:t>приемы хорошо «работают» с детьми, но не работают с взрослыми учащимися?</a:t>
            </a: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Какие приемы лучше работают </a:t>
            </a:r>
            <a:r>
              <a:rPr lang="ru-RU" dirty="0" smtClean="0"/>
              <a:t>со взрослыми </a:t>
            </a:r>
            <a:r>
              <a:rPr lang="ru-RU" dirty="0" smtClean="0"/>
              <a:t>учащимися, чем с детьми?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539750" y="188913"/>
            <a:ext cx="8229600" cy="561975"/>
          </a:xfrm>
        </p:spPr>
        <p:txBody>
          <a:bodyPr/>
          <a:lstStyle/>
          <a:p>
            <a:pPr eaLnBrk="1" hangingPunct="1"/>
            <a:r>
              <a:rPr lang="ru-RU" sz="3200" dirty="0" smtClean="0"/>
              <a:t>Продолжение темы на </a:t>
            </a:r>
            <a:r>
              <a:rPr lang="ru-RU" sz="3200" dirty="0" smtClean="0"/>
              <a:t>новом уровне сложности</a:t>
            </a:r>
            <a:endParaRPr lang="ru-RU" sz="3200" dirty="0" smtClean="0"/>
          </a:p>
        </p:txBody>
      </p:sp>
      <p:pic>
        <p:nvPicPr>
          <p:cNvPr id="1843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1188" y="1074738"/>
            <a:ext cx="7777162" cy="547528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pPr eaLnBrk="1" hangingPunct="1"/>
            <a:r>
              <a:rPr lang="ru-RU" smtClean="0"/>
              <a:t>Понимание на слух</a:t>
            </a:r>
          </a:p>
        </p:txBody>
      </p:sp>
      <p:pic>
        <p:nvPicPr>
          <p:cNvPr id="19459" name="Picture 2" descr="C:\Users\Alexey\Desktop\AE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09550" y="1412875"/>
            <a:ext cx="8934450" cy="501808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/>
          <a:lstStyle/>
          <a:p>
            <a:pPr eaLnBrk="1" hangingPunct="1"/>
            <a:r>
              <a:rPr lang="ru-RU" sz="2800" smtClean="0"/>
              <a:t>Диалоги</a:t>
            </a:r>
          </a:p>
        </p:txBody>
      </p:sp>
      <p:pic>
        <p:nvPicPr>
          <p:cNvPr id="20483" name="Picture 2" descr="C:\Users\Alexey\Desktop\AE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42988" y="765175"/>
            <a:ext cx="7777162" cy="58007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pPr eaLnBrk="1" hangingPunct="1"/>
            <a:r>
              <a:rPr lang="ru-RU" sz="2800" smtClean="0"/>
              <a:t>Чтение и письмо</a:t>
            </a:r>
          </a:p>
        </p:txBody>
      </p:sp>
      <p:pic>
        <p:nvPicPr>
          <p:cNvPr id="21507" name="Picture 3" descr="C:\Users\Alexey\Desktop\AE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63650" y="908050"/>
            <a:ext cx="6980238" cy="5616575"/>
          </a:xfrm>
          <a:noFill/>
        </p:spPr>
      </p:pic>
      <p:pic>
        <p:nvPicPr>
          <p:cNvPr id="24581" name="Picture 5" descr="C:\Users\Alexey\Desktop\AE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0988" y="908050"/>
            <a:ext cx="8589962" cy="562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Межкультурная информация</a:t>
            </a:r>
          </a:p>
        </p:txBody>
      </p:sp>
      <p:pic>
        <p:nvPicPr>
          <p:cNvPr id="22531" name="Picture 2" descr="C:\Users\Alexey\Desktop\AE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73175" y="1206500"/>
            <a:ext cx="6865938" cy="5391150"/>
          </a:xfrm>
          <a:noFill/>
        </p:spPr>
      </p:pic>
      <p:pic>
        <p:nvPicPr>
          <p:cNvPr id="25603" name="Picture 3" descr="C:\Users\Alexey\Desktop\AE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412875"/>
            <a:ext cx="9093200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Возможности электронного учебника</a:t>
            </a:r>
          </a:p>
        </p:txBody>
      </p:sp>
      <p:sp>
        <p:nvSpPr>
          <p:cNvPr id="2355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Техническое удобство;</a:t>
            </a:r>
          </a:p>
          <a:p>
            <a:pPr eaLnBrk="1" hangingPunct="1"/>
            <a:r>
              <a:rPr lang="ru-RU" smtClean="0"/>
              <a:t>Повышение автономии учащихся;</a:t>
            </a:r>
          </a:p>
          <a:p>
            <a:pPr eaLnBrk="1" hangingPunct="1"/>
            <a:r>
              <a:rPr lang="ru-RU" smtClean="0"/>
              <a:t>Возможности контроля и самоконтроля;</a:t>
            </a:r>
          </a:p>
          <a:p>
            <a:pPr eaLnBrk="1" hangingPunct="1"/>
            <a:r>
              <a:rPr lang="ru-RU" smtClean="0"/>
              <a:t>Повышение мотивации.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Произношение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smtClean="0"/>
              <a:t>Обучение произношению через:</a:t>
            </a:r>
          </a:p>
          <a:p>
            <a:r>
              <a:rPr lang="ru-RU" smtClean="0"/>
              <a:t>анализ правил чтения; </a:t>
            </a:r>
          </a:p>
          <a:p>
            <a:r>
              <a:rPr lang="ru-RU" smtClean="0"/>
              <a:t>имитацию произношения дикторов;</a:t>
            </a:r>
          </a:p>
          <a:p>
            <a:r>
              <a:rPr lang="ru-RU" smtClean="0"/>
              <a:t>рифмовки;</a:t>
            </a:r>
          </a:p>
          <a:p>
            <a:r>
              <a:rPr lang="ru-RU" smtClean="0"/>
              <a:t>опору на диалоги.</a:t>
            </a: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Вводный курс</a:t>
            </a:r>
          </a:p>
        </p:txBody>
      </p:sp>
      <p:pic>
        <p:nvPicPr>
          <p:cNvPr id="921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0663" y="1341438"/>
            <a:ext cx="8837612" cy="496728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024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63575" y="88900"/>
            <a:ext cx="7292975" cy="66421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126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58888" y="174625"/>
            <a:ext cx="6002337" cy="66833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Особенности обучения взрослых</a:t>
            </a:r>
          </a:p>
        </p:txBody>
      </p:sp>
      <p:sp>
        <p:nvSpPr>
          <p:cNvPr id="4099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smtClean="0"/>
              <a:t>Дети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 rtlCol="0">
            <a:normAutofit fontScale="925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Проблемы с мотивацией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Не умеют учиться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Мало фоновых знаний и жизненного опыта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Мало заботятся о результате, оценка важнее умений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Слабый языковой барьер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Есть время и силы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Изучать язык легче в детстве</a:t>
            </a:r>
          </a:p>
        </p:txBody>
      </p:sp>
      <p:sp>
        <p:nvSpPr>
          <p:cNvPr id="4101" name="Текст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smtClean="0"/>
              <a:t>Взрослые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sz="quarter" idx="4"/>
          </p:nvPr>
        </p:nvSpPr>
        <p:spPr/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Высокая мотивация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Умеют учиться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Есть фоновые знания и жизненный опыт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Ориентация на результат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Сильный языковой барьер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Лимит времени и сил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Труднее изучать язык в зрелом возрасте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229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9863" y="1268413"/>
            <a:ext cx="8797925" cy="51847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331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0" y="873125"/>
            <a:ext cx="8280400" cy="582771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Говорение – первые успехи</a:t>
            </a:r>
          </a:p>
        </p:txBody>
      </p:sp>
      <p:pic>
        <p:nvPicPr>
          <p:cNvPr id="1433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93763" y="1268413"/>
            <a:ext cx="7396162" cy="521811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536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42988" y="207963"/>
            <a:ext cx="7110412" cy="647541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638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92275" y="177800"/>
            <a:ext cx="5111750" cy="65405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Опоры для говорения</a:t>
            </a:r>
          </a:p>
        </p:txBody>
      </p:sp>
      <p:pic>
        <p:nvPicPr>
          <p:cNvPr id="1843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288" y="1484313"/>
            <a:ext cx="4391025" cy="2628900"/>
          </a:xfrm>
          <a:noFill/>
        </p:spPr>
      </p:pic>
      <p:pic>
        <p:nvPicPr>
          <p:cNvPr id="1843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838" y="4005263"/>
            <a:ext cx="50673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Подведем итоги: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При обучении взрослых важно:</a:t>
            </a:r>
          </a:p>
          <a:p>
            <a:r>
              <a:rPr lang="ru-RU" dirty="0" smtClean="0"/>
              <a:t>применять индивидуальный подход;</a:t>
            </a:r>
          </a:p>
          <a:p>
            <a:r>
              <a:rPr lang="ru-RU" dirty="0" smtClean="0"/>
              <a:t>работать в оптимальном темпе;</a:t>
            </a:r>
          </a:p>
          <a:p>
            <a:r>
              <a:rPr lang="ru-RU" dirty="0" smtClean="0"/>
              <a:t>создавать ситуацию успеха;</a:t>
            </a:r>
          </a:p>
          <a:p>
            <a:r>
              <a:rPr lang="ru-RU" dirty="0" smtClean="0"/>
              <a:t>давать </a:t>
            </a:r>
            <a:r>
              <a:rPr lang="ru-RU" smtClean="0"/>
              <a:t>практические знания.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Взрослые в роли учеников</a:t>
            </a: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4784725"/>
          </a:xfrm>
        </p:spPr>
        <p:txBody>
          <a:bodyPr/>
          <a:lstStyle/>
          <a:p>
            <a:pPr eaLnBrk="1" hangingPunct="1"/>
            <a:r>
              <a:rPr lang="ru-RU" sz="2400" smtClean="0"/>
              <a:t>лимит времени;</a:t>
            </a:r>
          </a:p>
          <a:p>
            <a:pPr eaLnBrk="1" hangingPunct="1"/>
            <a:r>
              <a:rPr lang="ru-RU" sz="2400" smtClean="0"/>
              <a:t>лимит сил;</a:t>
            </a:r>
          </a:p>
          <a:p>
            <a:pPr eaLnBrk="1" hangingPunct="1"/>
            <a:r>
              <a:rPr lang="ru-RU" sz="2400" smtClean="0"/>
              <a:t>не всегда понимают цель обучения;</a:t>
            </a:r>
          </a:p>
          <a:p>
            <a:pPr eaLnBrk="1" hangingPunct="1"/>
            <a:r>
              <a:rPr lang="ru-RU" sz="2400" smtClean="0"/>
              <a:t>разнообразие целей;</a:t>
            </a:r>
          </a:p>
          <a:p>
            <a:pPr eaLnBrk="1" hangingPunct="1"/>
            <a:r>
              <a:rPr lang="ru-RU" sz="2400" smtClean="0"/>
              <a:t>потребность в быстрых и видимых результатах;</a:t>
            </a:r>
          </a:p>
          <a:p>
            <a:pPr eaLnBrk="1" hangingPunct="1"/>
            <a:r>
              <a:rPr lang="ru-RU" sz="2400" smtClean="0"/>
              <a:t>не всегда удачный предшествующий опыт изучения языка;</a:t>
            </a:r>
          </a:p>
          <a:p>
            <a:pPr eaLnBrk="1" hangingPunct="1"/>
            <a:r>
              <a:rPr lang="ru-RU" sz="2400" smtClean="0"/>
              <a:t>умения анализа и синтеза информации;</a:t>
            </a:r>
          </a:p>
          <a:p>
            <a:pPr eaLnBrk="1" hangingPunct="1"/>
            <a:r>
              <a:rPr lang="ru-RU" sz="2400" smtClean="0"/>
              <a:t>высокий уровень мышления;</a:t>
            </a:r>
          </a:p>
          <a:p>
            <a:pPr eaLnBrk="1" hangingPunct="1"/>
            <a:r>
              <a:rPr lang="ru-RU" sz="2400" smtClean="0"/>
              <a:t>жизненный опыт;</a:t>
            </a:r>
          </a:p>
          <a:p>
            <a:pPr eaLnBrk="1" hangingPunct="1"/>
            <a:r>
              <a:rPr lang="ru-RU" sz="2400" smtClean="0"/>
              <a:t>ответственность;</a:t>
            </a:r>
          </a:p>
          <a:p>
            <a:pPr eaLnBrk="1" hangingPunct="1"/>
            <a:r>
              <a:rPr lang="ru-RU" sz="2400" smtClean="0"/>
              <a:t>самомотивация.</a:t>
            </a:r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0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0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0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30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Основополагающие принципы: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496728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занятия с удовольствием;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возможность самостоятельной работы;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возможность самоконтроля;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«волнообразное» построение курса, т.е. уровень сложности, повышается и понижается;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принцип </a:t>
            </a:r>
            <a:r>
              <a:rPr lang="ru-RU" dirty="0" err="1" smtClean="0"/>
              <a:t>streamline</a:t>
            </a:r>
            <a:r>
              <a:rPr lang="ru-RU" dirty="0" smtClean="0"/>
              <a:t> – «обтекаемо беспрепятственное» обучение.</a:t>
            </a: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Обучение «с нуля»</a:t>
            </a:r>
          </a:p>
        </p:txBody>
      </p:sp>
      <p:sp>
        <p:nvSpPr>
          <p:cNvPr id="4099" name="Текст 4"/>
          <p:cNvSpPr>
            <a:spLocks noGrp="1"/>
          </p:cNvSpPr>
          <p:nvPr>
            <p:ph type="body" idx="1"/>
          </p:nvPr>
        </p:nvSpPr>
        <p:spPr>
          <a:xfrm>
            <a:off x="468313" y="1125538"/>
            <a:ext cx="4040187" cy="638175"/>
          </a:xfrm>
        </p:spPr>
        <p:txBody>
          <a:bodyPr/>
          <a:lstStyle/>
          <a:p>
            <a:pPr algn="ctr" eaLnBrk="1" hangingPunct="1"/>
            <a:r>
              <a:rPr lang="en-US" smtClean="0"/>
              <a:t>“True beginner”</a:t>
            </a:r>
            <a:endParaRPr lang="ru-RU" smtClean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8313" y="1773238"/>
            <a:ext cx="4040187" cy="3951287"/>
          </a:xfrm>
        </p:spPr>
        <p:txBody>
          <a:bodyPr/>
          <a:lstStyle/>
          <a:p>
            <a:pPr eaLnBrk="1" hangingPunct="1"/>
            <a:r>
              <a:rPr lang="ru-RU" smtClean="0"/>
              <a:t>Не изучал этот язык раньше;</a:t>
            </a:r>
          </a:p>
          <a:p>
            <a:pPr eaLnBrk="1" hangingPunct="1"/>
            <a:r>
              <a:rPr lang="ru-RU" smtClean="0"/>
              <a:t>Возможная интерференция другого иностранного языка;</a:t>
            </a:r>
          </a:p>
          <a:p>
            <a:pPr eaLnBrk="1" hangingPunct="1"/>
            <a:r>
              <a:rPr lang="ru-RU" smtClean="0"/>
              <a:t>Не может английскую речь воспринимать на слух;</a:t>
            </a:r>
          </a:p>
          <a:p>
            <a:pPr eaLnBrk="1" hangingPunct="1"/>
            <a:r>
              <a:rPr lang="ru-RU" smtClean="0"/>
              <a:t>Не знаком с английской орфографией и т.д.</a:t>
            </a:r>
          </a:p>
          <a:p>
            <a:pPr eaLnBrk="1" hangingPunct="1"/>
            <a:endParaRPr lang="ru-RU" smtClean="0"/>
          </a:p>
        </p:txBody>
      </p:sp>
      <p:sp>
        <p:nvSpPr>
          <p:cNvPr id="4101" name="Текст 6"/>
          <p:cNvSpPr>
            <a:spLocks noGrp="1"/>
          </p:cNvSpPr>
          <p:nvPr>
            <p:ph type="body" sz="quarter" idx="3"/>
          </p:nvPr>
        </p:nvSpPr>
        <p:spPr>
          <a:xfrm>
            <a:off x="4643438" y="1125538"/>
            <a:ext cx="4041775" cy="638175"/>
          </a:xfrm>
        </p:spPr>
        <p:txBody>
          <a:bodyPr/>
          <a:lstStyle/>
          <a:p>
            <a:pPr algn="ctr" eaLnBrk="1" hangingPunct="1"/>
            <a:r>
              <a:rPr lang="en-US" smtClean="0"/>
              <a:t>“False beginner”</a:t>
            </a:r>
            <a:endParaRPr lang="ru-RU" smtClean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>
          <a:xfrm>
            <a:off x="4572000" y="1773238"/>
            <a:ext cx="4041775" cy="3951287"/>
          </a:xfrm>
        </p:spPr>
        <p:txBody>
          <a:bodyPr/>
          <a:lstStyle/>
          <a:p>
            <a:pPr eaLnBrk="1" hangingPunct="1"/>
            <a:r>
              <a:rPr lang="ru-RU" smtClean="0"/>
              <a:t>Изучал английский язык давно и забыл;</a:t>
            </a:r>
          </a:p>
          <a:p>
            <a:pPr eaLnBrk="1" hangingPunct="1"/>
            <a:r>
              <a:rPr lang="ru-RU" smtClean="0"/>
              <a:t>Возможный негативный опыт изучения;</a:t>
            </a:r>
          </a:p>
          <a:p>
            <a:pPr eaLnBrk="1" hangingPunct="1"/>
            <a:r>
              <a:rPr lang="ru-RU" smtClean="0"/>
              <a:t>Не знает как учить, но точно знает «как не надо учить»;</a:t>
            </a:r>
          </a:p>
          <a:p>
            <a:pPr eaLnBrk="1" hangingPunct="1"/>
            <a:r>
              <a:rPr lang="ru-RU" smtClean="0"/>
              <a:t>Возможные проблемы в существующей основе английского (речевые, произносительные ошибки и т.д.)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Чего хотят взрослые </a:t>
            </a:r>
            <a:br>
              <a:rPr lang="ru-RU" smtClean="0"/>
            </a:br>
            <a:r>
              <a:rPr lang="ru-RU" smtClean="0"/>
              <a:t>от курса английского языка</a:t>
            </a: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z="2800" smtClean="0"/>
              <a:t>направленность на практику;</a:t>
            </a:r>
          </a:p>
          <a:p>
            <a:pPr eaLnBrk="1" hangingPunct="1"/>
            <a:r>
              <a:rPr lang="ru-RU" sz="2800" smtClean="0"/>
              <a:t>удобный темп;</a:t>
            </a:r>
          </a:p>
          <a:p>
            <a:pPr eaLnBrk="1" hangingPunct="1"/>
            <a:r>
              <a:rPr lang="ru-RU" sz="2800" smtClean="0"/>
              <a:t>учет познавательных интересов;</a:t>
            </a:r>
          </a:p>
          <a:p>
            <a:pPr eaLnBrk="1" hangingPunct="1"/>
            <a:r>
              <a:rPr lang="ru-RU" sz="2800" smtClean="0"/>
              <a:t>быстрый, видимый результат;</a:t>
            </a:r>
          </a:p>
          <a:p>
            <a:pPr eaLnBrk="1" hangingPunct="1"/>
            <a:r>
              <a:rPr lang="ru-RU" sz="2800" smtClean="0"/>
              <a:t>отсутствие самостоятельных занятий, либо самостоятельные занятия с возможностью быстрой и удобной проверки результатов;</a:t>
            </a:r>
          </a:p>
          <a:p>
            <a:pPr eaLnBrk="1" hangingPunct="1"/>
            <a:r>
              <a:rPr lang="ru-RU" sz="2800" smtClean="0"/>
              <a:t>понятность без зубрежки;</a:t>
            </a:r>
          </a:p>
          <a:p>
            <a:pPr eaLnBrk="1" hangingPunct="1"/>
            <a:r>
              <a:rPr lang="ru-RU" sz="2800" smtClean="0"/>
              <a:t>удобство по времени для занятий.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smtClean="0"/>
              <a:t>Практическая реализация требований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875"/>
            <a:ext cx="8229600" cy="5040313"/>
          </a:xfrm>
        </p:spPr>
        <p:txBody>
          <a:bodyPr/>
          <a:lstStyle/>
          <a:p>
            <a:pPr eaLnBrk="1" hangingPunct="1"/>
            <a:r>
              <a:rPr lang="ru-RU" smtClean="0"/>
              <a:t>Электронный учебник </a:t>
            </a:r>
            <a:r>
              <a:rPr lang="en-US" smtClean="0"/>
              <a:t>“English for Adults” </a:t>
            </a:r>
            <a:r>
              <a:rPr lang="ru-RU" smtClean="0"/>
              <a:t>(авторы д.п.н., проф. Р. П. Мильруд, к. п.н. С. В. Логунова) предназначен для взрослых, начинающих изучать английский язык с нуля или продолжающих после долгого перерыва.</a:t>
            </a:r>
          </a:p>
          <a:p>
            <a:pPr eaLnBrk="1" hangingPunct="1"/>
            <a:r>
              <a:rPr lang="ru-RU" smtClean="0"/>
              <a:t>Каждый урок рассчитан ориентировочно на 2 академических часа. В курсе заложены резервные часы. Весь курс рассчитан на 160 часов.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smtClean="0"/>
              <a:t>Практическая реализация требований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Введение поможет лучше понять свою цель в изучении языка и свои сильные стороны как учащегося;</a:t>
            </a:r>
          </a:p>
          <a:p>
            <a:pPr eaLnBrk="1" hangingPunct="1"/>
            <a:r>
              <a:rPr lang="ru-RU" smtClean="0"/>
              <a:t>Вводный курс формирует знание английского алфавита, правил чтения, навыки произношения и технику чтения, знакомит с грамматической системой английского языка и готовит к практическому овладению языком.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</TotalTime>
  <Words>744</Words>
  <Application>Microsoft Office PowerPoint</Application>
  <PresentationFormat>Экран (4:3)</PresentationFormat>
  <Paragraphs>124</Paragraphs>
  <Slides>36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9" baseType="lpstr">
      <vt:lpstr>Calibri</vt:lpstr>
      <vt:lpstr>Arial</vt:lpstr>
      <vt:lpstr>Тема Office</vt:lpstr>
      <vt:lpstr>Обучение английскому языку взрослых «с нуля»: организация и приемы обучения </vt:lpstr>
      <vt:lpstr>Проблемы и решения</vt:lpstr>
      <vt:lpstr>Особенности обучения взрослых</vt:lpstr>
      <vt:lpstr>Взрослые в роли учеников</vt:lpstr>
      <vt:lpstr>Основополагающие принципы:</vt:lpstr>
      <vt:lpstr>Обучение «с нуля»</vt:lpstr>
      <vt:lpstr>Чего хотят взрослые  от курса английского языка</vt:lpstr>
      <vt:lpstr>Практическая реализация требований</vt:lpstr>
      <vt:lpstr>Практическая реализация требований</vt:lpstr>
      <vt:lpstr>Структура учебника</vt:lpstr>
      <vt:lpstr>Структура учебника</vt:lpstr>
      <vt:lpstr>Принципы учебника</vt:lpstr>
      <vt:lpstr>Материалы включают</vt:lpstr>
      <vt:lpstr>Парадоксы орфографии</vt:lpstr>
      <vt:lpstr>Анализ контекста</vt:lpstr>
      <vt:lpstr>Система обучения. Ввод материала через фонетику</vt:lpstr>
      <vt:lpstr>Грамматика+отработка на уровне микродиалогов </vt:lpstr>
      <vt:lpstr>Расширение словарного запаса</vt:lpstr>
      <vt:lpstr>Ввод новой информации (лексика + грамматика)</vt:lpstr>
      <vt:lpstr>Продолжение темы на новом уровне сложности</vt:lpstr>
      <vt:lpstr>Понимание на слух</vt:lpstr>
      <vt:lpstr>Диалоги</vt:lpstr>
      <vt:lpstr>Чтение и письмо</vt:lpstr>
      <vt:lpstr>Межкультурная информация</vt:lpstr>
      <vt:lpstr>Возможности электронного учебника</vt:lpstr>
      <vt:lpstr>Произношение</vt:lpstr>
      <vt:lpstr>Вводный курс</vt:lpstr>
      <vt:lpstr>Слайд 28</vt:lpstr>
      <vt:lpstr>Слайд 29</vt:lpstr>
      <vt:lpstr>Слайд 30</vt:lpstr>
      <vt:lpstr>Слайд 31</vt:lpstr>
      <vt:lpstr>Говорение – первые успехи</vt:lpstr>
      <vt:lpstr>Слайд 33</vt:lpstr>
      <vt:lpstr>Слайд 34</vt:lpstr>
      <vt:lpstr>Опоры для говорения</vt:lpstr>
      <vt:lpstr>Подведем итоги: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Обучение взрослых говорению «с нуля»</dc:title>
  <dc:creator>Alexey Konobeiev</dc:creator>
  <cp:lastModifiedBy>bim</cp:lastModifiedBy>
  <cp:revision>19</cp:revision>
  <dcterms:created xsi:type="dcterms:W3CDTF">2015-04-04T19:48:58Z</dcterms:created>
  <dcterms:modified xsi:type="dcterms:W3CDTF">2017-11-14T06:25:27Z</dcterms:modified>
</cp:coreProperties>
</file>