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4"/>
  </p:notesMasterIdLst>
  <p:sldIdLst>
    <p:sldId id="256" r:id="rId2"/>
    <p:sldId id="308" r:id="rId3"/>
    <p:sldId id="261" r:id="rId4"/>
    <p:sldId id="257" r:id="rId5"/>
    <p:sldId id="259" r:id="rId6"/>
    <p:sldId id="260" r:id="rId7"/>
    <p:sldId id="258" r:id="rId8"/>
    <p:sldId id="268" r:id="rId9"/>
    <p:sldId id="264" r:id="rId10"/>
    <p:sldId id="267" r:id="rId11"/>
    <p:sldId id="293" r:id="rId12"/>
    <p:sldId id="270" r:id="rId13"/>
    <p:sldId id="294" r:id="rId14"/>
    <p:sldId id="271" r:id="rId15"/>
    <p:sldId id="262" r:id="rId16"/>
    <p:sldId id="266" r:id="rId17"/>
    <p:sldId id="265" r:id="rId18"/>
    <p:sldId id="263" r:id="rId19"/>
    <p:sldId id="302" r:id="rId20"/>
    <p:sldId id="269" r:id="rId21"/>
    <p:sldId id="273" r:id="rId22"/>
    <p:sldId id="298" r:id="rId23"/>
    <p:sldId id="299" r:id="rId24"/>
    <p:sldId id="300" r:id="rId25"/>
    <p:sldId id="295" r:id="rId26"/>
    <p:sldId id="296" r:id="rId27"/>
    <p:sldId id="297" r:id="rId28"/>
    <p:sldId id="301" r:id="rId29"/>
    <p:sldId id="276" r:id="rId30"/>
    <p:sldId id="291" r:id="rId31"/>
    <p:sldId id="309" r:id="rId32"/>
    <p:sldId id="312" r:id="rId33"/>
    <p:sldId id="311" r:id="rId34"/>
    <p:sldId id="310" r:id="rId35"/>
    <p:sldId id="274" r:id="rId36"/>
    <p:sldId id="292" r:id="rId37"/>
    <p:sldId id="277" r:id="rId38"/>
    <p:sldId id="278" r:id="rId39"/>
    <p:sldId id="280" r:id="rId40"/>
    <p:sldId id="279" r:id="rId41"/>
    <p:sldId id="281" r:id="rId42"/>
    <p:sldId id="303" r:id="rId4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-102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83CAC-109F-444A-B19E-8FC3825496BF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3E3B6-B0F7-404A-952F-A1E4EA0BFC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0064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3E3B6-B0F7-404A-952F-A1E4EA0BFCC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5377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0565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4791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7198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6346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6931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1680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7385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5756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6537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9343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C1B21-1F80-4CBC-931E-D358D7A7D9CE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8956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C1B21-1F80-4CBC-931E-D358D7A7D9CE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DB0AE-5E94-4A83-BBBB-BCF2D9DDA0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391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jp6.r0tt.com/l_4718fd50-fa96-11e1-bdcb-477e76200006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3.bp.blogspot.com/-G5QN3_zf1ck/TwEW0CvzWwI/AAAAAAAAALM/1GzvyfL3gwY/s640/LessonReflection.gif" TargetMode="Externa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sites.google.com/a/lakesinternational.org/reading-at-lila/_/rsrc/1467894952339/100-book-challange/my-forms/Sample%20reading%20log%201st%202012-10-17%20a%20las%2012.31.43.png?height=303&amp;width=400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3.bp.blogspot.com/-EsRMISQS_0o/V8xP3nIj_4I/AAAAAAAAMdo/zbmmyCGqS18EPs3ZYG1gQafPyoFnWpimwCLcB/s1600/Foto+04-09-16+15+53+02.jpg" TargetMode="Externa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fb.ru/misc/i/gallery/14901/1544184.jpg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kopilkaurokov.ru/psihologu/presentacii/shiest_shliap_myshlieniia_tiekhnologhiia_kritichieskogho_myshlieniia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learnerslink.com/wp-content/uploads/2014/04/six-hats-chart-869x1024.jpg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795" y="1737453"/>
            <a:ext cx="11764369" cy="23876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cap="all" dirty="0" smtClean="0"/>
              <a:t>ОРГАНИЗАЦИЯ РЕФЛЕКСИИ НА УРОКАХ АНГЛИЙСКОГО ЯЗЫКА ВО 2 – 11 КЛАССАХ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на примере курсов и пособий издательства “Титул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”)</a:t>
            </a:r>
            <a:endParaRPr lang="ru-RU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Y:\Delo-New\ОГР\Казеичева (Бурова)\СОЦСЕТИ!!!\необходимые иллюстрации включая мои личные фотографии\TIT_Logo_kvadrat.png"/>
          <p:cNvPicPr>
            <a:picLocks noChangeAspect="1" noChangeArrowheads="1"/>
          </p:cNvPicPr>
          <p:nvPr/>
        </p:nvPicPr>
        <p:blipFill>
          <a:blip r:embed="rId2" cstate="print"/>
          <a:srcRect l="5726" t="21436" r="4298" b="22864"/>
          <a:stretch>
            <a:fillRect/>
          </a:stretch>
        </p:blipFill>
        <p:spPr bwMode="auto">
          <a:xfrm>
            <a:off x="4704839" y="261168"/>
            <a:ext cx="2782322" cy="1722389"/>
          </a:xfrm>
          <a:prstGeom prst="rect">
            <a:avLst/>
          </a:prstGeom>
          <a:noFill/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3143672" y="5253098"/>
            <a:ext cx="5904656" cy="124854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Казеичева Алёна Евгеньевна,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заместитель руководителя Центра образовательных программ издательства «Титул»,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 учебных пособий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Метапредметный портфель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954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690" y="175939"/>
            <a:ext cx="10515600" cy="1325563"/>
          </a:xfrm>
        </p:spPr>
        <p:txBody>
          <a:bodyPr/>
          <a:lstStyle/>
          <a:p>
            <a:r>
              <a:rPr lang="ru-RU" dirty="0" smtClean="0"/>
              <a:t>Форма двухчастного дневника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679903" y="1571004"/>
          <a:ext cx="8128000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Цитата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Комментарий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116725" y="293490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Форма трехчастного дневника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679903" y="4224866"/>
          <a:ext cx="8127999" cy="165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Цитата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Комментарии (п</a:t>
                      </a:r>
                      <a:r>
                        <a:rPr lang="ru-RU" b="1" baseline="0" dirty="0" smtClean="0"/>
                        <a:t>очему эта цитата привлекла ваше внимание)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Вопросы к учителю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917" y="6243144"/>
            <a:ext cx="5112462" cy="410297"/>
          </a:xfrm>
        </p:spPr>
        <p:txBody>
          <a:bodyPr>
            <a:noAutofit/>
          </a:bodyPr>
          <a:lstStyle/>
          <a:p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jp6.r0tt.com/l_4718fd50-fa96-11e1-bdcb-477e76200006.jpg</a:t>
            </a:r>
            <a:r>
              <a:rPr lang="en-US" sz="1600" dirty="0" smtClean="0"/>
              <a:t> </a:t>
            </a:r>
            <a:endParaRPr lang="ru-RU" sz="1600" dirty="0"/>
          </a:p>
        </p:txBody>
      </p:sp>
      <p:pic>
        <p:nvPicPr>
          <p:cNvPr id="1026" name="Picture 2" descr="Картинки по запросу reflection readi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74"/>
          <a:stretch/>
        </p:blipFill>
        <p:spPr bwMode="auto">
          <a:xfrm>
            <a:off x="264755" y="119466"/>
            <a:ext cx="5117567" cy="609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Картинки по запросу self-reflection stude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6472" y="0"/>
            <a:ext cx="4812423" cy="6222124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665076" y="6337737"/>
            <a:ext cx="6358757" cy="3678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sz="1400" dirty="0" smtClean="0">
                <a:latin typeface="+mj-lt"/>
                <a:ea typeface="+mj-ea"/>
                <a:cs typeface="+mj-cs"/>
                <a:hlinkClick r:id="rId5"/>
              </a:rPr>
              <a:t>http://3.bp.blogspot.com/-</a:t>
            </a:r>
            <a:r>
              <a:rPr lang="en-US" sz="1400" dirty="0" smtClean="0">
                <a:latin typeface="+mj-lt"/>
                <a:ea typeface="+mj-ea"/>
                <a:cs typeface="+mj-cs"/>
                <a:hlinkClick r:id="rId5"/>
              </a:rPr>
              <a:t>G5QN3_zf1ck/TwEW0CvzWwI/AAAAAAAAALM/1GzvyfL3gwY/s640/LessonReflection.gif</a:t>
            </a:r>
            <a:r>
              <a:rPr lang="ru-RU" sz="1400" dirty="0" smtClean="0">
                <a:latin typeface="+mj-lt"/>
                <a:ea typeface="+mj-ea"/>
                <a:cs typeface="+mj-cs"/>
              </a:rPr>
              <a:t>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9185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Форма бортового журнала (</a:t>
            </a:r>
            <a:r>
              <a:rPr lang="en-US" dirty="0" smtClean="0"/>
              <a:t>logbook)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98178" y="2054480"/>
          <a:ext cx="8341712" cy="17187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70856"/>
                <a:gridCol w="4170856"/>
              </a:tblGrid>
              <a:tr h="57291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Что мне известно по данной теме?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Что нового я узнал</a:t>
                      </a:r>
                      <a:r>
                        <a:rPr lang="ru-RU" b="1" baseline="0" dirty="0" smtClean="0"/>
                        <a:t> из текста?</a:t>
                      </a:r>
                      <a:endParaRPr lang="ru-RU" b="1" dirty="0"/>
                    </a:p>
                  </a:txBody>
                  <a:tcPr/>
                </a:tc>
              </a:tr>
              <a:tr h="57291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291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587" y="5063318"/>
            <a:ext cx="7050443" cy="1131132"/>
          </a:xfrm>
        </p:spPr>
        <p:txBody>
          <a:bodyPr>
            <a:noAutofit/>
          </a:bodyPr>
          <a:lstStyle/>
          <a:p>
            <a:r>
              <a:rPr lang="en-US" sz="1600" dirty="0">
                <a:hlinkClick r:id="rId2"/>
              </a:rPr>
              <a:t>https://sites.google.com/a/lakesinternational.org/reading-at-lila/_/</a:t>
            </a:r>
            <a:r>
              <a:rPr lang="en-US" sz="1600" dirty="0" smtClean="0">
                <a:hlinkClick r:id="rId2"/>
              </a:rPr>
              <a:t>rsrc/1467894952339/100-book-challange/my-forms/Sample%20reading%20log%201st%202012-10-17%20a%20las%2012.31.43.png?height=303&amp;width=400</a:t>
            </a:r>
            <a:r>
              <a:rPr lang="en-US" sz="1600" dirty="0" smtClean="0"/>
              <a:t> </a:t>
            </a:r>
            <a:endParaRPr lang="ru-RU" sz="1600" dirty="0"/>
          </a:p>
        </p:txBody>
      </p:sp>
      <p:pic>
        <p:nvPicPr>
          <p:cNvPr id="2050" name="Picture 2" descr="Картинки по запросу my reading log book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44" r="3757"/>
          <a:stretch/>
        </p:blipFill>
        <p:spPr bwMode="auto">
          <a:xfrm>
            <a:off x="245659" y="189433"/>
            <a:ext cx="5827594" cy="487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my reading log book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59" t="2742" r="10427" b="3014"/>
          <a:stretch/>
        </p:blipFill>
        <p:spPr bwMode="auto">
          <a:xfrm>
            <a:off x="6305265" y="941694"/>
            <a:ext cx="5568287" cy="4694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646459" y="5762022"/>
            <a:ext cx="5227093" cy="8648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>
                <a:hlinkClick r:id="rId5"/>
              </a:rPr>
              <a:t>https://3.bp.blogspot.com/-</a:t>
            </a:r>
            <a:r>
              <a:rPr lang="en-US" sz="1600" dirty="0" smtClean="0">
                <a:hlinkClick r:id="rId5"/>
              </a:rPr>
              <a:t>EsRMISQS_0o/V8xP3nIj_4I/AAAAAAAAMdo/zbmmyCGqS18EPs3ZYG1gQafPyoFnWpimwCLcB/s1600/Foto%2B04-09-16%2B15%2B53%2B02.jpg</a:t>
            </a:r>
            <a:r>
              <a:rPr lang="en-US" sz="1600" dirty="0" smtClean="0"/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952106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Прием «Концептуальная таблица»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49131" y="1539473"/>
          <a:ext cx="8127999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Линии сравнения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Объект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Объект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54234" y="3746646"/>
          <a:ext cx="8127999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Линии сравнения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Москва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Санкт-Петербург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Архитектура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Центр культуры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903890" y="2745718"/>
            <a:ext cx="10486696" cy="10169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Пример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429" y="136525"/>
            <a:ext cx="10515600" cy="1325563"/>
          </a:xfrm>
        </p:spPr>
        <p:txBody>
          <a:bodyPr/>
          <a:lstStyle/>
          <a:p>
            <a:r>
              <a:rPr lang="ru-RU" dirty="0" smtClean="0"/>
              <a:t>Необходима ли рефлексия? </a:t>
            </a:r>
            <a:br>
              <a:rPr lang="ru-RU" dirty="0" smtClean="0"/>
            </a:br>
            <a:r>
              <a:rPr lang="ru-RU" dirty="0" smtClean="0"/>
              <a:t>Каковы её функции?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3772" y="1901824"/>
            <a:ext cx="10515600" cy="4716689"/>
          </a:xfrm>
        </p:spPr>
        <p:txBody>
          <a:bodyPr/>
          <a:lstStyle/>
          <a:p>
            <a:r>
              <a:rPr lang="ru-RU" b="1" dirty="0" smtClean="0"/>
              <a:t>коммуникационная</a:t>
            </a:r>
            <a:r>
              <a:rPr lang="ru-RU" dirty="0" smtClean="0"/>
              <a:t> (обмен мнениями о новой информации);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информационная</a:t>
            </a:r>
            <a:r>
              <a:rPr lang="ru-RU" dirty="0" smtClean="0"/>
              <a:t> (приобретение нового знания);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мотивационная </a:t>
            </a:r>
            <a:r>
              <a:rPr lang="ru-RU" dirty="0" smtClean="0"/>
              <a:t>(побуждение к дальнейшему расширению информационного поля);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оценочная</a:t>
            </a:r>
            <a:r>
              <a:rPr lang="ru-RU" dirty="0" smtClean="0"/>
              <a:t> (соотнесение новой информации и имеющихся знаний, выработка собственной позиции, оценка процесса).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Стадии изучения материала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2188029"/>
            <a:ext cx="10515600" cy="3988934"/>
          </a:xfrm>
        </p:spPr>
        <p:txBody>
          <a:bodyPr>
            <a:normAutofit/>
          </a:bodyPr>
          <a:lstStyle/>
          <a:p>
            <a:r>
              <a:rPr lang="ru-RU" dirty="0" smtClean="0"/>
              <a:t>стадия вызова (</a:t>
            </a:r>
            <a:r>
              <a:rPr lang="en-US" dirty="0" smtClean="0"/>
              <a:t>evocation stage</a:t>
            </a:r>
            <a:r>
              <a:rPr lang="ru-RU" dirty="0" smtClean="0"/>
              <a:t>);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ru-RU" dirty="0" smtClean="0"/>
              <a:t>стадия осмысления содержания (</a:t>
            </a:r>
            <a:r>
              <a:rPr lang="en-US" dirty="0" smtClean="0"/>
              <a:t>realization of meaning</a:t>
            </a:r>
            <a:r>
              <a:rPr lang="ru-RU" dirty="0" smtClean="0"/>
              <a:t>);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ru-RU" dirty="0" smtClean="0"/>
              <a:t>стадия рефлексии (</a:t>
            </a:r>
            <a:r>
              <a:rPr lang="en-US" dirty="0" smtClean="0"/>
              <a:t>reflection</a:t>
            </a:r>
            <a:r>
              <a:rPr lang="ru-RU" dirty="0" smtClean="0"/>
              <a:t>).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36525" y="4561490"/>
            <a:ext cx="4572000" cy="191288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На стадии рефлексии осуществляется творческая переработка, анализ, интерпретация изученной информации.</a:t>
            </a:r>
          </a:p>
          <a:p>
            <a:pPr algn="ctr"/>
            <a:r>
              <a:rPr lang="ru-RU" sz="2000" dirty="0" smtClean="0"/>
              <a:t>Работа ведется индивидуально, в парах или группах.</a:t>
            </a:r>
          </a:p>
          <a:p>
            <a:pPr algn="ctr"/>
            <a:endParaRPr lang="ru-RU" dirty="0"/>
          </a:p>
        </p:txBody>
      </p:sp>
      <p:cxnSp>
        <p:nvCxnSpPr>
          <p:cNvPr id="6" name="Скругленная соединительная линия 5"/>
          <p:cNvCxnSpPr>
            <a:stCxn id="4" idx="1"/>
          </p:cNvCxnSpPr>
          <p:nvPr/>
        </p:nvCxnSpPr>
        <p:spPr>
          <a:xfrm rot="10800000">
            <a:off x="5623035" y="4477407"/>
            <a:ext cx="1513491" cy="1040524"/>
          </a:xfrm>
          <a:prstGeom prst="curvedConnector3">
            <a:avLst>
              <a:gd name="adj1" fmla="val 50000"/>
            </a:avLst>
          </a:prstGeom>
          <a:ln w="28575">
            <a:prstDash val="sysDash"/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Характеристики рефлексии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 стадии </a:t>
            </a:r>
            <a:r>
              <a:rPr lang="ru-RU" b="1" dirty="0" smtClean="0"/>
              <a:t>рефлексии</a:t>
            </a:r>
            <a:r>
              <a:rPr lang="ru-RU" dirty="0" smtClean="0"/>
              <a:t> учитель и ученики возвращаются к сформулированным на стадии вызова вопросам и предположениям, сопоставляют новый материал с тем, что знали об этом раньше. </a:t>
            </a:r>
          </a:p>
          <a:p>
            <a:r>
              <a:rPr lang="ru-RU" dirty="0" smtClean="0"/>
              <a:t>Для этой стадии характерны вдумчивые рассуждения (как устные, так и письменные), систематизация и оценивание новой информации.</a:t>
            </a:r>
          </a:p>
          <a:p>
            <a:r>
              <a:rPr lang="ru-RU" dirty="0" smtClean="0"/>
              <a:t>В процессе рефлексии ученики не только формулируют выводы по изучаемой теме и выражают эти выводы в разной форме, но и задают новые вопросы, выдвигают предположения, выявляют новые пробелы в своих знаниях.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9183"/>
            <a:ext cx="10515600" cy="1137104"/>
          </a:xfrm>
        </p:spPr>
        <p:txBody>
          <a:bodyPr/>
          <a:lstStyle/>
          <a:p>
            <a:r>
              <a:rPr lang="ru-RU" dirty="0" smtClean="0"/>
              <a:t>Что будет рефлексией, а что – нет?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40459" y="1533010"/>
            <a:ext cx="5236028" cy="498565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вариант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Задать в конце урока следующие вопросы: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познакомились сегодня со временем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Present Simple?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узнали сегодня новое правило?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выучили новые слова на уроке?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Вам понравился урок?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6082752" y="1518948"/>
            <a:ext cx="5170826" cy="499931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вариант</a:t>
            </a:r>
          </a:p>
          <a:p>
            <a:pPr marL="514350" indent="-51435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Задать в конце урока следующие вопросы:</a:t>
            </a:r>
          </a:p>
          <a:p>
            <a:pPr marL="514350" indent="-51435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мы открыли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узнали на уроке?</a:t>
            </a:r>
          </a:p>
          <a:p>
            <a:pPr marL="514350" indent="-51435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Оправдались ли ваши ожидания от урока?</a:t>
            </a:r>
          </a:p>
          <a:p>
            <a:pPr marL="514350" indent="-51435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Что вы взяли с сегодняшнего урока?</a:t>
            </a:r>
          </a:p>
          <a:p>
            <a:pPr marL="514350" indent="-51435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Над чем заставил задуматься урок?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6" grpId="0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9183"/>
            <a:ext cx="10515600" cy="1137104"/>
          </a:xfrm>
        </p:spPr>
        <p:txBody>
          <a:bodyPr/>
          <a:lstStyle/>
          <a:p>
            <a:r>
              <a:rPr lang="ru-RU" dirty="0" smtClean="0"/>
              <a:t>Что будет рефлексией, а что – нет?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40459" y="1533010"/>
            <a:ext cx="5236028" cy="498565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вариант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Задать в конце урока следующие вопросы: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познакомились сегодня со временем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Present Simple?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узнали сегодня новое правило?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выучили новые слова на уроке?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Вам понравился урок?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6082752" y="1518948"/>
            <a:ext cx="5170826" cy="499931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вариант</a:t>
            </a:r>
          </a:p>
          <a:p>
            <a:pPr marL="514350" indent="-51435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Задать в конце урока следующие вопросы:</a:t>
            </a:r>
          </a:p>
          <a:p>
            <a:pPr marL="514350" indent="-51435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мы открыли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узнали на уроке?</a:t>
            </a:r>
          </a:p>
          <a:p>
            <a:pPr marL="514350" indent="-51435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Оправдались ли ваши ожидания от урока?</a:t>
            </a:r>
          </a:p>
          <a:p>
            <a:pPr marL="514350" indent="-51435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Что вы взяли с сегодняшнего урока?</a:t>
            </a:r>
          </a:p>
          <a:p>
            <a:pPr marL="514350" indent="-51435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Над чем заставил задуматься урок?</a:t>
            </a:r>
          </a:p>
        </p:txBody>
      </p:sp>
      <p:sp>
        <p:nvSpPr>
          <p:cNvPr id="3" name="Овал 2"/>
          <p:cNvSpPr/>
          <p:nvPr/>
        </p:nvSpPr>
        <p:spPr>
          <a:xfrm>
            <a:off x="5576487" y="941696"/>
            <a:ext cx="6196084" cy="5800298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7421" y="1306287"/>
            <a:ext cx="5399066" cy="534017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177421" y="1306287"/>
            <a:ext cx="5486560" cy="534017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5013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6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bae\Рабочий стол\question-2004314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1352" y="1487871"/>
            <a:ext cx="7756635" cy="4880216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151587" y="239001"/>
            <a:ext cx="3384331" cy="1325563"/>
          </a:xfrm>
        </p:spPr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0357" y="-15295"/>
            <a:ext cx="5062209" cy="687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74011"/>
          <a:stretch>
            <a:fillRect/>
          </a:stretch>
        </p:blipFill>
        <p:spPr bwMode="auto">
          <a:xfrm>
            <a:off x="2359988" y="3490176"/>
            <a:ext cx="8962015" cy="316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3476" y="270532"/>
            <a:ext cx="9070428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Развитие критического мышления, рефлексия и результаты ФГОС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99393" y="2564525"/>
            <a:ext cx="10954407" cy="361243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Развитие критического мышления учащихся </a:t>
            </a:r>
            <a:r>
              <a:rPr lang="ru-RU" dirty="0" smtClean="0"/>
              <a:t>– развитие информационной компетенции, формирование уважительного отношения к иному мнению, </a:t>
            </a:r>
            <a:r>
              <a:rPr lang="ru-RU" b="1" dirty="0" smtClean="0"/>
              <a:t>освоение форм познавательной и личностной рефлексии</a:t>
            </a:r>
            <a:r>
              <a:rPr lang="ru-RU" dirty="0" smtClean="0"/>
              <a:t>, овладение навыками смыслового чтения текстов и т.д.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3872" y="166185"/>
            <a:ext cx="4746038" cy="6575954"/>
          </a:xfrm>
          <a:prstGeom prst="rect">
            <a:avLst/>
          </a:prstGeom>
        </p:spPr>
      </p:pic>
      <p:sp>
        <p:nvSpPr>
          <p:cNvPr id="3" name="Пятиугольник 2"/>
          <p:cNvSpPr/>
          <p:nvPr/>
        </p:nvSpPr>
        <p:spPr>
          <a:xfrm>
            <a:off x="2279576" y="364502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Рефлексия</a:t>
            </a:r>
          </a:p>
        </p:txBody>
      </p:sp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839" y="260648"/>
            <a:ext cx="1979712" cy="27122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958163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8091" y="350343"/>
            <a:ext cx="4833056" cy="62556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11147" y="169998"/>
            <a:ext cx="4942108" cy="643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21932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866" y="110058"/>
            <a:ext cx="4856091" cy="66054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06587" y="110058"/>
            <a:ext cx="5261854" cy="6747942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9801295" y="3711442"/>
            <a:ext cx="1512168" cy="2062411"/>
            <a:chOff x="4405312" y="2154621"/>
            <a:chExt cx="2804784" cy="3836275"/>
          </a:xfrm>
        </p:grpSpPr>
        <p:pic>
          <p:nvPicPr>
            <p:cNvPr id="5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6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5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8187673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t="6404" b="3646"/>
          <a:stretch/>
        </p:blipFill>
        <p:spPr bwMode="auto">
          <a:xfrm>
            <a:off x="4742204" y="129654"/>
            <a:ext cx="5439179" cy="672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3512" y="284176"/>
            <a:ext cx="1872208" cy="258007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394579" y="5172501"/>
            <a:ext cx="4572000" cy="1364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36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202" y="58928"/>
            <a:ext cx="4893998" cy="673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8200" y="58928"/>
            <a:ext cx="4943984" cy="679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95752" y="4476466"/>
            <a:ext cx="1515307" cy="208823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264322" y="3261815"/>
            <a:ext cx="3731430" cy="30707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50188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723" y="179104"/>
            <a:ext cx="9721791" cy="667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751" y="365125"/>
            <a:ext cx="1906981" cy="262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591869" y="179104"/>
            <a:ext cx="5076967" cy="65082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8944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3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1542" b="5813"/>
          <a:stretch/>
        </p:blipFill>
        <p:spPr bwMode="auto">
          <a:xfrm>
            <a:off x="4325972" y="4002"/>
            <a:ext cx="5329432" cy="68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66" y="395785"/>
            <a:ext cx="1800589" cy="242088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80679" y="3302758"/>
            <a:ext cx="5349923" cy="34392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40267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886506" y="168768"/>
            <a:ext cx="4880372" cy="651055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31180"/>
          <a:stretch>
            <a:fillRect/>
          </a:stretch>
        </p:blipFill>
        <p:spPr>
          <a:xfrm>
            <a:off x="2774732" y="134125"/>
            <a:ext cx="7150994" cy="6565085"/>
          </a:xfrm>
          <a:prstGeom prst="rect">
            <a:avLst/>
          </a:prstGeom>
          <a:noFill/>
        </p:spPr>
      </p:pic>
      <p:pic>
        <p:nvPicPr>
          <p:cNvPr id="12290" name="Picture 2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810" y="346189"/>
            <a:ext cx="1717770" cy="233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18799" y="4694830"/>
            <a:ext cx="7166646" cy="169232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43450" y="736979"/>
            <a:ext cx="4626591" cy="3138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9971" y="2467882"/>
            <a:ext cx="10515600" cy="371520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разбор </a:t>
            </a:r>
            <a:r>
              <a:rPr lang="ru-RU" sz="3600" dirty="0" smtClean="0"/>
              <a:t>возникших в мозгу представлений, критика своей же собственной мысли, так сказать, отраженная мозговая работа </a:t>
            </a:r>
            <a:r>
              <a:rPr lang="ru-RU" i="1" dirty="0" smtClean="0"/>
              <a:t>[Полный словарь иностранных слов, вошедших в употребление в русском языке].</a:t>
            </a:r>
            <a:endParaRPr lang="ru-RU" sz="3600" i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Рефлексия – это…</a:t>
            </a:r>
            <a:r>
              <a:rPr lang="en-US" dirty="0" smtClean="0"/>
              <a:t> (</a:t>
            </a:r>
            <a:r>
              <a:rPr lang="ru-RU" dirty="0" smtClean="0"/>
              <a:t>из </a:t>
            </a:r>
            <a:r>
              <a:rPr lang="ru-RU" dirty="0" smtClean="0"/>
              <a:t>словар</a:t>
            </a:r>
            <a:r>
              <a:rPr lang="ru-RU" dirty="0" smtClean="0"/>
              <a:t>я</a:t>
            </a:r>
            <a:r>
              <a:rPr lang="ru-RU" dirty="0" smtClean="0"/>
              <a:t> </a:t>
            </a:r>
            <a:r>
              <a:rPr lang="ru-RU" dirty="0" smtClean="0"/>
              <a:t>иностранных слов</a:t>
            </a:r>
            <a:r>
              <a:rPr lang="en-US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6300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736" y="81756"/>
            <a:ext cx="4897471" cy="66410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84398" y="365125"/>
            <a:ext cx="10043988" cy="6210568"/>
          </a:xfrm>
          <a:prstGeom prst="rect">
            <a:avLst/>
          </a:prstGeom>
        </p:spPr>
      </p:pic>
      <p:pic>
        <p:nvPicPr>
          <p:cNvPr id="9218" name="Picture 2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89" y="129839"/>
            <a:ext cx="1958875" cy="21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1974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Технология «Шесть шляп мышления»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4849" y="5864772"/>
            <a:ext cx="9945414" cy="29117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fb.ru/misc/i/gallery/14901/1544184.jpg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2466" name="Picture 2" descr="белая шляп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4373" y="1683132"/>
            <a:ext cx="7374285" cy="3908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180" y="1"/>
            <a:ext cx="10515600" cy="1156138"/>
          </a:xfrm>
        </p:spPr>
        <p:txBody>
          <a:bodyPr/>
          <a:lstStyle/>
          <a:p>
            <a:r>
              <a:rPr lang="ru-RU" dirty="0" smtClean="0"/>
              <a:t>Технология «Шесть шляп мышления»</a:t>
            </a:r>
            <a:endParaRPr lang="ru-RU" dirty="0"/>
          </a:p>
        </p:txBody>
      </p:sp>
      <p:pic>
        <p:nvPicPr>
          <p:cNvPr id="4" name="Picture 2" descr="белая шляп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8693" y="1608081"/>
            <a:ext cx="5215510" cy="276422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676" y="1040524"/>
            <a:ext cx="6589986" cy="56125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Arial"/>
              <a:buChar char="•"/>
            </a:pP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Учитель </a:t>
            </a: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знакомит учащихся с поставленной задачей.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/>
              <a:buChar char="•"/>
            </a:pP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Начинать обсуждение целесообразно в белой шляпе, то есть надо собрать и рассмотреть все имеющиеся факты.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/>
              <a:buChar char="•"/>
            </a:pP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Затем исходные данные рассматриваются в негативном ракурсе </a:t>
            </a: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— в </a:t>
            </a: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черной шляпе.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/>
              <a:buChar char="•"/>
            </a:pP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Очередь </a:t>
            </a: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желтой шляпы, и в обнаруженных фактах находят позитивные стороны.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/>
              <a:buChar char="•"/>
            </a:pP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После </a:t>
            </a: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того как проблема рассмотрена со всех сторон и собран материал для анализа, пора надевать зеленую шляпу, чтобы генерировать идеи, которые могут усилить положительные моменты и нивелировать отрицательные.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/>
              <a:buChar char="•"/>
            </a:pP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Учитель, мысленно сидящий в синей шляпе, внимательно контролирует процесс — не отклонилась ли группа от заданной темы, не ходят ли участники в двух шляпах одновременно, а также периодически разрешает им выпустить пар в красной шляпе.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/>
              <a:buChar char="•"/>
            </a:pP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Новые </a:t>
            </a: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идеи </a:t>
            </a: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анализируются в черной и желтой шляпе.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Arial"/>
              <a:buChar char="•"/>
            </a:pP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конце надевают синюю шляпу и подводится итог дискуссии</a:t>
            </a:r>
            <a:r>
              <a:rPr lang="ru-RU" sz="17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  <a:hlinkClick r:id="rId3"/>
              </a:rPr>
              <a:t>https://</a:t>
            </a:r>
            <a:r>
              <a:rPr lang="en-US" sz="1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  <a:hlinkClick r:id="rId3"/>
              </a:rPr>
              <a:t>kopilkaurokov.ru/psihologu/presentacii/shiest_shliap_myshlieniia_tiekhnologhiia_kritichieskogho_myshlieniia</a:t>
            </a:r>
            <a:r>
              <a:rPr lang="ru-RU" sz="1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200" dirty="0" smtClean="0">
              <a:solidFill>
                <a:srgbClr val="333333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052440" y="1983280"/>
            <a:ext cx="4290849" cy="4351338"/>
          </a:xfrm>
        </p:spPr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learnerslink.com/wp-content/uploads/2014/04/six-hats-chart-869x1024.jpg</a:t>
            </a:r>
            <a:r>
              <a:rPr lang="ru-RU" dirty="0" smtClean="0"/>
              <a:t> - </a:t>
            </a:r>
            <a:r>
              <a:rPr lang="en-US" dirty="0" smtClean="0"/>
              <a:t>Six Hats Questions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526924" y="517525"/>
            <a:ext cx="5423338" cy="11851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Технология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«Шесть шляп мышления»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3492" name="Picture 4" descr="http://learnerslink.com/wp-content/uploads/2014/04/six-hats-chart-869x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115" y="168166"/>
            <a:ext cx="5509500" cy="649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690" y="1983280"/>
            <a:ext cx="10515600" cy="435133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Дети быстро </a:t>
            </a:r>
            <a:r>
              <a:rPr lang="ru-RU" u="sng" dirty="0" smtClean="0"/>
              <a:t>учатся критично мыслить</a:t>
            </a:r>
            <a:r>
              <a:rPr lang="ru-RU" dirty="0" smtClean="0"/>
              <a:t>, что помогает им стать более самостоятельными и независимыми. В будущем для них не будет неразрешимых задач. </a:t>
            </a:r>
            <a:endParaRPr lang="ru-RU" dirty="0" smtClean="0"/>
          </a:p>
          <a:p>
            <a:r>
              <a:rPr lang="ru-RU" u="sng" dirty="0" smtClean="0"/>
              <a:t>Информация – вспомогательный </a:t>
            </a:r>
            <a:r>
              <a:rPr lang="ru-RU" u="sng" dirty="0" smtClean="0"/>
              <a:t>инструмент </a:t>
            </a:r>
            <a:r>
              <a:rPr lang="ru-RU" dirty="0" smtClean="0"/>
              <a:t>на пути к появлению уникального решения как для простых, так и для трудных задач. </a:t>
            </a:r>
            <a:endParaRPr lang="ru-RU" dirty="0" smtClean="0"/>
          </a:p>
          <a:p>
            <a:r>
              <a:rPr lang="ru-RU" dirty="0" smtClean="0"/>
              <a:t>Учебный </a:t>
            </a:r>
            <a:r>
              <a:rPr lang="ru-RU" dirty="0" smtClean="0"/>
              <a:t>процесс превращается для ученика </a:t>
            </a:r>
            <a:r>
              <a:rPr lang="ru-RU" u="sng" dirty="0" smtClean="0"/>
              <a:t>в настоящую интеллектуальную деятельность</a:t>
            </a:r>
            <a:r>
              <a:rPr lang="ru-RU" dirty="0" smtClean="0"/>
              <a:t>, которая дает реальные результаты и позволяет находить альтернативные решения даже весьма нестандартных вопросов. </a:t>
            </a:r>
            <a:endParaRPr lang="ru-RU" dirty="0" smtClean="0"/>
          </a:p>
          <a:p>
            <a:r>
              <a:rPr lang="ru-RU" dirty="0" smtClean="0"/>
              <a:t>Изучая </a:t>
            </a:r>
            <a:r>
              <a:rPr lang="ru-RU" dirty="0" smtClean="0"/>
              <a:t>данные, анализируя информацию, рассматривая различные точки зрения, участвуя в коллективном обсуждении, ученики учатся находить ответы на волнующие их </a:t>
            </a:r>
            <a:r>
              <a:rPr lang="ru-RU" dirty="0" smtClean="0"/>
              <a:t>вопросы, убедительно </a:t>
            </a:r>
            <a:r>
              <a:rPr lang="ru-RU" dirty="0" smtClean="0"/>
              <a:t>аргументировать свои доводы, используя </a:t>
            </a:r>
            <a:r>
              <a:rPr lang="ru-RU" dirty="0" smtClean="0"/>
              <a:t>доказательства </a:t>
            </a:r>
            <a:r>
              <a:rPr lang="ru-RU" dirty="0" smtClean="0"/>
              <a:t>(информационный текст, личный </a:t>
            </a:r>
            <a:r>
              <a:rPr lang="ru-RU" dirty="0" smtClean="0"/>
              <a:t>опыт</a:t>
            </a:r>
            <a:r>
              <a:rPr lang="ru-RU" dirty="0" smtClean="0"/>
              <a:t> </a:t>
            </a:r>
            <a:r>
              <a:rPr lang="ru-RU" dirty="0" smtClean="0"/>
              <a:t>и др.).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Технология «Шесть шляп мышления»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1884"/>
          <a:stretch/>
        </p:blipFill>
        <p:spPr>
          <a:xfrm>
            <a:off x="6675326" y="0"/>
            <a:ext cx="5203772" cy="6776113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2454" t="43897" r="5987" b="5658"/>
          <a:stretch/>
        </p:blipFill>
        <p:spPr>
          <a:xfrm>
            <a:off x="1801505" y="728252"/>
            <a:ext cx="8065827" cy="5897736"/>
          </a:xfrm>
          <a:prstGeom prst="rect">
            <a:avLst/>
          </a:prstGeom>
          <a:noFill/>
        </p:spPr>
      </p:pic>
      <p:pic>
        <p:nvPicPr>
          <p:cNvPr id="1026" name="Picture 2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281" y="220995"/>
            <a:ext cx="1436426" cy="194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36707" y="5254388"/>
            <a:ext cx="5269060" cy="1371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168" r="1499"/>
          <a:stretch/>
        </p:blipFill>
        <p:spPr>
          <a:xfrm>
            <a:off x="1360867" y="120940"/>
            <a:ext cx="10831133" cy="64086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63218" y="798490"/>
            <a:ext cx="8745619" cy="59266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2" name="Picture 2" descr="https://www.englishteachers.ru/uploadedfiles/waresimgs/3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09" y="120940"/>
            <a:ext cx="1305658" cy="1704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11940" y="798490"/>
            <a:ext cx="7656394" cy="67450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486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815475" y="66456"/>
            <a:ext cx="5061497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59380" r="51827" b="11938"/>
          <a:stretch>
            <a:fillRect/>
          </a:stretch>
        </p:blipFill>
        <p:spPr>
          <a:xfrm>
            <a:off x="1500605" y="1978004"/>
            <a:ext cx="5907130" cy="4765437"/>
          </a:xfrm>
          <a:prstGeom prst="rect">
            <a:avLst/>
          </a:prstGeom>
          <a:noFill/>
        </p:spPr>
      </p:pic>
      <p:pic>
        <p:nvPicPr>
          <p:cNvPr id="6" name="Picture 2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239" y="134695"/>
            <a:ext cx="1681238" cy="228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93862" y="1960082"/>
            <a:ext cx="5112155" cy="44270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744" y="241737"/>
            <a:ext cx="11280227" cy="6358759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Синквейн </a:t>
            </a:r>
            <a:r>
              <a:rPr lang="ru-RU" dirty="0" smtClean="0"/>
              <a:t>— пятистрочная стихотворная форма, возникшая в США в начале XX века под влиянием японской поэзии. В дальнейшем стала использоваться в дидактических целях как эффективный метод развития образной речи, который позволяет быстро получить результат.</a:t>
            </a:r>
          </a:p>
          <a:p>
            <a:pPr>
              <a:buNone/>
            </a:pPr>
            <a:r>
              <a:rPr lang="ru-RU" b="1" dirty="0" smtClean="0"/>
              <a:t>Правила написания синквейна:</a:t>
            </a:r>
          </a:p>
          <a:p>
            <a:r>
              <a:rPr lang="ru-RU" i="1" dirty="0" smtClean="0"/>
              <a:t>Первая строка</a:t>
            </a:r>
            <a:r>
              <a:rPr lang="ru-RU" dirty="0" smtClean="0"/>
              <a:t> — тема синквейна, заключает в себе одно слово (обычно существительное или местоимение), которое обозначает объект или предмет, о котором пойдет речь.</a:t>
            </a:r>
          </a:p>
          <a:p>
            <a:r>
              <a:rPr lang="ru-RU" i="1" dirty="0" smtClean="0"/>
              <a:t>Вторая строка</a:t>
            </a:r>
            <a:r>
              <a:rPr lang="ru-RU" dirty="0" smtClean="0"/>
              <a:t> — два слова (чаще всего прилагательные или причастия), они дают описание признаков и свойств выбранного в синквейне предмета или объекта.</a:t>
            </a:r>
          </a:p>
          <a:p>
            <a:r>
              <a:rPr lang="ru-RU" i="1" dirty="0" smtClean="0"/>
              <a:t>Третья строка</a:t>
            </a:r>
            <a:r>
              <a:rPr lang="ru-RU" dirty="0" smtClean="0"/>
              <a:t> — образована тремя глаголами или деепричастиями, описывающими характерные действия объекта.</a:t>
            </a:r>
          </a:p>
          <a:p>
            <a:r>
              <a:rPr lang="ru-RU" i="1" dirty="0" smtClean="0"/>
              <a:t>Четвертая строка</a:t>
            </a:r>
            <a:r>
              <a:rPr lang="ru-RU" dirty="0" smtClean="0"/>
              <a:t> — фраза, выражающая личное отношение автора синквейна к описываемому предмету или объекту.</a:t>
            </a:r>
          </a:p>
          <a:p>
            <a:r>
              <a:rPr lang="ru-RU" i="1" dirty="0" smtClean="0"/>
              <a:t>Пятая строка</a:t>
            </a:r>
            <a:r>
              <a:rPr lang="ru-RU" dirty="0" smtClean="0"/>
              <a:t> — синоним, обобщающий или расширяющий смысл темы или предмета (одно слово), обычно существительное.</a:t>
            </a:r>
          </a:p>
          <a:p>
            <a:pPr>
              <a:buNone/>
            </a:pPr>
            <a:r>
              <a:rPr lang="ru-RU" b="1" dirty="0" smtClean="0"/>
              <a:t>Синквейн</a:t>
            </a:r>
            <a:r>
              <a:rPr lang="ru-RU" dirty="0" smtClean="0"/>
              <a:t> — это стихотворение, которое требует синтеза информации и материала в кратких выражениях, что позволяет описывать или </a:t>
            </a:r>
            <a:r>
              <a:rPr lang="ru-RU" dirty="0" err="1" smtClean="0"/>
              <a:t>рефлексировать</a:t>
            </a:r>
            <a:r>
              <a:rPr lang="ru-RU" dirty="0" smtClean="0"/>
              <a:t> по какому-либо поводу.</a:t>
            </a:r>
          </a:p>
          <a:p>
            <a:pPr>
              <a:buNone/>
            </a:pPr>
            <a:r>
              <a:rPr lang="ru-RU" b="1" dirty="0" smtClean="0"/>
              <a:t>Работа над синквейном — это быстрый инструмент для рефлексирования, обобщения понятий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:\pubs_new\happy_english.ru\Webinar\Презентация 02.12.13\HEru4SB_p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8338" y="0"/>
            <a:ext cx="4984729" cy="6858000"/>
          </a:xfrm>
          <a:prstGeom prst="rect">
            <a:avLst/>
          </a:prstGeom>
          <a:noFill/>
        </p:spPr>
      </p:pic>
      <p:pic>
        <p:nvPicPr>
          <p:cNvPr id="4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2390775" cy="251460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320702" y="3629238"/>
            <a:ext cx="6705601" cy="92911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200" noProof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Рефлексию по теме </a:t>
            </a:r>
            <a:r>
              <a:rPr lang="ru-RU" sz="11200" noProof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 </a:t>
            </a:r>
            <a:r>
              <a:rPr lang="ru-RU" sz="11200" noProof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форме </a:t>
            </a: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синквейна. Пример:</a:t>
            </a:r>
            <a: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4739" y="260649"/>
            <a:ext cx="5112155" cy="305575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– это…</a:t>
            </a:r>
            <a:r>
              <a:rPr lang="en-US" dirty="0" smtClean="0"/>
              <a:t> (</a:t>
            </a:r>
            <a:r>
              <a:rPr lang="ru-RU" dirty="0" smtClean="0"/>
              <a:t>из философских словарей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(от лат. reflexio — обращение назад) — способность человеческого мышления к критическому </a:t>
            </a:r>
            <a:r>
              <a:rPr lang="ru-RU" dirty="0" smtClean="0"/>
              <a:t>самоанализу </a:t>
            </a:r>
            <a:r>
              <a:rPr lang="en-US" sz="2000" i="1" dirty="0" smtClean="0"/>
              <a:t>[</a:t>
            </a:r>
            <a:r>
              <a:rPr lang="ru-RU" sz="2000" i="1" dirty="0" smtClean="0"/>
              <a:t>Философия</a:t>
            </a:r>
            <a:r>
              <a:rPr lang="ru-RU" sz="2000" i="1" dirty="0"/>
              <a:t>: Энциклопедический словарь. — М.: Гардарики. Под редакцией А.А. Ивина. </a:t>
            </a:r>
            <a:r>
              <a:rPr lang="ru-RU" sz="2000" i="1" dirty="0" smtClean="0"/>
              <a:t>2004</a:t>
            </a:r>
            <a:r>
              <a:rPr lang="en-US" sz="2000" i="1" dirty="0" smtClean="0"/>
              <a:t>]</a:t>
            </a:r>
            <a:r>
              <a:rPr lang="ru-RU" sz="2000" i="1" dirty="0" smtClean="0"/>
              <a:t>;</a:t>
            </a:r>
            <a:endParaRPr lang="ru-RU" sz="2000" i="1" dirty="0"/>
          </a:p>
          <a:p>
            <a:r>
              <a:rPr lang="ru-RU" dirty="0" smtClean="0"/>
              <a:t> </a:t>
            </a:r>
            <a:r>
              <a:rPr lang="ru-RU" dirty="0"/>
              <a:t>(от позднелат. reflexio — обращение назад), принцип </a:t>
            </a:r>
            <a:r>
              <a:rPr lang="ru-RU" dirty="0" smtClean="0"/>
              <a:t>человеческого </a:t>
            </a:r>
            <a:r>
              <a:rPr lang="ru-RU" dirty="0"/>
              <a:t>мышления, направляющий его на осмысление и осознание </a:t>
            </a:r>
            <a:r>
              <a:rPr lang="ru-RU" dirty="0" smtClean="0"/>
              <a:t>собственных </a:t>
            </a:r>
            <a:r>
              <a:rPr lang="ru-RU" dirty="0"/>
              <a:t>форм и предпосылок; предметное рассмотрение самого знания, </a:t>
            </a:r>
            <a:r>
              <a:rPr lang="ru-RU" dirty="0" smtClean="0"/>
              <a:t>критический </a:t>
            </a:r>
            <a:r>
              <a:rPr lang="ru-RU" dirty="0"/>
              <a:t>анализ его содержания и методов познания; деятельность самопознания, раскрывающая </a:t>
            </a:r>
            <a:r>
              <a:rPr lang="ru-RU" dirty="0" smtClean="0"/>
              <a:t>внутреннее </a:t>
            </a:r>
            <a:r>
              <a:rPr lang="ru-RU" dirty="0"/>
              <a:t>строение и специфику духовного мира </a:t>
            </a:r>
            <a:r>
              <a:rPr lang="ru-RU" dirty="0" smtClean="0"/>
              <a:t>человека </a:t>
            </a:r>
            <a:r>
              <a:rPr lang="en-US" sz="2000" i="1" dirty="0" smtClean="0"/>
              <a:t>[</a:t>
            </a:r>
            <a:r>
              <a:rPr lang="ru-RU" sz="2000" i="1" dirty="0" smtClean="0"/>
              <a:t>Философский </a:t>
            </a:r>
            <a:r>
              <a:rPr lang="ru-RU" sz="2000" i="1" dirty="0"/>
              <a:t>энциклопедический словарь. — М.: Советская энциклопедия. Гл. редакция: Л. Ф. Ильичёв, П. Н. Федосеев, С. М. Ковалёв, В. Г. Панов. </a:t>
            </a:r>
            <a:r>
              <a:rPr lang="ru-RU" sz="2000" i="1" dirty="0" smtClean="0"/>
              <a:t>1983</a:t>
            </a:r>
            <a:r>
              <a:rPr lang="en-US" sz="2000" i="1" dirty="0" smtClean="0"/>
              <a:t>]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xmlns="" val="136413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78642" y="1927160"/>
            <a:ext cx="4757381" cy="441752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Тема синквейна</a:t>
            </a:r>
            <a:r>
              <a:rPr lang="ru-RU" dirty="0" smtClean="0"/>
              <a:t> (</a:t>
            </a:r>
            <a:r>
              <a:rPr lang="ru-RU" b="1" dirty="0" smtClean="0"/>
              <a:t>одно слово, </a:t>
            </a:r>
            <a:r>
              <a:rPr lang="ru-RU" dirty="0" smtClean="0"/>
              <a:t>обычно </a:t>
            </a:r>
            <a:r>
              <a:rPr lang="ru-RU" b="1" dirty="0" smtClean="0"/>
              <a:t>существительное или местоимение</a:t>
            </a:r>
            <a:r>
              <a:rPr lang="ru-RU" dirty="0" smtClean="0"/>
              <a:t>), которое обозначает объект или предмет, о котором пойдет речь.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Два слова </a:t>
            </a:r>
            <a:r>
              <a:rPr lang="ru-RU" dirty="0" smtClean="0"/>
              <a:t>(</a:t>
            </a:r>
            <a:r>
              <a:rPr lang="ru-RU" b="1" dirty="0" smtClean="0"/>
              <a:t>прилагательные или причастия</a:t>
            </a:r>
            <a:r>
              <a:rPr lang="ru-RU" dirty="0" smtClean="0"/>
              <a:t>)</a:t>
            </a:r>
            <a:r>
              <a:rPr lang="en-US" dirty="0" smtClean="0"/>
              <a:t> </a:t>
            </a:r>
            <a:r>
              <a:rPr lang="ru-RU" dirty="0" smtClean="0"/>
              <a:t>для </a:t>
            </a:r>
            <a:r>
              <a:rPr lang="ru-RU" b="1" dirty="0" smtClean="0"/>
              <a:t>описание признаков и свойств </a:t>
            </a:r>
            <a:r>
              <a:rPr lang="ru-RU" dirty="0" smtClean="0"/>
              <a:t>выбранного в синквейне предмета или объекта.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Три глагола или деепричастия</a:t>
            </a:r>
            <a:r>
              <a:rPr lang="ru-RU" dirty="0" smtClean="0"/>
              <a:t>, описывающие </a:t>
            </a:r>
            <a:r>
              <a:rPr lang="ru-RU" b="1" dirty="0" smtClean="0"/>
              <a:t>характерные действия объекта</a:t>
            </a:r>
            <a:r>
              <a:rPr lang="ru-RU" dirty="0" smtClean="0"/>
              <a:t>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Фраза</a:t>
            </a:r>
            <a:r>
              <a:rPr lang="ru-RU" dirty="0" smtClean="0"/>
              <a:t>, выражающая </a:t>
            </a:r>
            <a:r>
              <a:rPr lang="ru-RU" b="1" dirty="0" smtClean="0"/>
              <a:t>личное отношение автора синквейна к описываемому предмету </a:t>
            </a:r>
            <a:r>
              <a:rPr lang="ru-RU" dirty="0" smtClean="0"/>
              <a:t>или объекту.</a:t>
            </a:r>
          </a:p>
          <a:p>
            <a:pPr marL="514350" indent="-514350">
              <a:buFont typeface="+mj-lt"/>
              <a:buAutoNum type="arabicParenR"/>
            </a:pPr>
            <a:r>
              <a:rPr lang="ru-RU" b="1" dirty="0" smtClean="0"/>
              <a:t>Синоним, </a:t>
            </a:r>
            <a:r>
              <a:rPr lang="ru-RU" dirty="0" smtClean="0"/>
              <a:t>обобщающий или расширяющий смысл темы или предмета </a:t>
            </a:r>
            <a:r>
              <a:rPr lang="ru-RU" b="1" dirty="0" smtClean="0"/>
              <a:t>(одно слово, существительное)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150844" y="2129819"/>
            <a:ext cx="3594239" cy="4351338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None/>
            </a:pPr>
            <a:r>
              <a:rPr lang="en-US" b="1" dirty="0" smtClean="0"/>
              <a:t>Winter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b="1" dirty="0" smtClean="0"/>
              <a:t>Snowy and frosty</a:t>
            </a: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b="1" dirty="0" smtClean="0"/>
              <a:t>Skate, sled, ski 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b="1" dirty="0" smtClean="0"/>
              <a:t>Cold season, to my mind</a:t>
            </a:r>
            <a:r>
              <a:rPr lang="ru-RU" b="1" dirty="0" smtClean="0"/>
              <a:t>.</a:t>
            </a:r>
            <a:endParaRPr lang="en-US" b="1" dirty="0" smtClean="0"/>
          </a:p>
          <a:p>
            <a:pPr marL="514350" indent="-514350">
              <a:buNone/>
            </a:pPr>
            <a:endParaRPr lang="en-US" b="1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b="1" dirty="0" smtClean="0"/>
              <a:t>Weather</a:t>
            </a:r>
          </a:p>
          <a:p>
            <a:pPr marL="514350" indent="-514350">
              <a:buFont typeface="+mj-lt"/>
              <a:buAutoNum type="arabicParenR"/>
            </a:pPr>
            <a:endParaRPr lang="ru-RU" dirty="0"/>
          </a:p>
        </p:txBody>
      </p:sp>
      <p:pic>
        <p:nvPicPr>
          <p:cNvPr id="7" name="Picture 2" descr="V:\pubs_new\happy_english.ru\Webinar\Презентация 02.12.13\HEru4SB_p50.jpg"/>
          <p:cNvPicPr>
            <a:picLocks noChangeAspect="1" noChangeArrowheads="1"/>
          </p:cNvPicPr>
          <p:nvPr/>
        </p:nvPicPr>
        <p:blipFill rotWithShape="1">
          <a:blip r:embed="rId2" cstate="print"/>
          <a:srcRect b="50285"/>
          <a:stretch/>
        </p:blipFill>
        <p:spPr bwMode="auto">
          <a:xfrm>
            <a:off x="7084441" y="180084"/>
            <a:ext cx="4984729" cy="340944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96150" y="286948"/>
            <a:ext cx="6705601" cy="92911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200" noProof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Рефлексию по теме </a:t>
            </a:r>
            <a:r>
              <a:rPr lang="ru-RU" sz="11200" noProof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 </a:t>
            </a:r>
            <a:r>
              <a:rPr lang="ru-RU" sz="11200" noProof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форме </a:t>
            </a: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синквейна. Пример:</a:t>
            </a:r>
            <a: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нашей встречи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Рефлексия – важный этап урока, т.к. позволяет подвести логичный итог урока, систематизировать приобретенные учащимися знания.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Рефлексия как подведение итога урока занимает не много времени при её верной организации.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Рефлексия отдельных этапов урока заложена в упражнениях УМК и пособий.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bae\Рабочий стол\new-year-2946698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526378" cy="5540205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7256" y="399393"/>
            <a:ext cx="10586545" cy="5486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5400" dirty="0" smtClean="0"/>
          </a:p>
          <a:p>
            <a:pPr marL="0" indent="0" algn="ctr">
              <a:buNone/>
            </a:pPr>
            <a:endParaRPr lang="ru-RU" sz="5400" dirty="0" smtClean="0"/>
          </a:p>
          <a:p>
            <a:pPr marL="0" indent="0" algn="ctr">
              <a:buNone/>
            </a:pPr>
            <a:endParaRPr lang="ru-RU" sz="5400" dirty="0" smtClean="0"/>
          </a:p>
          <a:p>
            <a:pPr marL="0" indent="0" algn="ctr">
              <a:buNone/>
            </a:pPr>
            <a:r>
              <a:rPr lang="ru-RU" sz="5400" i="1" dirty="0" smtClean="0"/>
              <a:t>Спасибо </a:t>
            </a:r>
            <a:r>
              <a:rPr lang="ru-RU" sz="5400" i="1" dirty="0" smtClean="0"/>
              <a:t>за внимание</a:t>
            </a:r>
            <a:r>
              <a:rPr lang="ru-RU" sz="5400" i="1" dirty="0" smtClean="0"/>
              <a:t>!</a:t>
            </a:r>
          </a:p>
          <a:p>
            <a:pPr marL="0" indent="0" algn="ctr">
              <a:buNone/>
            </a:pPr>
            <a:endParaRPr lang="ru-RU" sz="60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6000" dirty="0" smtClean="0">
                <a:solidFill>
                  <a:srgbClr val="FF0000"/>
                </a:solidFill>
              </a:rPr>
              <a:t>С </a:t>
            </a:r>
            <a:r>
              <a:rPr lang="ru-RU" sz="6000" dirty="0" smtClean="0">
                <a:solidFill>
                  <a:srgbClr val="006600"/>
                </a:solidFill>
              </a:rPr>
              <a:t>н</a:t>
            </a:r>
            <a:r>
              <a:rPr lang="ru-RU" sz="6000" dirty="0" smtClean="0">
                <a:solidFill>
                  <a:srgbClr val="FF0000"/>
                </a:solidFill>
              </a:rPr>
              <a:t>а</a:t>
            </a:r>
            <a:r>
              <a:rPr lang="ru-RU" sz="6000" dirty="0" smtClean="0">
                <a:solidFill>
                  <a:srgbClr val="006600"/>
                </a:solidFill>
              </a:rPr>
              <a:t>с</a:t>
            </a:r>
            <a:r>
              <a:rPr lang="ru-RU" sz="6000" dirty="0" smtClean="0">
                <a:solidFill>
                  <a:srgbClr val="FF0000"/>
                </a:solidFill>
              </a:rPr>
              <a:t>т</a:t>
            </a:r>
            <a:r>
              <a:rPr lang="ru-RU" sz="6000" dirty="0" smtClean="0">
                <a:solidFill>
                  <a:srgbClr val="006600"/>
                </a:solidFill>
              </a:rPr>
              <a:t>у</a:t>
            </a:r>
            <a:r>
              <a:rPr lang="ru-RU" sz="6000" dirty="0" smtClean="0">
                <a:solidFill>
                  <a:srgbClr val="FF0000"/>
                </a:solidFill>
              </a:rPr>
              <a:t>п</a:t>
            </a:r>
            <a:r>
              <a:rPr lang="ru-RU" sz="6000" dirty="0" smtClean="0">
                <a:solidFill>
                  <a:srgbClr val="006600"/>
                </a:solidFill>
              </a:rPr>
              <a:t>а</a:t>
            </a:r>
            <a:r>
              <a:rPr lang="ru-RU" sz="6000" dirty="0" smtClean="0">
                <a:solidFill>
                  <a:srgbClr val="FF0000"/>
                </a:solidFill>
              </a:rPr>
              <a:t>ю</a:t>
            </a:r>
            <a:r>
              <a:rPr lang="ru-RU" sz="6000" dirty="0" smtClean="0">
                <a:solidFill>
                  <a:srgbClr val="006600"/>
                </a:solidFill>
              </a:rPr>
              <a:t>щ</a:t>
            </a:r>
            <a:r>
              <a:rPr lang="ru-RU" sz="6000" dirty="0" smtClean="0">
                <a:solidFill>
                  <a:srgbClr val="FF0000"/>
                </a:solidFill>
              </a:rPr>
              <a:t>и</a:t>
            </a:r>
            <a:r>
              <a:rPr lang="ru-RU" sz="6000" dirty="0" smtClean="0">
                <a:solidFill>
                  <a:srgbClr val="006600"/>
                </a:solidFill>
              </a:rPr>
              <a:t>м</a:t>
            </a:r>
            <a:r>
              <a:rPr lang="ru-RU" sz="6000" dirty="0" smtClean="0">
                <a:solidFill>
                  <a:srgbClr val="FF0000"/>
                </a:solidFill>
              </a:rPr>
              <a:t> Н</a:t>
            </a:r>
            <a:r>
              <a:rPr lang="ru-RU" sz="6000" dirty="0" smtClean="0">
                <a:solidFill>
                  <a:srgbClr val="006600"/>
                </a:solidFill>
              </a:rPr>
              <a:t>о</a:t>
            </a:r>
            <a:r>
              <a:rPr lang="ru-RU" sz="6000" dirty="0" smtClean="0">
                <a:solidFill>
                  <a:srgbClr val="FF0000"/>
                </a:solidFill>
              </a:rPr>
              <a:t>в</a:t>
            </a:r>
            <a:r>
              <a:rPr lang="ru-RU" sz="6000" dirty="0" smtClean="0">
                <a:solidFill>
                  <a:srgbClr val="006600"/>
                </a:solidFill>
              </a:rPr>
              <a:t>ы</a:t>
            </a:r>
            <a:r>
              <a:rPr lang="ru-RU" sz="6000" dirty="0" smtClean="0">
                <a:solidFill>
                  <a:srgbClr val="FF0000"/>
                </a:solidFill>
              </a:rPr>
              <a:t>м </a:t>
            </a:r>
            <a:r>
              <a:rPr lang="ru-RU" sz="6000" dirty="0" smtClean="0">
                <a:solidFill>
                  <a:srgbClr val="006600"/>
                </a:solidFill>
              </a:rPr>
              <a:t>г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>
                <a:solidFill>
                  <a:srgbClr val="006600"/>
                </a:solidFill>
              </a:rPr>
              <a:t>д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>
                <a:solidFill>
                  <a:srgbClr val="006600"/>
                </a:solidFill>
              </a:rPr>
              <a:t>м</a:t>
            </a:r>
            <a:r>
              <a:rPr lang="ru-RU" sz="6000" dirty="0" smtClean="0">
                <a:solidFill>
                  <a:srgbClr val="FF0000"/>
                </a:solidFill>
              </a:rPr>
              <a:t>!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6148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684" y="1825625"/>
            <a:ext cx="10644116" cy="465706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(от лат. reflexio — обращение назад) — процесс самопознания субъектом внутренних психических актов и </a:t>
            </a:r>
            <a:r>
              <a:rPr lang="ru-RU" dirty="0" smtClean="0"/>
              <a:t>состояний </a:t>
            </a:r>
            <a:r>
              <a:rPr lang="en-US" sz="2000" i="1" dirty="0" smtClean="0"/>
              <a:t>[</a:t>
            </a:r>
            <a:r>
              <a:rPr lang="ru-RU" sz="2000" i="1" dirty="0"/>
              <a:t>Краткий психологический словарь. — Ростов-на-Дону: «ФЕНИКС». </a:t>
            </a:r>
            <a:r>
              <a:rPr lang="ru-RU" sz="2000" i="1" dirty="0" err="1"/>
              <a:t>Л.А.Карпенко</a:t>
            </a:r>
            <a:r>
              <a:rPr lang="ru-RU" sz="2000" i="1" dirty="0"/>
              <a:t>, </a:t>
            </a:r>
            <a:r>
              <a:rPr lang="ru-RU" sz="2000" i="1" dirty="0" err="1"/>
              <a:t>А.В.Петровский</a:t>
            </a:r>
            <a:r>
              <a:rPr lang="ru-RU" sz="2000" i="1" dirty="0"/>
              <a:t>, М. Г. </a:t>
            </a:r>
            <a:r>
              <a:rPr lang="ru-RU" sz="2000" i="1" dirty="0" err="1"/>
              <a:t>Ярошевский</a:t>
            </a:r>
            <a:r>
              <a:rPr lang="ru-RU" sz="2000" i="1" dirty="0"/>
              <a:t>. </a:t>
            </a:r>
            <a:r>
              <a:rPr lang="ru-RU" sz="2000" i="1" dirty="0" smtClean="0"/>
              <a:t>1998</a:t>
            </a:r>
            <a:r>
              <a:rPr lang="en-US" sz="2000" i="1" dirty="0" smtClean="0"/>
              <a:t>]</a:t>
            </a:r>
            <a:r>
              <a:rPr lang="ru-RU" sz="2000" i="1" dirty="0" smtClean="0"/>
              <a:t>;</a:t>
            </a:r>
            <a:endParaRPr lang="en-US" sz="2000" i="1" dirty="0" smtClean="0"/>
          </a:p>
          <a:p>
            <a:r>
              <a:rPr lang="ru-RU" sz="2600" dirty="0" smtClean="0"/>
              <a:t>Рефлексия: </a:t>
            </a:r>
          </a:p>
          <a:p>
            <a:pPr marL="457200" indent="-457200">
              <a:buAutoNum type="arabicPeriod"/>
            </a:pPr>
            <a:r>
              <a:rPr lang="ru-RU" sz="2600" dirty="0" smtClean="0"/>
              <a:t>Процесс </a:t>
            </a:r>
            <a:r>
              <a:rPr lang="ru-RU" sz="2600" dirty="0"/>
              <a:t>самопознания субъектом внутренних психических актов и состояний. Предполагает особое направление внимания на деятельность собственной души, а также достаточную зрелость субъекта. У. детей ее почти нет, и у взрослого она не разовьется, если он не проявит склонности к размышлению над самим собой и не направит специального внимания на свои внутренние </a:t>
            </a:r>
            <a:r>
              <a:rPr lang="ru-RU" sz="2600" dirty="0" smtClean="0"/>
              <a:t>процессы.</a:t>
            </a:r>
            <a:r>
              <a:rPr lang="en-US" sz="2600" dirty="0" smtClean="0"/>
              <a:t> </a:t>
            </a:r>
            <a:endParaRPr lang="ru-RU" sz="2600" dirty="0" smtClean="0"/>
          </a:p>
          <a:p>
            <a:pPr marL="457200" indent="-457200">
              <a:buAutoNum type="arabicPeriod"/>
            </a:pPr>
            <a:r>
              <a:rPr lang="ru-RU" sz="2600" dirty="0" smtClean="0"/>
              <a:t>Как </a:t>
            </a:r>
            <a:r>
              <a:rPr lang="ru-RU" sz="2600" dirty="0"/>
              <a:t>механизм взаимопонимания — осмысление субъектом того, какими средствами и почему он произвел то или иное впечатление на партнера по </a:t>
            </a:r>
            <a:r>
              <a:rPr lang="ru-RU" sz="2600" dirty="0" smtClean="0"/>
              <a:t>общению </a:t>
            </a:r>
            <a:r>
              <a:rPr lang="en-US" sz="2000" i="1" dirty="0" smtClean="0"/>
              <a:t>[</a:t>
            </a:r>
            <a:r>
              <a:rPr lang="ru-RU" sz="2000" i="1" dirty="0"/>
              <a:t>Словарь практического психолога. — М.: АСТ, </a:t>
            </a:r>
            <a:r>
              <a:rPr lang="ru-RU" sz="2000" i="1" dirty="0" err="1"/>
              <a:t>Харвест</a:t>
            </a:r>
            <a:r>
              <a:rPr lang="ru-RU" sz="2000" i="1" dirty="0"/>
              <a:t>. С. Ю. Головин. </a:t>
            </a:r>
            <a:r>
              <a:rPr lang="ru-RU" sz="2000" i="1" dirty="0" smtClean="0"/>
              <a:t>1998</a:t>
            </a:r>
            <a:r>
              <a:rPr lang="en-US" sz="2000" i="1" dirty="0" smtClean="0"/>
              <a:t>]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09684" y="32645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Рефлексия – это…</a:t>
            </a:r>
            <a:r>
              <a:rPr lang="en-US" dirty="0" smtClean="0"/>
              <a:t> (</a:t>
            </a:r>
            <a:r>
              <a:rPr lang="ru-RU" dirty="0" smtClean="0"/>
              <a:t>из психологических словарей</a:t>
            </a:r>
            <a:r>
              <a:rPr lang="en-US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151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0601" y="2242458"/>
            <a:ext cx="10515600" cy="4052624"/>
          </a:xfrm>
        </p:spPr>
        <p:txBody>
          <a:bodyPr/>
          <a:lstStyle/>
          <a:p>
            <a:r>
              <a:rPr lang="ru-RU" dirty="0"/>
              <a:t>РЕФЛЕКСИЯ (от лат. reflexio – обращение назад, поворачивание</a:t>
            </a:r>
            <a:r>
              <a:rPr lang="ru-RU" dirty="0" smtClean="0"/>
              <a:t>).</a:t>
            </a:r>
            <a:r>
              <a:rPr lang="en-US" dirty="0" smtClean="0"/>
              <a:t> </a:t>
            </a:r>
            <a:r>
              <a:rPr lang="ru-RU" dirty="0" smtClean="0"/>
              <a:t>Размышление</a:t>
            </a:r>
            <a:r>
              <a:rPr lang="ru-RU" dirty="0"/>
              <a:t>, самонаблюдение, желание понимать собственные чувства и </a:t>
            </a:r>
            <a:r>
              <a:rPr lang="ru-RU" dirty="0" smtClean="0"/>
              <a:t>поступки </a:t>
            </a:r>
            <a:r>
              <a:rPr lang="en-US" sz="2000" i="1" dirty="0" smtClean="0"/>
              <a:t>[</a:t>
            </a:r>
            <a:r>
              <a:rPr lang="ru-RU" sz="2000" i="1" dirty="0"/>
              <a:t>Новый словарь методических терминов и понятий (теория и практика обучения языкам). — М.: Издательство ИКАР. Э. Г. Азимов, А. Н. Щукин</a:t>
            </a:r>
            <a:r>
              <a:rPr lang="ru-RU" sz="2000" i="1" dirty="0" smtClean="0"/>
              <a:t>.</a:t>
            </a:r>
            <a:r>
              <a:rPr lang="en-US" sz="2000" i="1" dirty="0" smtClean="0"/>
              <a:t>]</a:t>
            </a:r>
            <a:r>
              <a:rPr lang="ru-RU" sz="2000" i="1" dirty="0" smtClean="0"/>
              <a:t>;</a:t>
            </a:r>
          </a:p>
          <a:p>
            <a:r>
              <a:rPr lang="ru-RU" dirty="0" smtClean="0"/>
              <a:t>Фаза урока, во время которой учащиеся вновь обращаются к только что пройденному на уроке материалу, к смыслу узнанного, подвергают его проверке, пытаются толковать его, применять, оспаривать, а также пробуют привлекать новые знания в другие сфера деятельности </a:t>
            </a:r>
            <a:r>
              <a:rPr lang="en-US" sz="2000" i="1" dirty="0" smtClean="0"/>
              <a:t>[</a:t>
            </a:r>
            <a:r>
              <a:rPr lang="ru-RU" sz="2000" i="1" dirty="0" smtClean="0"/>
              <a:t>Популяризация критического мышления: пособие 2 / Сост. </a:t>
            </a:r>
            <a:r>
              <a:rPr lang="ru-RU" sz="2000" i="1" dirty="0" err="1" smtClean="0"/>
              <a:t>Дж.Стил</a:t>
            </a:r>
            <a:r>
              <a:rPr lang="ru-RU" sz="2000" i="1" dirty="0" smtClean="0"/>
              <a:t>, </a:t>
            </a:r>
            <a:r>
              <a:rPr lang="ru-RU" sz="2000" i="1" dirty="0" err="1" smtClean="0"/>
              <a:t>К.Мередит</a:t>
            </a:r>
            <a:r>
              <a:rPr lang="ru-RU" sz="2000" i="1" dirty="0" smtClean="0"/>
              <a:t>, Ч.Темпл, </a:t>
            </a:r>
            <a:r>
              <a:rPr lang="ru-RU" sz="2000" i="1" dirty="0" err="1" smtClean="0"/>
              <a:t>С.Уолтер</a:t>
            </a:r>
            <a:r>
              <a:rPr lang="ru-RU" sz="2000" i="1" dirty="0" smtClean="0"/>
              <a:t>. – М., 1997</a:t>
            </a:r>
            <a:r>
              <a:rPr lang="en-US" sz="2000" i="1" dirty="0" smtClean="0"/>
              <a:t>]</a:t>
            </a:r>
            <a:r>
              <a:rPr lang="ru-RU" sz="2000" i="1" dirty="0" smtClean="0"/>
              <a:t>.</a:t>
            </a:r>
            <a:endParaRPr lang="en-US" sz="2000" i="1" dirty="0" smtClean="0"/>
          </a:p>
          <a:p>
            <a:endParaRPr lang="ru-RU" sz="2000" i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90600" y="517525"/>
            <a:ext cx="110194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Рефлексия – это… (из словарей и пособий по методике и педагогике)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144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р</a:t>
            </a:r>
            <a:r>
              <a:rPr lang="ru-RU" dirty="0" err="1" smtClean="0"/>
              <a:t>ефл</a:t>
            </a:r>
            <a:r>
              <a:rPr lang="ru-RU" sz="4800" b="1" dirty="0" err="1" smtClean="0"/>
              <a:t>Е</a:t>
            </a:r>
            <a:r>
              <a:rPr lang="ru-RU" dirty="0" err="1" smtClean="0"/>
              <a:t>ксия</a:t>
            </a:r>
            <a:r>
              <a:rPr lang="ru-RU" dirty="0" smtClean="0"/>
              <a:t> или </a:t>
            </a:r>
            <a:r>
              <a:rPr lang="ru-RU" dirty="0" err="1" smtClean="0"/>
              <a:t>рефлекс</a:t>
            </a:r>
            <a:r>
              <a:rPr lang="ru-RU" sz="4800" b="1" dirty="0" err="1" smtClean="0"/>
              <a:t>И</a:t>
            </a:r>
            <a:r>
              <a:rPr lang="ru-RU" dirty="0" err="1" smtClean="0"/>
              <a:t>я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1742" y="2598510"/>
            <a:ext cx="10515600" cy="1679575"/>
          </a:xfrm>
        </p:spPr>
        <p:txBody>
          <a:bodyPr>
            <a:normAutofit/>
          </a:bodyPr>
          <a:lstStyle/>
          <a:p>
            <a:r>
              <a:rPr lang="ru-RU" dirty="0" err="1" smtClean="0"/>
              <a:t>Рефл</a:t>
            </a:r>
            <a:r>
              <a:rPr lang="ru-RU" dirty="0" err="1" smtClean="0">
                <a:solidFill>
                  <a:srgbClr val="FF0000"/>
                </a:solidFill>
              </a:rPr>
              <a:t>Е</a:t>
            </a:r>
            <a:r>
              <a:rPr lang="ru-RU" dirty="0" err="1" smtClean="0"/>
              <a:t>ксия</a:t>
            </a:r>
            <a:r>
              <a:rPr lang="en-US" dirty="0" smtClean="0"/>
              <a:t> – </a:t>
            </a:r>
            <a:r>
              <a:rPr lang="ru-RU" dirty="0" smtClean="0"/>
              <a:t>первоначальное </a:t>
            </a:r>
            <a:r>
              <a:rPr lang="ru-RU" dirty="0"/>
              <a:t>коренное ударение в слове.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en-US" dirty="0" smtClean="0"/>
          </a:p>
          <a:p>
            <a:r>
              <a:rPr lang="ru-RU" dirty="0" smtClean="0"/>
              <a:t>Рефлекс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я – профессиональный термин из области психологии.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2244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739" y="148395"/>
            <a:ext cx="10515600" cy="1325563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Формы рефлексии: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8739" y="1473958"/>
            <a:ext cx="11027391" cy="519979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ответы на поставленные вопросы;</a:t>
            </a:r>
          </a:p>
          <a:p>
            <a:r>
              <a:rPr lang="ru-RU" dirty="0" smtClean="0"/>
              <a:t>возврат к ключевым словам, верным и неверным утверждениям;</a:t>
            </a:r>
          </a:p>
          <a:p>
            <a:r>
              <a:rPr lang="ru-RU" dirty="0" smtClean="0"/>
              <a:t>установление причинно-следственных связей между блоками информации;</a:t>
            </a:r>
          </a:p>
          <a:p>
            <a:r>
              <a:rPr lang="ru-RU" dirty="0" smtClean="0"/>
              <a:t>заполнение таблиц, кластеров;</a:t>
            </a:r>
          </a:p>
          <a:p>
            <a:r>
              <a:rPr lang="ru-RU" dirty="0"/>
              <a:t>в</a:t>
            </a:r>
            <a:r>
              <a:rPr lang="ru-RU" dirty="0" smtClean="0"/>
              <a:t>ыполнение постеров;</a:t>
            </a:r>
          </a:p>
          <a:p>
            <a:r>
              <a:rPr lang="ru-RU" dirty="0"/>
              <a:t>с</a:t>
            </a:r>
            <a:r>
              <a:rPr lang="ru-RU" dirty="0" smtClean="0"/>
              <a:t>очинение стихотворных форм (лимерики, синквейны);</a:t>
            </a:r>
          </a:p>
          <a:p>
            <a:r>
              <a:rPr lang="ru-RU" dirty="0" smtClean="0"/>
              <a:t>разгадка загадок, кроссвордов</a:t>
            </a:r>
            <a:r>
              <a:rPr lang="en-US" dirty="0" smtClean="0"/>
              <a:t> </a:t>
            </a:r>
            <a:r>
              <a:rPr lang="ru-RU" dirty="0" smtClean="0"/>
              <a:t>и др.;</a:t>
            </a:r>
          </a:p>
          <a:p>
            <a:r>
              <a:rPr lang="ru-RU" dirty="0" smtClean="0"/>
              <a:t>организация круглых столов;</a:t>
            </a:r>
          </a:p>
          <a:p>
            <a:r>
              <a:rPr lang="ru-RU" dirty="0" smtClean="0"/>
              <a:t>организация дискуссий;</a:t>
            </a:r>
          </a:p>
          <a:p>
            <a:r>
              <a:rPr lang="ru-RU" dirty="0" smtClean="0"/>
              <a:t>исследования по отдельным вопросам темы;</a:t>
            </a:r>
          </a:p>
          <a:p>
            <a:r>
              <a:rPr lang="ru-RU" dirty="0" smtClean="0"/>
              <a:t>написание творческих работ;</a:t>
            </a:r>
          </a:p>
          <a:p>
            <a:r>
              <a:rPr lang="ru-RU" dirty="0" smtClean="0"/>
              <a:t>И др.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Формы письменной рефлексии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25625"/>
            <a:ext cx="8904514" cy="435133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Эссе</a:t>
            </a:r>
          </a:p>
          <a:p>
            <a:r>
              <a:rPr lang="ru-RU" dirty="0" smtClean="0"/>
              <a:t>Бортовой журнал (</a:t>
            </a:r>
            <a:r>
              <a:rPr lang="en-US" dirty="0" smtClean="0"/>
              <a:t>logbook)</a:t>
            </a: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Различные виды дневников</a:t>
            </a:r>
          </a:p>
          <a:p>
            <a:r>
              <a:rPr lang="ru-RU" dirty="0" smtClean="0"/>
              <a:t>Письменное интервью</a:t>
            </a:r>
          </a:p>
          <a:p>
            <a:r>
              <a:rPr lang="ru-RU" dirty="0" smtClean="0"/>
              <a:t>Стихотворные формы рефлексии (например, синквейн)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Портфолио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425544" y="1730828"/>
            <a:ext cx="3124200" cy="115388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Трудные задачи</a:t>
            </a:r>
            <a:endParaRPr lang="ru-RU" b="1" dirty="0"/>
          </a:p>
        </p:txBody>
      </p:sp>
      <p:cxnSp>
        <p:nvCxnSpPr>
          <p:cNvPr id="6" name="Shape 5"/>
          <p:cNvCxnSpPr>
            <a:stCxn id="4" idx="2"/>
          </p:cNvCxnSpPr>
          <p:nvPr/>
        </p:nvCxnSpPr>
        <p:spPr>
          <a:xfrm rot="5400000">
            <a:off x="5690507" y="372837"/>
            <a:ext cx="1785260" cy="6809015"/>
          </a:xfrm>
          <a:prstGeom prst="curvedConnector2">
            <a:avLst/>
          </a:prstGeom>
          <a:ln w="19050">
            <a:solidFill>
              <a:srgbClr val="FFC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кругленная соединительная линия 8"/>
          <p:cNvCxnSpPr>
            <a:stCxn id="4" idx="0"/>
          </p:cNvCxnSpPr>
          <p:nvPr/>
        </p:nvCxnSpPr>
        <p:spPr>
          <a:xfrm rot="16200000" flipH="1" flipV="1">
            <a:off x="5940880" y="-1967594"/>
            <a:ext cx="348343" cy="7745185"/>
          </a:xfrm>
          <a:prstGeom prst="curvedConnector4">
            <a:avLst>
              <a:gd name="adj1" fmla="val -65625"/>
              <a:gd name="adj2" fmla="val 60084"/>
            </a:avLst>
          </a:prstGeom>
          <a:ln w="19050">
            <a:solidFill>
              <a:srgbClr val="FFC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кругленная соединительная линия 11"/>
          <p:cNvCxnSpPr>
            <a:stCxn id="4" idx="1"/>
          </p:cNvCxnSpPr>
          <p:nvPr/>
        </p:nvCxnSpPr>
        <p:spPr>
          <a:xfrm rot="10800000" flipV="1">
            <a:off x="5453746" y="2307771"/>
            <a:ext cx="2971799" cy="783772"/>
          </a:xfrm>
          <a:prstGeom prst="curvedConnector3">
            <a:avLst>
              <a:gd name="adj1" fmla="val 50000"/>
            </a:avLst>
          </a:prstGeom>
          <a:ln w="19050">
            <a:solidFill>
              <a:srgbClr val="FFC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1407</TotalTime>
  <Words>1564</Words>
  <Application>Microsoft Office PowerPoint</Application>
  <PresentationFormat>Произвольный</PresentationFormat>
  <Paragraphs>181</Paragraphs>
  <Slides>42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ОРГАНИЗАЦИЯ РЕФЛЕКСИИ НА УРОКАХ АНГЛИЙСКОГО ЯЗЫКА ВО 2 – 11 КЛАССАХ  (на примере курсов и пособий издательства “Титул”)</vt:lpstr>
      <vt:lpstr>Рефлексия</vt:lpstr>
      <vt:lpstr>Слайд 3</vt:lpstr>
      <vt:lpstr>Рефлексия – это… (из философских словарей)</vt:lpstr>
      <vt:lpstr>Слайд 5</vt:lpstr>
      <vt:lpstr>Слайд 6</vt:lpstr>
      <vt:lpstr>рефлЕксия или рефлексИя?</vt:lpstr>
      <vt:lpstr>Формы рефлексии:</vt:lpstr>
      <vt:lpstr>Формы письменной рефлексии</vt:lpstr>
      <vt:lpstr>Форма двухчастного дневника</vt:lpstr>
      <vt:lpstr>http://jp6.r0tt.com/l_4718fd50-fa96-11e1-bdcb-477e76200006.jpg </vt:lpstr>
      <vt:lpstr>Форма бортового журнала (logbook)</vt:lpstr>
      <vt:lpstr>https://sites.google.com/a/lakesinternational.org/reading-at-lila/_/rsrc/1467894952339/100-book-challange/my-forms/Sample%20reading%20log%201st%202012-10-17%20a%20las%2012.31.43.png?height=303&amp;width=400 </vt:lpstr>
      <vt:lpstr>Прием «Концептуальная таблица»</vt:lpstr>
      <vt:lpstr>Необходима ли рефлексия?  Каковы её функции?</vt:lpstr>
      <vt:lpstr>Стадии изучения материала</vt:lpstr>
      <vt:lpstr>Характеристики рефлексии</vt:lpstr>
      <vt:lpstr>Что будет рефлексией, а что – нет?</vt:lpstr>
      <vt:lpstr>Что будет рефлексией, а что – нет?</vt:lpstr>
      <vt:lpstr>Слайд 20</vt:lpstr>
      <vt:lpstr>Развитие критического мышления, рефлексия и результаты ФГОС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Технология «Шесть шляп мышления»</vt:lpstr>
      <vt:lpstr>Технология «Шесть шляп мышления»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Рефлексия нашей встречи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Алена Казеичева</dc:creator>
  <cp:lastModifiedBy>bae</cp:lastModifiedBy>
  <cp:revision>119</cp:revision>
  <dcterms:created xsi:type="dcterms:W3CDTF">2015-02-15T17:13:05Z</dcterms:created>
  <dcterms:modified xsi:type="dcterms:W3CDTF">2017-12-21T12:53:18Z</dcterms:modified>
</cp:coreProperties>
</file>