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9" r:id="rId33"/>
    <p:sldId id="287" r:id="rId34"/>
    <p:sldId id="288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40" d="100"/>
          <a:sy n="40" d="100"/>
        </p:scale>
        <p:origin x="-2220" y="-7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8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0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2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21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oleObject" Target="../embeddings/oleObject23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oleObject25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oleObject28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mailto:Immaculate.v@gmail.com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3786190"/>
            <a:ext cx="7851648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Организация внеурочной деятельности по изучению английского языка в рамках реализации ФГОС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 smtClean="0"/>
              <a:t>на примерах работы с учебниками и пособиями издательства «Титул</a:t>
            </a:r>
            <a:r>
              <a:rPr lang="ru-RU" dirty="0" smtClean="0"/>
              <a:t>»)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5572140"/>
            <a:ext cx="7854696" cy="1752600"/>
          </a:xfrm>
        </p:spPr>
        <p:txBody>
          <a:bodyPr/>
          <a:lstStyle/>
          <a:p>
            <a:r>
              <a:rPr lang="ru-RU" dirty="0" smtClean="0"/>
              <a:t>Апальков Валерий Геннадиевич</a:t>
            </a:r>
          </a:p>
          <a:p>
            <a:r>
              <a:rPr lang="ru-RU" dirty="0" smtClean="0"/>
              <a:t>кандидат педагогических наук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7772400" cy="1509712"/>
          </a:xfrm>
        </p:spPr>
        <p:txBody>
          <a:bodyPr/>
          <a:lstStyle/>
          <a:p>
            <a:r>
              <a:rPr lang="ru-RU" dirty="0" smtClean="0"/>
              <a:t>3 класс</a:t>
            </a:r>
            <a:endParaRPr lang="ru-RU" dirty="0"/>
          </a:p>
        </p:txBody>
      </p:sp>
      <p:pic>
        <p:nvPicPr>
          <p:cNvPr id="3074" name="Picture 2" descr="C:\Users\Пользователь\Desktop\титул\вебинар 5\Readup3_004_005.jpg"/>
          <p:cNvPicPr>
            <a:picLocks noChangeAspect="1" noChangeArrowheads="1"/>
          </p:cNvPicPr>
          <p:nvPr/>
        </p:nvPicPr>
        <p:blipFill>
          <a:blip r:embed="rId2" cstate="print"/>
          <a:srcRect r="4478" b="7704"/>
          <a:stretch>
            <a:fillRect/>
          </a:stretch>
        </p:blipFill>
        <p:spPr bwMode="auto">
          <a:xfrm>
            <a:off x="0" y="500042"/>
            <a:ext cx="9144000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0" y="0"/>
            <a:ext cx="7772400" cy="1509712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 класс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0" y="428604"/>
          <a:ext cx="4466140" cy="6429396"/>
        </p:xfrm>
        <a:graphic>
          <a:graphicData uri="http://schemas.openxmlformats.org/presentationml/2006/ole">
            <p:oleObj spid="_x0000_s4098" name="Acrobat Document" r:id="rId3" imgW="5400570" imgH="7429453" progId="AcroExch.Document.DC">
              <p:embed/>
            </p:oleObj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4714876" y="571480"/>
          <a:ext cx="4518073" cy="6215082"/>
        </p:xfrm>
        <a:graphic>
          <a:graphicData uri="http://schemas.openxmlformats.org/presentationml/2006/ole">
            <p:oleObj spid="_x0000_s4099" name="Acrobat Document" r:id="rId4" imgW="5400570" imgH="7429453" progId="AcroExch.Document.DC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7772400" cy="1509712"/>
          </a:xfrm>
        </p:spPr>
        <p:txBody>
          <a:bodyPr/>
          <a:lstStyle/>
          <a:p>
            <a:r>
              <a:rPr lang="ru-RU" dirty="0" smtClean="0"/>
              <a:t>4 класс</a:t>
            </a:r>
            <a:endParaRPr lang="ru-RU" dirty="0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71472" y="571480"/>
          <a:ext cx="4071966" cy="5601416"/>
        </p:xfrm>
        <a:graphic>
          <a:graphicData uri="http://schemas.openxmlformats.org/presentationml/2006/ole">
            <p:oleObj spid="_x0000_s5122" name="Acrobat Document" r:id="rId3" imgW="5401429" imgH="7430537" progId="AcroExch.Document.DC">
              <p:embed/>
            </p:oleObj>
          </a:graphicData>
        </a:graphic>
      </p:graphicFrame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4643438" y="500042"/>
          <a:ext cx="4200707" cy="5778512"/>
        </p:xfrm>
        <a:graphic>
          <a:graphicData uri="http://schemas.openxmlformats.org/presentationml/2006/ole">
            <p:oleObj spid="_x0000_s5123" name="Acrobat Document" r:id="rId4" imgW="5400570" imgH="7429453" progId="AcroExch.Document.DC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0" y="0"/>
            <a:ext cx="7772400" cy="1509712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 класс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0" y="500041"/>
          <a:ext cx="4643438" cy="6387535"/>
        </p:xfrm>
        <a:graphic>
          <a:graphicData uri="http://schemas.openxmlformats.org/presentationml/2006/ole">
            <p:oleObj spid="_x0000_s6146" name="Acrobat Document" r:id="rId3" imgW="5400570" imgH="7429453" progId="AcroExch.Document.DC">
              <p:embed/>
            </p:oleObj>
          </a:graphicData>
        </a:graphic>
      </p:graphicFrame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4643470" y="500041"/>
          <a:ext cx="4643438" cy="6387535"/>
        </p:xfrm>
        <a:graphic>
          <a:graphicData uri="http://schemas.openxmlformats.org/presentationml/2006/ole">
            <p:oleObj spid="_x0000_s6147" name="Acrobat Document" r:id="rId4" imgW="5400570" imgH="7429453" progId="AcroExch.Document.DC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0" y="0"/>
            <a:ext cx="7772400" cy="1509712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2200" dirty="0" smtClean="0"/>
              <a:t>8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класс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0" name="Picture 2" descr="C:\Users\Пользователь\Desktop\титул\вебинар 5\read up\ReadUp8_04_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6" y="672604"/>
            <a:ext cx="8858280" cy="5971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0" y="0"/>
            <a:ext cx="7772400" cy="1509712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2200" dirty="0" smtClean="0"/>
              <a:t>8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класс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0" y="428604"/>
          <a:ext cx="4673869" cy="6429396"/>
        </p:xfrm>
        <a:graphic>
          <a:graphicData uri="http://schemas.openxmlformats.org/presentationml/2006/ole">
            <p:oleObj spid="_x0000_s8194" name="Acrobat Document" r:id="rId3" imgW="5400570" imgH="7429453" progId="AcroExch.Document.DC">
              <p:embed/>
            </p:oleObj>
          </a:graphicData>
        </a:graphic>
      </p:graphicFrame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4643438" y="357166"/>
          <a:ext cx="4725801" cy="6500834"/>
        </p:xfrm>
        <a:graphic>
          <a:graphicData uri="http://schemas.openxmlformats.org/presentationml/2006/ole">
            <p:oleObj spid="_x0000_s8195" name="Acrobat Document" r:id="rId4" imgW="5400570" imgH="7429453" progId="AcroExch.Document.DC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Пользователь\Desktop\титул\вебинар 5\чтение\Reader_5_6_cov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132" y="214314"/>
            <a:ext cx="4558182" cy="6072206"/>
          </a:xfrm>
          <a:prstGeom prst="rect">
            <a:avLst/>
          </a:prstGeom>
          <a:noFill/>
        </p:spPr>
      </p:pic>
      <p:pic>
        <p:nvPicPr>
          <p:cNvPr id="9219" name="Picture 3" descr="C:\Users\Пользователь\Desktop\титул\вебинар 5\чтение\Reader_9_cov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714356"/>
            <a:ext cx="4429156" cy="58533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7772400" cy="678952"/>
          </a:xfrm>
        </p:spPr>
        <p:txBody>
          <a:bodyPr/>
          <a:lstStyle/>
          <a:p>
            <a:r>
              <a:rPr lang="ru-RU" sz="4000" dirty="0" smtClean="0"/>
              <a:t>Развитие языковой грамотности</a:t>
            </a:r>
            <a:endParaRPr lang="ru-RU" sz="4000" dirty="0"/>
          </a:p>
        </p:txBody>
      </p:sp>
      <p:pic>
        <p:nvPicPr>
          <p:cNvPr id="10242" name="Picture 2" descr="C:\Users\Пользователь\Desktop\титул\вебинар 5\грамматика\Tsebak_gramma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390673"/>
            <a:ext cx="3752850" cy="5324475"/>
          </a:xfrm>
          <a:prstGeom prst="rect">
            <a:avLst/>
          </a:prstGeom>
          <a:noFill/>
        </p:spPr>
      </p:pic>
      <p:pic>
        <p:nvPicPr>
          <p:cNvPr id="10243" name="Picture 3" descr="C:\Users\Пользователь\Desktop\титул\вебинар 5\грамматика\Tsebak_ver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1116" y="1357298"/>
            <a:ext cx="3752850" cy="5305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214282" y="281010"/>
          <a:ext cx="4400550" cy="6362700"/>
        </p:xfrm>
        <a:graphic>
          <a:graphicData uri="http://schemas.openxmlformats.org/presentationml/2006/ole">
            <p:oleObj spid="_x0000_s11266" name="Acrobat Document" r:id="rId3" imgW="4400409" imgH="6362339" progId="AcroExch.Document.DC">
              <p:embed/>
            </p:oleObj>
          </a:graphicData>
        </a:graphic>
      </p:graphicFrame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4733956" y="285728"/>
          <a:ext cx="4267200" cy="6343650"/>
        </p:xfrm>
        <a:graphic>
          <a:graphicData uri="http://schemas.openxmlformats.org/presentationml/2006/ole">
            <p:oleObj spid="_x0000_s11267" name="Acrobat Document" r:id="rId4" imgW="4266903" imgH="6343485" progId="AcroExch.Document.DC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690" y="392594"/>
            <a:ext cx="7772400" cy="750390"/>
          </a:xfrm>
        </p:spPr>
        <p:txBody>
          <a:bodyPr/>
          <a:lstStyle/>
          <a:p>
            <a:r>
              <a:rPr lang="ru-RU" sz="4000" dirty="0" smtClean="0"/>
              <a:t>Итоговая аттестация и олимпиады</a:t>
            </a:r>
            <a:endParaRPr lang="ru-RU" sz="4000" dirty="0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382943" y="1285860"/>
          <a:ext cx="2688859" cy="3714776"/>
        </p:xfrm>
        <a:graphic>
          <a:graphicData uri="http://schemas.openxmlformats.org/presentationml/2006/ole">
            <p:oleObj spid="_x0000_s12290" name="Acrobat Document" r:id="rId3" imgW="5391142" imgH="7448306" progId="AcroExch.Document.DC">
              <p:embed/>
            </p:oleObj>
          </a:graphicData>
        </a:graphic>
      </p:graphicFrame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3071802" y="1500174"/>
          <a:ext cx="2923824" cy="4000528"/>
        </p:xfrm>
        <a:graphic>
          <a:graphicData uri="http://schemas.openxmlformats.org/presentationml/2006/ole">
            <p:oleObj spid="_x0000_s12291" name="Acrobat Document" r:id="rId4" imgW="5429232" imgH="7429453" progId="AcroExch.Document.DC">
              <p:embed/>
            </p:oleObj>
          </a:graphicData>
        </a:graphic>
      </p:graphicFrame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5929322" y="2571744"/>
          <a:ext cx="2804332" cy="3857652"/>
        </p:xfrm>
        <a:graphic>
          <a:graphicData uri="http://schemas.openxmlformats.org/presentationml/2006/ole">
            <p:oleObj spid="_x0000_s12292" name="Acrobat Document" r:id="rId5" imgW="5400570" imgH="7429453" progId="AcroExch.Document.DC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ВНЕУРОЧНАЯ ДЕЯТЕЛЬНОСТЬ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42910" y="2500306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2357430"/>
            <a:ext cx="7858180" cy="37856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это особый вид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осуществляемый в рамках образовательного процесса по пяти направлениям развития личности: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спортивно-оздоровительное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духовно-нравственное, социальное,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общеинтеллектуальное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общекультурное на основе определенной программы;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направленный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решение конкретных образовательных задач,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соответствии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требованиями ФГОС; способствующий проявлению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активности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обучающихся; реализуемый различными категориями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педагогических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работников в различных формах работы вне урока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1928794" y="165324"/>
          <a:ext cx="5286412" cy="7264204"/>
        </p:xfrm>
        <a:graphic>
          <a:graphicData uri="http://schemas.openxmlformats.org/presentationml/2006/ole">
            <p:oleObj spid="_x0000_s13315" name="Acrobat Document" r:id="rId3" imgW="5420482" imgH="7447619" progId="AcroExch.Document.DC">
              <p:embed/>
            </p:oleObj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728690" y="392594"/>
            <a:ext cx="7772400" cy="75039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олимпиады</a:t>
            </a:r>
            <a:endParaRPr kumimoji="0" lang="ru-RU" sz="40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1" y="0"/>
          <a:ext cx="8858279" cy="6858000"/>
        </p:xfrm>
        <a:graphic>
          <a:graphicData uri="http://schemas.openxmlformats.org/presentationml/2006/ole">
            <p:oleObj spid="_x0000_s14338" name="Acrobat Document" r:id="rId3" imgW="10801140" imgH="7429453" progId="AcroExch.Document.DC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0" y="214314"/>
          <a:ext cx="9140011" cy="6286520"/>
        </p:xfrm>
        <a:graphic>
          <a:graphicData uri="http://schemas.openxmlformats.org/presentationml/2006/ole">
            <p:oleObj spid="_x0000_s15362" name="Acrobat Document" r:id="rId3" imgW="10801140" imgH="7429453" progId="AcroExch.Document.DC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0" y="214314"/>
          <a:ext cx="9140011" cy="6286520"/>
        </p:xfrm>
        <a:graphic>
          <a:graphicData uri="http://schemas.openxmlformats.org/presentationml/2006/ole">
            <p:oleObj spid="_x0000_s16386" name="Acrobat Document" r:id="rId3" imgW="10801140" imgH="7429453" progId="AcroExch.Document.DC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0" y="0"/>
          <a:ext cx="4362276" cy="6000768"/>
        </p:xfrm>
        <a:graphic>
          <a:graphicData uri="http://schemas.openxmlformats.org/presentationml/2006/ole">
            <p:oleObj spid="_x0000_s17410" name="Acrobat Document" r:id="rId3" imgW="5400570" imgH="7429453" progId="AcroExch.Document.DC">
              <p:embed/>
            </p:oleObj>
          </a:graphicData>
        </a:graphic>
      </p:graphicFrame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4286248" y="571480"/>
          <a:ext cx="4570005" cy="6286520"/>
        </p:xfrm>
        <a:graphic>
          <a:graphicData uri="http://schemas.openxmlformats.org/presentationml/2006/ole">
            <p:oleObj spid="_x0000_s17411" name="Acrobat Document" r:id="rId4" imgW="5400570" imgH="7429453" progId="AcroExch.Document.DC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285728"/>
            <a:ext cx="7772400" cy="893266"/>
          </a:xfrm>
        </p:spPr>
        <p:txBody>
          <a:bodyPr/>
          <a:lstStyle/>
          <a:p>
            <a:pPr algn="ctr"/>
            <a:r>
              <a:rPr lang="ru-RU" dirty="0" smtClean="0"/>
              <a:t>Страноведение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357158" y="1142984"/>
          <a:ext cx="2623114" cy="3571900"/>
        </p:xfrm>
        <a:graphic>
          <a:graphicData uri="http://schemas.openxmlformats.org/presentationml/2006/ole">
            <p:oleObj spid="_x0000_s18434" name="Acrobat Document" r:id="rId3" imgW="5667204" imgH="7714896" progId="AcroExch.Document.DC">
              <p:embed/>
            </p:oleObj>
          </a:graphicData>
        </a:graphic>
      </p:graphicFrame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1500166" y="2143116"/>
          <a:ext cx="2428892" cy="3298655"/>
        </p:xfrm>
        <a:graphic>
          <a:graphicData uri="http://schemas.openxmlformats.org/presentationml/2006/ole">
            <p:oleObj spid="_x0000_s18435" name="Acrobat Document" r:id="rId4" imgW="5667204" imgH="7696043" progId="AcroExch.Document.DC">
              <p:embed/>
            </p:oleObj>
          </a:graphicData>
        </a:graphic>
      </p:graphicFrame>
      <p:pic>
        <p:nvPicPr>
          <p:cNvPr id="18436" name="Picture 4" descr="C:\Users\Пользователь\Desktop\титул\вебинар 5\страноведение\Songs_2_4_cove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1285860"/>
            <a:ext cx="2540079" cy="3500462"/>
          </a:xfrm>
          <a:prstGeom prst="rect">
            <a:avLst/>
          </a:prstGeom>
          <a:noFill/>
        </p:spPr>
      </p:pic>
      <p:pic>
        <p:nvPicPr>
          <p:cNvPr id="18437" name="Picture 5" descr="C:\Users\Пользователь\Desktop\титул\вебинар 5\страноведение\Songs_5_11_cov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2143116"/>
            <a:ext cx="2695575" cy="3695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357158" y="357166"/>
          <a:ext cx="4050684" cy="5572140"/>
        </p:xfrm>
        <a:graphic>
          <a:graphicData uri="http://schemas.openxmlformats.org/presentationml/2006/ole">
            <p:oleObj spid="_x0000_s19458" name="Acrobat Document" r:id="rId3" imgW="5400570" imgH="7429453" progId="AcroExch.Document.DC">
              <p:embed/>
            </p:oleObj>
          </a:graphicData>
        </a:graphic>
      </p:graphicFrame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4071934" y="714356"/>
          <a:ext cx="4206498" cy="5786478"/>
        </p:xfrm>
        <a:graphic>
          <a:graphicData uri="http://schemas.openxmlformats.org/presentationml/2006/ole">
            <p:oleObj spid="_x0000_s19459" name="Acrobat Document" r:id="rId4" imgW="5400570" imgH="7429453" progId="AcroExch.Document.DC">
              <p:embed/>
            </p:oleObj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1371600" y="0"/>
            <a:ext cx="7772400" cy="719538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6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песни</a:t>
            </a:r>
            <a:endParaRPr kumimoji="0" lang="ru-RU" sz="56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0" y="214314"/>
          <a:ext cx="9159962" cy="6215082"/>
        </p:xfrm>
        <a:graphic>
          <a:graphicData uri="http://schemas.openxmlformats.org/presentationml/2006/ole">
            <p:oleObj spid="_x0000_s20482" name="Acrobat Document" r:id="rId3" imgW="11344214" imgH="7696043" progId="AcroExch.Document.DC">
              <p:embed/>
            </p:oleObj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0" y="6138462"/>
            <a:ext cx="7772400" cy="719538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600" b="1" i="0" u="none" strike="noStrike" kern="1200" cap="none" spc="0" normalizeH="0" baseline="0" noProof="0" dirty="0" smtClean="0">
                <a:ln w="635">
                  <a:noFill/>
                </a:ln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Москва</a:t>
            </a:r>
            <a:endParaRPr kumimoji="0" lang="ru-RU" sz="5600" b="1" i="0" u="none" strike="noStrike" kern="1200" cap="none" spc="0" normalizeH="0" baseline="0" noProof="0" dirty="0">
              <a:ln w="635">
                <a:noFill/>
              </a:ln>
              <a:solidFill>
                <a:srgbClr val="FF00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094263" y="0"/>
          <a:ext cx="5049738" cy="6858000"/>
        </p:xfrm>
        <a:graphic>
          <a:graphicData uri="http://schemas.openxmlformats.org/presentationml/2006/ole">
            <p:oleObj spid="_x0000_s21506" name="Acrobat Document" r:id="rId3" imgW="5667204" imgH="7696043" progId="AcroExch.Document.DC">
              <p:embed/>
            </p:oleObj>
          </a:graphicData>
        </a:graphic>
      </p:graphicFrame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214282" y="500042"/>
          <a:ext cx="3839914" cy="5214950"/>
        </p:xfrm>
        <a:graphic>
          <a:graphicData uri="http://schemas.openxmlformats.org/presentationml/2006/ole">
            <p:oleObj spid="_x0000_s21507" name="Acrobat Document" r:id="rId4" imgW="5667204" imgH="7696043" progId="AcroExch.Document.DC">
              <p:embed/>
            </p:oleObj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0" y="6138462"/>
            <a:ext cx="7772400" cy="719538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600" b="1" i="0" u="none" strike="noStrike" kern="1200" cap="none" spc="0" normalizeH="0" baseline="0" noProof="0" dirty="0" smtClean="0">
                <a:ln w="635">
                  <a:noFill/>
                </a:ln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Санкт-Петербург</a:t>
            </a:r>
            <a:endParaRPr kumimoji="0" lang="ru-RU" sz="5600" b="1" i="0" u="none" strike="noStrike" kern="1200" cap="none" spc="0" normalizeH="0" baseline="0" noProof="0" dirty="0">
              <a:ln w="635">
                <a:noFill/>
              </a:ln>
              <a:solidFill>
                <a:srgbClr val="FF00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06" y="71414"/>
            <a:ext cx="7772400" cy="719538"/>
          </a:xfrm>
        </p:spPr>
        <p:txBody>
          <a:bodyPr/>
          <a:lstStyle/>
          <a:p>
            <a:pPr algn="r"/>
            <a:r>
              <a:rPr lang="ru-RU" sz="4400" dirty="0" err="1" smtClean="0"/>
              <a:t>Межпредметная</a:t>
            </a:r>
            <a:r>
              <a:rPr lang="ru-RU" sz="4400" dirty="0" smtClean="0"/>
              <a:t> интеграция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1928794" y="842806"/>
          <a:ext cx="4429156" cy="6015194"/>
        </p:xfrm>
        <a:graphic>
          <a:graphicData uri="http://schemas.openxmlformats.org/presentationml/2006/ole">
            <p:oleObj spid="_x0000_s22530" name="Acrobat Document" r:id="rId3" imgW="5667204" imgH="7696043" progId="AcroExch.Document.DC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772400" cy="1362456"/>
          </a:xfrm>
        </p:spPr>
        <p:txBody>
          <a:bodyPr/>
          <a:lstStyle/>
          <a:p>
            <a:pPr algn="ctr"/>
            <a:r>
              <a:rPr lang="ru-RU" sz="4400" dirty="0" smtClean="0"/>
              <a:t>ВНЕУРОЧНАЯ ДЕЯТЕЛЬНОСТЬ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2285992"/>
            <a:ext cx="7772400" cy="1509712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ФГОС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определены рамочные параметры организации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внеурочной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деятельности, что позволяет выбирать наиболее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оптимальную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модель для конкретного образовательного учреждения. С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учетом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психолого-педагогических особенностей учащихся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составляющих ФГОС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выделим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ряд возможных подходов к организации внеурочной деятельности 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школе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0" y="285752"/>
          <a:ext cx="9159962" cy="6215082"/>
        </p:xfrm>
        <a:graphic>
          <a:graphicData uri="http://schemas.openxmlformats.org/presentationml/2006/ole">
            <p:oleObj spid="_x0000_s23554" name="Acrobat Document" r:id="rId3" imgW="11344214" imgH="7696043" progId="AcroExch.Document.DC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-71470" y="214314"/>
          <a:ext cx="9265249" cy="6286520"/>
        </p:xfrm>
        <a:graphic>
          <a:graphicData uri="http://schemas.openxmlformats.org/presentationml/2006/ole">
            <p:oleObj spid="_x0000_s24578" name="Acrobat Document" r:id="rId3" imgW="11344214" imgH="7696043" progId="AcroExch.Document.DC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Какие возможности нам предоставляет издательство «ТИТУЛ»?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2224534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Развитие читательской грамотности 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Развитие языковой грамотности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Страноведение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Подготовка к государственной итоговой аттестации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Подготовка к олимпиадам</a:t>
            </a:r>
          </a:p>
          <a:p>
            <a:pPr>
              <a:buFont typeface="Arial" pitchFamily="34" charset="0"/>
              <a:buChar char="•"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7772400" cy="1362456"/>
          </a:xfrm>
        </p:spPr>
        <p:txBody>
          <a:bodyPr/>
          <a:lstStyle/>
          <a:p>
            <a:pPr algn="ctr"/>
            <a:r>
              <a:rPr lang="ru-RU" dirty="0" smtClean="0"/>
              <a:t>Примеры кружков и факультативных занятий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928802"/>
            <a:ext cx="7772400" cy="4929198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Веселый английский!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Путешествуем по Великобритании!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Чтение с увлечением!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Театр на английском языке для учеников начальной/ средней школы.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Подготовка к экзаменам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Трудности грамматики английского языка.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ИТ и английский.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О физике на английском.</a:t>
            </a:r>
          </a:p>
          <a:p>
            <a:pPr>
              <a:buFont typeface="Arial" pitchFamily="34" charset="0"/>
              <a:buChar char="•"/>
            </a:pPr>
            <a:r>
              <a:rPr lang="ru-RU" dirty="0" err="1" smtClean="0"/>
              <a:t>Олимпионик</a:t>
            </a:r>
            <a:r>
              <a:rPr lang="ru-RU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Моя малая Родина.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Поем по-английски.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Talk</a:t>
            </a:r>
            <a:r>
              <a:rPr lang="ru-RU" dirty="0" smtClean="0"/>
              <a:t>-</a:t>
            </a:r>
            <a:r>
              <a:rPr lang="ru-RU" dirty="0" err="1" smtClean="0"/>
              <a:t>овый</a:t>
            </a:r>
            <a:r>
              <a:rPr lang="ru-RU" dirty="0" smtClean="0"/>
              <a:t> клуб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142984"/>
            <a:ext cx="7772400" cy="4219976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/>
            </a:r>
            <a:br>
              <a:rPr lang="en-US" dirty="0" smtClean="0">
                <a:hlinkClick r:id="rId2"/>
              </a:rPr>
            </a:br>
            <a:r>
              <a:rPr smtClean="0">
                <a:hlinkClick r:id="rId2"/>
              </a:rPr>
              <a:t/>
            </a:r>
            <a:br>
              <a:rPr smtClean="0">
                <a:hlinkClick r:id="rId2"/>
              </a:rPr>
            </a:br>
            <a:r>
              <a:rPr smtClean="0">
                <a:hlinkClick r:id="rId2"/>
              </a:rPr>
              <a:t/>
            </a:r>
            <a:br>
              <a:rPr smtClean="0">
                <a:hlinkClick r:id="rId2"/>
              </a:rPr>
            </a:br>
            <a:r>
              <a:rPr smtClean="0">
                <a:hlinkClick r:id="rId2"/>
              </a:rPr>
              <a:t/>
            </a:r>
            <a:br>
              <a:rPr smtClean="0">
                <a:hlinkClick r:id="rId2"/>
              </a:rPr>
            </a:br>
            <a:r>
              <a:rPr smtClean="0"/>
              <a:t>Contact me</a:t>
            </a:r>
            <a:br>
              <a:rPr smtClean="0"/>
            </a:br>
            <a:r>
              <a:rPr smtClean="0"/>
              <a:t>email:</a:t>
            </a:r>
            <a:r>
              <a:rPr smtClean="0">
                <a:hlinkClick r:id="rId2"/>
              </a:rPr>
              <a:t/>
            </a:r>
            <a:br>
              <a:rPr smtClean="0">
                <a:hlinkClick r:id="rId2"/>
              </a:rPr>
            </a:br>
            <a:r>
              <a:rPr lang="en-US" dirty="0" smtClean="0">
                <a:hlinkClick r:id="rId2"/>
              </a:rPr>
              <a:t>immaculate</a:t>
            </a:r>
            <a:r>
              <a:rPr smtClean="0">
                <a:hlinkClick r:id="rId2"/>
              </a:rPr>
              <a:t>.v@gmail.com</a:t>
            </a:r>
            <a:r>
              <a:rPr smtClean="0"/>
              <a:t> </a:t>
            </a:r>
            <a:br>
              <a:rPr smtClean="0"/>
            </a:br>
            <a:r>
              <a:rPr smtClean="0"/>
              <a:t>instagram: valerra_valerra</a:t>
            </a:r>
            <a:br>
              <a:rPr smtClean="0"/>
            </a:br>
            <a:r>
              <a:rPr smtClean="0"/>
              <a:t>Facebook: Valery Apalkov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143932" cy="128588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ru-RU" sz="2400" b="0" dirty="0" smtClean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Подход 1. Организации внеурочной деятельности в соответствии с направлениями личностного развития учащихся.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0034" y="2285992"/>
            <a:ext cx="8143932" cy="128588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0" algn="just">
              <a:spcBef>
                <a:spcPct val="0"/>
              </a:spcBef>
            </a:pPr>
            <a:r>
              <a:rPr lang="ru-RU" sz="2400" dirty="0" smtClean="0"/>
              <a:t>Подход 2. Организации внеурочной деятельности, в </a:t>
            </a:r>
            <a:r>
              <a:rPr lang="ru-RU" sz="2400" dirty="0" smtClean="0"/>
              <a:t>соответствии </a:t>
            </a:r>
            <a:r>
              <a:rPr lang="ru-RU" sz="2400" dirty="0" smtClean="0"/>
              <a:t>с основными чертами портрета выпускника </a:t>
            </a:r>
            <a:r>
              <a:rPr lang="ru-RU" sz="2400" dirty="0" smtClean="0"/>
              <a:t>школы</a:t>
            </a:r>
            <a:r>
              <a:rPr lang="ru-RU" sz="2400" dirty="0" smtClean="0"/>
              <a:t>.</a:t>
            </a:r>
            <a:endParaRPr kumimoji="0" lang="ru-RU" sz="24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00034" y="3929066"/>
            <a:ext cx="8143932" cy="4286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0" algn="just">
              <a:spcBef>
                <a:spcPct val="0"/>
              </a:spcBef>
            </a:pPr>
            <a:r>
              <a:rPr lang="ru-RU" sz="2400" dirty="0" smtClean="0"/>
              <a:t>Подход 3. Достижение личностных результатов.</a:t>
            </a:r>
            <a:endParaRPr kumimoji="0" lang="ru-RU" sz="24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00034" y="4572008"/>
            <a:ext cx="8143932" cy="7858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0" algn="just">
              <a:spcBef>
                <a:spcPct val="0"/>
              </a:spcBef>
            </a:pPr>
            <a:r>
              <a:rPr lang="ru-RU" sz="2400" dirty="0" smtClean="0"/>
              <a:t>Подход 4. Внеурочная деятельность как пространство </a:t>
            </a:r>
            <a:r>
              <a:rPr lang="ru-RU" sz="2400" dirty="0" smtClean="0"/>
              <a:t>воспитания </a:t>
            </a:r>
            <a:r>
              <a:rPr lang="ru-RU" sz="2400" dirty="0" smtClean="0"/>
              <a:t>и социализации подростков.</a:t>
            </a:r>
            <a:endParaRPr kumimoji="0" lang="ru-RU" sz="24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388174"/>
            <a:ext cx="7772400" cy="754942"/>
          </a:xfrm>
        </p:spPr>
        <p:txBody>
          <a:bodyPr/>
          <a:lstStyle/>
          <a:p>
            <a:pPr algn="ctr"/>
            <a:r>
              <a:rPr lang="ru-RU" sz="3600" dirty="0" smtClean="0"/>
              <a:t>Результаты и эффекты внеурочной деятельности учащихся.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2633668"/>
            <a:ext cx="7772400" cy="1509712"/>
          </a:xfrm>
        </p:spPr>
        <p:txBody>
          <a:bodyPr>
            <a:noAutofit/>
          </a:bodyPr>
          <a:lstStyle/>
          <a:p>
            <a:pPr algn="just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Результат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— это то, что стало непосредственным итогом участия школьника в деятельности. </a:t>
            </a:r>
          </a:p>
          <a:p>
            <a:pPr algn="just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Эффект –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это последствие результата. Например, приобретённое знание, пережитые чувства и отношения, совершенные действия развили человека как личность, способствовали формированию его компетентности, идентичности.</a:t>
            </a:r>
          </a:p>
          <a:p>
            <a:pPr algn="just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Интеграция урочной и внеурочной деятельности для достижения необходимых образовательных результатов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3143248"/>
            <a:ext cx="7772400" cy="1509712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развитие универсальных учебных действий, которые сформируют социальный опыт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обучающихся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7772400" cy="1362456"/>
          </a:xfrm>
        </p:spPr>
        <p:txBody>
          <a:bodyPr/>
          <a:lstStyle/>
          <a:p>
            <a:pPr algn="ctr"/>
            <a:r>
              <a:rPr lang="ru-RU" sz="4800" dirty="0" smtClean="0"/>
              <a:t>Планирование внеурочной деятельности</a:t>
            </a:r>
            <a:endParaRPr lang="ru-RU" sz="4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2-4 классы</a:t>
            </a:r>
          </a:p>
          <a:p>
            <a:r>
              <a:rPr lang="ru-RU" dirty="0" smtClean="0"/>
              <a:t>5-9 классы</a:t>
            </a:r>
          </a:p>
          <a:p>
            <a:r>
              <a:rPr lang="ru-RU" dirty="0" smtClean="0"/>
              <a:t>10-11 классы</a:t>
            </a:r>
          </a:p>
          <a:p>
            <a:r>
              <a:rPr lang="ru-RU" dirty="0" smtClean="0"/>
              <a:t>сквозное планирование </a:t>
            </a:r>
            <a:r>
              <a:rPr lang="en-US" dirty="0" smtClean="0"/>
              <a:t>VS  </a:t>
            </a:r>
            <a:r>
              <a:rPr lang="ru-RU" dirty="0" smtClean="0"/>
              <a:t>по параллелям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042176" cy="714380"/>
          </a:xfrm>
        </p:spPr>
        <p:txBody>
          <a:bodyPr/>
          <a:lstStyle/>
          <a:p>
            <a:r>
              <a:rPr lang="ru-RU" sz="4400" dirty="0" smtClean="0"/>
              <a:t>Развитие читательской культуры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Пользователь\Downloads\ReadUp2_20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928670"/>
            <a:ext cx="3857652" cy="5285153"/>
          </a:xfrm>
          <a:prstGeom prst="rect">
            <a:avLst/>
          </a:prstGeom>
          <a:noFill/>
        </p:spPr>
      </p:pic>
      <p:pic>
        <p:nvPicPr>
          <p:cNvPr id="1028" name="Picture 4" descr="C:\Users\Пользователь\Downloads\ReadUp5_20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857232"/>
            <a:ext cx="2786082" cy="3829329"/>
          </a:xfrm>
          <a:prstGeom prst="rect">
            <a:avLst/>
          </a:prstGeom>
          <a:noFill/>
        </p:spPr>
      </p:pic>
      <p:pic>
        <p:nvPicPr>
          <p:cNvPr id="1029" name="Picture 5" descr="C:\Users\Пользователь\Downloads\ReadUp8_20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1285860"/>
            <a:ext cx="2857520" cy="3940105"/>
          </a:xfrm>
          <a:prstGeom prst="rect">
            <a:avLst/>
          </a:prstGeom>
          <a:noFill/>
        </p:spPr>
      </p:pic>
      <p:pic>
        <p:nvPicPr>
          <p:cNvPr id="1030" name="Picture 6" descr="C:\Users\Пользователь\Downloads\ReadUp9_201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3505200"/>
            <a:ext cx="2428875" cy="3352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7772400" cy="1509712"/>
          </a:xfrm>
        </p:spPr>
        <p:txBody>
          <a:bodyPr/>
          <a:lstStyle/>
          <a:p>
            <a:r>
              <a:rPr lang="ru-RU" dirty="0" smtClean="0"/>
              <a:t>2 класс</a:t>
            </a:r>
            <a:endParaRPr lang="ru-RU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71406" y="428604"/>
          <a:ext cx="4621955" cy="6357982"/>
        </p:xfrm>
        <a:graphic>
          <a:graphicData uri="http://schemas.openxmlformats.org/presentationml/2006/ole">
            <p:oleObj spid="_x0000_s2050" name="Acrobat Document" r:id="rId3" imgW="5401429" imgH="7430537" progId="AcroExch.Document.DC">
              <p:embed/>
            </p:oleObj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4571968" y="425839"/>
          <a:ext cx="4572032" cy="6432161"/>
        </p:xfrm>
        <a:graphic>
          <a:graphicData uri="http://schemas.openxmlformats.org/presentationml/2006/ole">
            <p:oleObj spid="_x0000_s2051" name="Acrobat Document" r:id="rId4" imgW="5400570" imgH="7429453" progId="AcroExch.Document.DC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73</TotalTime>
  <Words>323</Words>
  <PresentationFormat>Экран (4:3)</PresentationFormat>
  <Paragraphs>57</Paragraphs>
  <Slides>34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Поток</vt:lpstr>
      <vt:lpstr>Adobe Acrobat Document</vt:lpstr>
      <vt:lpstr>Организация внеурочной деятельности по изучению английского языка в рамках реализации ФГОС  (на примерах работы с учебниками и пособиями издательства «Титул»)</vt:lpstr>
      <vt:lpstr>ВНЕУРОЧНАЯ ДЕЯТЕЛЬНОСТЬ</vt:lpstr>
      <vt:lpstr>ВНЕУРОЧНАЯ ДЕЯТЕЛЬНОСТЬ</vt:lpstr>
      <vt:lpstr>Подход 1. Организации внеурочной деятельности в соответствии с направлениями личностного развития учащихся.</vt:lpstr>
      <vt:lpstr>Результаты и эффекты внеурочной деятельности учащихся.</vt:lpstr>
      <vt:lpstr>Интеграция урочной и внеурочной деятельности для достижения необходимых образовательных результатов</vt:lpstr>
      <vt:lpstr>Планирование внеурочной деятельности</vt:lpstr>
      <vt:lpstr>Развитие читательской культуры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Развитие языковой грамотности</vt:lpstr>
      <vt:lpstr>Слайд 18</vt:lpstr>
      <vt:lpstr>Итоговая аттестация и олимпиады</vt:lpstr>
      <vt:lpstr>Слайд 20</vt:lpstr>
      <vt:lpstr>Слайд 21</vt:lpstr>
      <vt:lpstr>Слайд 22</vt:lpstr>
      <vt:lpstr>Слайд 23</vt:lpstr>
      <vt:lpstr>Слайд 24</vt:lpstr>
      <vt:lpstr>Страноведение </vt:lpstr>
      <vt:lpstr>Слайд 26</vt:lpstr>
      <vt:lpstr>Слайд 27</vt:lpstr>
      <vt:lpstr>Слайд 28</vt:lpstr>
      <vt:lpstr>Межпредметная интеграция</vt:lpstr>
      <vt:lpstr>Слайд 30</vt:lpstr>
      <vt:lpstr>Слайд 31</vt:lpstr>
      <vt:lpstr>Какие возможности нам предоставляет издательство «ТИТУЛ»?</vt:lpstr>
      <vt:lpstr>Примеры кружков и факультативных занятий</vt:lpstr>
      <vt:lpstr>    Contact me email: immaculate.v@gmail.com  instagram: valerra_valerra Facebook: Valery Apalkov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внеурочной деятельности по изучению английского языка в рамках реализации ФГОС  (на примерах работы с учебниками и пособиями издательства «Титул»)</dc:title>
  <dc:creator>Петр Иванов</dc:creator>
  <cp:lastModifiedBy>Петр Иванов</cp:lastModifiedBy>
  <cp:revision>10</cp:revision>
  <dcterms:created xsi:type="dcterms:W3CDTF">2016-06-29T13:02:05Z</dcterms:created>
  <dcterms:modified xsi:type="dcterms:W3CDTF">2016-06-29T14:25:39Z</dcterms:modified>
</cp:coreProperties>
</file>