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79" r:id="rId13"/>
    <p:sldId id="280" r:id="rId14"/>
    <p:sldId id="281" r:id="rId15"/>
    <p:sldId id="282" r:id="rId16"/>
    <p:sldId id="268" r:id="rId17"/>
    <p:sldId id="270" r:id="rId18"/>
    <p:sldId id="271" r:id="rId19"/>
    <p:sldId id="269" r:id="rId20"/>
    <p:sldId id="272" r:id="rId21"/>
    <p:sldId id="273" r:id="rId22"/>
    <p:sldId id="274" r:id="rId23"/>
    <p:sldId id="275" r:id="rId24"/>
    <p:sldId id="276" r:id="rId25"/>
    <p:sldId id="277" r:id="rId26"/>
    <p:sldId id="278" r:id="rId27"/>
    <p:sldId id="283" r:id="rId28"/>
    <p:sldId id="284" r:id="rId29"/>
    <p:sldId id="285" r:id="rId30"/>
    <p:sldId id="286" r:id="rId31"/>
    <p:sldId id="287" r:id="rId32"/>
    <p:sldId id="288" r:id="rId33"/>
    <p:sldId id="289" r:id="rId34"/>
    <p:sldId id="290" r:id="rId35"/>
    <p:sldId id="291" r:id="rId36"/>
    <p:sldId id="292" r:id="rId37"/>
    <p:sldId id="307" r:id="rId38"/>
    <p:sldId id="294" r:id="rId39"/>
    <p:sldId id="295" r:id="rId40"/>
    <p:sldId id="296" r:id="rId41"/>
    <p:sldId id="297" r:id="rId42"/>
    <p:sldId id="298" r:id="rId43"/>
    <p:sldId id="299" r:id="rId44"/>
    <p:sldId id="303" r:id="rId45"/>
    <p:sldId id="304" r:id="rId46"/>
    <p:sldId id="301" r:id="rId47"/>
    <p:sldId id="305" r:id="rId48"/>
    <p:sldId id="306" r:id="rId49"/>
    <p:sldId id="293" r:id="rId50"/>
    <p:sldId id="267" r:id="rId5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2" d="100"/>
          <a:sy n="52" d="100"/>
        </p:scale>
        <p:origin x="-143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9651597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07592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030285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4166905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7195440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25.04.2016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1351897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25.04.2016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315244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25.04.2016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9494196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25.04.2016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052521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31339961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25.04.2016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extLst>
      <p:ext uri="{BB962C8B-B14F-4D97-AF65-F5344CB8AC3E}">
        <p14:creationId xmlns:p14="http://schemas.microsoft.com/office/powerpoint/2010/main" val="217761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25.04.2016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extLst>
      <p:ext uri="{BB962C8B-B14F-4D97-AF65-F5344CB8AC3E}">
        <p14:creationId xmlns:p14="http://schemas.microsoft.com/office/powerpoint/2010/main" val="339564659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hyperlink" Target="mailto:olga.dnschool@gmail.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331640" y="548680"/>
            <a:ext cx="6910536" cy="506487"/>
          </a:xfrm>
        </p:spPr>
        <p:txBody>
          <a:bodyPr>
            <a:noAutofit/>
          </a:bodyPr>
          <a:lstStyle/>
          <a:p>
            <a:r>
              <a:rPr lang="en-US" sz="2800" dirty="0" smtClean="0"/>
              <a:t/>
            </a:r>
            <a:br>
              <a:rPr lang="en-US" sz="2800" dirty="0" smtClean="0"/>
            </a:br>
            <a:r>
              <a:rPr lang="en-US" sz="2800" dirty="0"/>
              <a:t/>
            </a:r>
            <a:br>
              <a:rPr lang="en-US" sz="2800" dirty="0"/>
            </a:br>
            <a:r>
              <a:rPr lang="en-US" sz="2800" dirty="0" smtClean="0"/>
              <a:t>Webinar</a:t>
            </a:r>
            <a:endParaRPr lang="ru-RU" sz="2800" dirty="0"/>
          </a:p>
        </p:txBody>
      </p:sp>
      <p:sp>
        <p:nvSpPr>
          <p:cNvPr id="5" name="Подзаголовок 4"/>
          <p:cNvSpPr>
            <a:spLocks noGrp="1"/>
          </p:cNvSpPr>
          <p:nvPr>
            <p:ph type="subTitle" idx="1"/>
          </p:nvPr>
        </p:nvSpPr>
        <p:spPr>
          <a:xfrm>
            <a:off x="1763688" y="1340768"/>
            <a:ext cx="6400800" cy="2232248"/>
          </a:xfrm>
        </p:spPr>
        <p:txBody>
          <a:bodyPr>
            <a:normAutofit fontScale="25000" lnSpcReduction="20000"/>
          </a:bodyPr>
          <a:lstStyle/>
          <a:p>
            <a:endParaRPr lang="en-US" sz="7300" b="1" dirty="0" smtClean="0"/>
          </a:p>
          <a:p>
            <a:endParaRPr lang="en-US" sz="7300" b="1" dirty="0"/>
          </a:p>
          <a:p>
            <a:endParaRPr lang="en-US" sz="7300" b="1" dirty="0" smtClean="0"/>
          </a:p>
          <a:p>
            <a:r>
              <a:rPr lang="en-US" sz="17600" b="1" dirty="0" smtClean="0">
                <a:solidFill>
                  <a:schemeClr val="tx1"/>
                </a:solidFill>
              </a:rPr>
              <a:t>Teaching English to toddlers</a:t>
            </a:r>
          </a:p>
          <a:p>
            <a:endParaRPr lang="en-US" sz="17600" b="1" dirty="0"/>
          </a:p>
          <a:p>
            <a:r>
              <a:rPr lang="en-US" sz="9600" b="1" dirty="0" smtClean="0"/>
              <a:t>Olga </a:t>
            </a:r>
            <a:r>
              <a:rPr lang="en-US" sz="9600" b="1" dirty="0" err="1" smtClean="0"/>
              <a:t>Tsareva</a:t>
            </a:r>
            <a:endParaRPr lang="en-US" sz="9600" b="1" dirty="0" smtClean="0"/>
          </a:p>
          <a:p>
            <a:r>
              <a:rPr lang="en-US" sz="9600" b="1" dirty="0" smtClean="0"/>
              <a:t>The Dmitry </a:t>
            </a:r>
            <a:r>
              <a:rPr lang="en-US" sz="9600" b="1" dirty="0" err="1" smtClean="0"/>
              <a:t>Nikitin</a:t>
            </a:r>
            <a:r>
              <a:rPr lang="en-US" sz="9600" b="1" dirty="0" smtClean="0"/>
              <a:t> Language School</a:t>
            </a:r>
          </a:p>
          <a:p>
            <a:r>
              <a:rPr lang="en-US" sz="9600" b="1" dirty="0" smtClean="0"/>
              <a:t>Yaroslavl</a:t>
            </a:r>
          </a:p>
          <a:p>
            <a:r>
              <a:rPr lang="en-US" sz="9600" b="1" dirty="0" smtClean="0"/>
              <a:t>olga.dnschool@gmail.com</a:t>
            </a:r>
          </a:p>
          <a:p>
            <a:endParaRPr lang="en-US" sz="9600" b="1" dirty="0" smtClean="0"/>
          </a:p>
          <a:p>
            <a:endParaRPr lang="ru-RU" b="1" dirty="0"/>
          </a:p>
        </p:txBody>
      </p:sp>
    </p:spTree>
    <p:extLst>
      <p:ext uri="{BB962C8B-B14F-4D97-AF65-F5344CB8AC3E}">
        <p14:creationId xmlns:p14="http://schemas.microsoft.com/office/powerpoint/2010/main" val="33579944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Lessons: Mother and child</a:t>
            </a:r>
            <a:endParaRPr lang="ru-RU" dirty="0">
              <a:solidFill>
                <a:schemeClr val="accent1"/>
              </a:solidFill>
            </a:endParaRPr>
          </a:p>
        </p:txBody>
      </p:sp>
      <p:sp>
        <p:nvSpPr>
          <p:cNvPr id="3" name="Объект 2"/>
          <p:cNvSpPr>
            <a:spLocks noGrp="1"/>
          </p:cNvSpPr>
          <p:nvPr>
            <p:ph idx="1"/>
          </p:nvPr>
        </p:nvSpPr>
        <p:spPr>
          <a:xfrm>
            <a:off x="467544" y="1340768"/>
            <a:ext cx="8229600" cy="4525963"/>
          </a:xfrm>
        </p:spPr>
        <p:txBody>
          <a:bodyPr>
            <a:normAutofit/>
          </a:bodyPr>
          <a:lstStyle/>
          <a:p>
            <a:r>
              <a:rPr lang="en-US" sz="3600" dirty="0"/>
              <a:t>Recent research records that parents and the home are the strongest influence on a child’s life. For this important reason parents, and especially mothers, need to be positively involved and their support and enthusiasm can help in much the same way as it did when their child learned L1</a:t>
            </a:r>
            <a:r>
              <a:rPr lang="en-US" sz="3600" dirty="0" smtClean="0"/>
              <a:t>. (Dunn 2012)</a:t>
            </a:r>
            <a:endParaRPr lang="ru-RU" sz="3600" dirty="0"/>
          </a:p>
          <a:p>
            <a:endParaRPr lang="en-US" sz="3000" dirty="0" smtClean="0"/>
          </a:p>
          <a:p>
            <a:endParaRPr lang="ru-RU" dirty="0"/>
          </a:p>
        </p:txBody>
      </p:sp>
    </p:spTree>
    <p:extLst>
      <p:ext uri="{BB962C8B-B14F-4D97-AF65-F5344CB8AC3E}">
        <p14:creationId xmlns:p14="http://schemas.microsoft.com/office/powerpoint/2010/main" val="850519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Lessons: Mother and child</a:t>
            </a:r>
            <a:endParaRPr lang="ru-RU" dirty="0">
              <a:solidFill>
                <a:schemeClr val="accent1"/>
              </a:solidFill>
            </a:endParaRPr>
          </a:p>
        </p:txBody>
      </p:sp>
      <p:sp>
        <p:nvSpPr>
          <p:cNvPr id="3" name="Объект 2"/>
          <p:cNvSpPr>
            <a:spLocks noGrp="1"/>
          </p:cNvSpPr>
          <p:nvPr>
            <p:ph idx="1"/>
          </p:nvPr>
        </p:nvSpPr>
        <p:spPr/>
        <p:txBody>
          <a:bodyPr/>
          <a:lstStyle/>
          <a:p>
            <a:r>
              <a:rPr lang="en-US" sz="3600" dirty="0"/>
              <a:t>An enormous amount of learning from infancy and childhood goes through modelling  - observing how others act and bringing that into the brain as part of the potential repertoire for behavior and then using it in the right situations. (Goleman 2007)</a:t>
            </a:r>
            <a:endParaRPr lang="ru-RU" sz="3600" dirty="0"/>
          </a:p>
          <a:p>
            <a:endParaRPr lang="ru-RU" dirty="0"/>
          </a:p>
        </p:txBody>
      </p:sp>
    </p:spTree>
    <p:extLst>
      <p:ext uri="{BB962C8B-B14F-4D97-AF65-F5344CB8AC3E}">
        <p14:creationId xmlns:p14="http://schemas.microsoft.com/office/powerpoint/2010/main" val="497664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Pirate’s party</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8523" y="1556792"/>
            <a:ext cx="6881582" cy="4569371"/>
          </a:xfrm>
        </p:spPr>
      </p:pic>
      <p:sp>
        <p:nvSpPr>
          <p:cNvPr id="3" name="Прямоугольник 2"/>
          <p:cNvSpPr/>
          <p:nvPr/>
        </p:nvSpPr>
        <p:spPr>
          <a:xfrm>
            <a:off x="1115616" y="5134407"/>
            <a:ext cx="2808312" cy="10081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0248675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Picnic</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7152521" cy="4749274"/>
          </a:xfrm>
        </p:spPr>
      </p:pic>
      <p:sp>
        <p:nvSpPr>
          <p:cNvPr id="6" name="Прямоугольник 5"/>
          <p:cNvSpPr/>
          <p:nvPr/>
        </p:nvSpPr>
        <p:spPr>
          <a:xfrm>
            <a:off x="6876256" y="1628800"/>
            <a:ext cx="1440160"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4351121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Dragon hunt</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6983602" cy="4637112"/>
          </a:xfrm>
        </p:spPr>
      </p:pic>
      <p:sp>
        <p:nvSpPr>
          <p:cNvPr id="3" name="Прямоугольник 2"/>
          <p:cNvSpPr/>
          <p:nvPr/>
        </p:nvSpPr>
        <p:spPr>
          <a:xfrm>
            <a:off x="1187624" y="1628800"/>
            <a:ext cx="1512168"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2719733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Halloween</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31640" y="1700808"/>
            <a:ext cx="6795740" cy="4525963"/>
          </a:xfrm>
        </p:spPr>
      </p:pic>
      <p:sp>
        <p:nvSpPr>
          <p:cNvPr id="3" name="Прямоугольник 2"/>
          <p:cNvSpPr/>
          <p:nvPr/>
        </p:nvSpPr>
        <p:spPr>
          <a:xfrm>
            <a:off x="6084168" y="1700808"/>
            <a:ext cx="2088232"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76417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539844" y="260648"/>
            <a:ext cx="8229600" cy="350912"/>
          </a:xfrm>
        </p:spPr>
        <p:txBody>
          <a:bodyPr>
            <a:noAutofit/>
          </a:bodyPr>
          <a:lstStyle/>
          <a:p>
            <a:r>
              <a:rPr lang="en-US" sz="2800" b="1" dirty="0" err="1" smtClean="0"/>
              <a:t>Georgraphy</a:t>
            </a:r>
            <a:r>
              <a:rPr lang="en-US" sz="2800" b="1" dirty="0" smtClean="0"/>
              <a:t> of a lesson for 2-4 year-olds (60 min)</a:t>
            </a:r>
            <a:endParaRPr lang="ru-RU" sz="28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spTree>
    <p:extLst>
      <p:ext uri="{BB962C8B-B14F-4D97-AF65-F5344CB8AC3E}">
        <p14:creationId xmlns:p14="http://schemas.microsoft.com/office/powerpoint/2010/main" val="1849846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Finger plays</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340768"/>
            <a:ext cx="7315366" cy="4857403"/>
          </a:xfrm>
        </p:spPr>
      </p:pic>
    </p:spTree>
    <p:extLst>
      <p:ext uri="{BB962C8B-B14F-4D97-AF65-F5344CB8AC3E}">
        <p14:creationId xmlns:p14="http://schemas.microsoft.com/office/powerpoint/2010/main" val="143038928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Finger plays</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268760"/>
            <a:ext cx="7423811" cy="4929411"/>
          </a:xfrm>
        </p:spPr>
      </p:pic>
    </p:spTree>
    <p:extLst>
      <p:ext uri="{BB962C8B-B14F-4D97-AF65-F5344CB8AC3E}">
        <p14:creationId xmlns:p14="http://schemas.microsoft.com/office/powerpoint/2010/main" val="920854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a:p>
            <a:pPr algn="ctr"/>
            <a:endParaRPr lang="ru-RU" sz="2400" b="1" dirty="0">
              <a:solidFill>
                <a:schemeClr val="tx1"/>
              </a:solidFill>
            </a:endParaRP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8460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683568" y="764704"/>
            <a:ext cx="7772400" cy="1470025"/>
          </a:xfrm>
        </p:spPr>
        <p:txBody>
          <a:bodyPr>
            <a:normAutofit/>
          </a:bodyPr>
          <a:lstStyle/>
          <a:p>
            <a:r>
              <a:rPr lang="en-US" dirty="0" smtClean="0">
                <a:solidFill>
                  <a:schemeClr val="accent1"/>
                </a:solidFill>
              </a:rPr>
              <a:t>Plan</a:t>
            </a:r>
            <a:endParaRPr lang="ru-RU" dirty="0">
              <a:solidFill>
                <a:schemeClr val="accent1"/>
              </a:solidFill>
            </a:endParaRPr>
          </a:p>
        </p:txBody>
      </p:sp>
      <p:sp>
        <p:nvSpPr>
          <p:cNvPr id="6" name="Подзаголовок 5"/>
          <p:cNvSpPr>
            <a:spLocks noGrp="1"/>
          </p:cNvSpPr>
          <p:nvPr>
            <p:ph type="subTitle" idx="1"/>
          </p:nvPr>
        </p:nvSpPr>
        <p:spPr>
          <a:xfrm>
            <a:off x="1187624" y="2276872"/>
            <a:ext cx="6400800" cy="3096344"/>
          </a:xfrm>
        </p:spPr>
        <p:txBody>
          <a:bodyPr>
            <a:normAutofit fontScale="92500" lnSpcReduction="10000"/>
          </a:bodyPr>
          <a:lstStyle/>
          <a:p>
            <a:pPr marL="457200" indent="-457200" algn="l">
              <a:buFont typeface="Arial" panose="020B0604020202020204" pitchFamily="34" charset="0"/>
              <a:buChar char="•"/>
            </a:pPr>
            <a:r>
              <a:rPr lang="en-US" dirty="0" smtClean="0">
                <a:solidFill>
                  <a:schemeClr val="tx1"/>
                </a:solidFill>
              </a:rPr>
              <a:t>The process of acquiring a foreign language by toddlers</a:t>
            </a:r>
          </a:p>
          <a:p>
            <a:pPr marL="457200" indent="-457200" algn="l">
              <a:buFont typeface="Arial" panose="020B0604020202020204" pitchFamily="34" charset="0"/>
              <a:buChar char="•"/>
            </a:pPr>
            <a:endParaRPr lang="en-US" dirty="0" smtClean="0">
              <a:solidFill>
                <a:schemeClr val="tx1"/>
              </a:solidFill>
            </a:endParaRPr>
          </a:p>
          <a:p>
            <a:pPr marL="457200" indent="-457200" algn="l">
              <a:buFont typeface="Arial" panose="020B0604020202020204" pitchFamily="34" charset="0"/>
              <a:buChar char="•"/>
            </a:pPr>
            <a:endParaRPr lang="en-US" dirty="0">
              <a:solidFill>
                <a:schemeClr val="tx1"/>
              </a:solidFill>
            </a:endParaRPr>
          </a:p>
          <a:p>
            <a:pPr marL="457200" indent="-457200" algn="l">
              <a:buFont typeface="Arial" panose="020B0604020202020204" pitchFamily="34" charset="0"/>
              <a:buChar char="•"/>
            </a:pPr>
            <a:r>
              <a:rPr lang="en-US" dirty="0" smtClean="0">
                <a:solidFill>
                  <a:schemeClr val="tx1"/>
                </a:solidFill>
              </a:rPr>
              <a:t>The Geography of an English language classroom for toddlers</a:t>
            </a:r>
            <a:endParaRPr lang="ru-RU" dirty="0">
              <a:solidFill>
                <a:schemeClr val="tx1"/>
              </a:solidFill>
            </a:endParaRPr>
          </a:p>
        </p:txBody>
      </p:sp>
    </p:spTree>
    <p:extLst>
      <p:ext uri="{BB962C8B-B14F-4D97-AF65-F5344CB8AC3E}">
        <p14:creationId xmlns:p14="http://schemas.microsoft.com/office/powerpoint/2010/main" val="149865744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04664"/>
            <a:ext cx="8229600" cy="1143000"/>
          </a:xfrm>
        </p:spPr>
        <p:txBody>
          <a:bodyPr/>
          <a:lstStyle/>
          <a:p>
            <a:r>
              <a:rPr lang="en-US" dirty="0" smtClean="0"/>
              <a:t>Circle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484784"/>
            <a:ext cx="7423811" cy="4929411"/>
          </a:xfrm>
        </p:spPr>
      </p:pic>
    </p:spTree>
    <p:extLst>
      <p:ext uri="{BB962C8B-B14F-4D97-AF65-F5344CB8AC3E}">
        <p14:creationId xmlns:p14="http://schemas.microsoft.com/office/powerpoint/2010/main" val="10845163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Circle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57890" y="1196752"/>
            <a:ext cx="7401518" cy="4929411"/>
          </a:xfrm>
        </p:spPr>
      </p:pic>
      <p:sp>
        <p:nvSpPr>
          <p:cNvPr id="3" name="Прямоугольник 2"/>
          <p:cNvSpPr/>
          <p:nvPr/>
        </p:nvSpPr>
        <p:spPr>
          <a:xfrm>
            <a:off x="971600" y="5301208"/>
            <a:ext cx="2376264" cy="792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380751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98460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Nap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576" y="1196752"/>
            <a:ext cx="7606337" cy="5073427"/>
          </a:xfrm>
        </p:spPr>
      </p:pic>
    </p:spTree>
    <p:extLst>
      <p:ext uri="{BB962C8B-B14F-4D97-AF65-F5344CB8AC3E}">
        <p14:creationId xmlns:p14="http://schemas.microsoft.com/office/powerpoint/2010/main" val="31520365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Nap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592" y="1556792"/>
            <a:ext cx="7274170" cy="4851872"/>
          </a:xfrm>
        </p:spPr>
      </p:pic>
    </p:spTree>
    <p:extLst>
      <p:ext uri="{BB962C8B-B14F-4D97-AF65-F5344CB8AC3E}">
        <p14:creationId xmlns:p14="http://schemas.microsoft.com/office/powerpoint/2010/main" val="5235810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Nap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412776"/>
            <a:ext cx="7391922" cy="4908236"/>
          </a:xfrm>
        </p:spPr>
      </p:pic>
    </p:spTree>
    <p:extLst>
      <p:ext uri="{BB962C8B-B14F-4D97-AF65-F5344CB8AC3E}">
        <p14:creationId xmlns:p14="http://schemas.microsoft.com/office/powerpoint/2010/main" val="286342507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Wake up!</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5531" y="1534886"/>
            <a:ext cx="7081966" cy="4702426"/>
          </a:xfrm>
        </p:spPr>
      </p:pic>
    </p:spTree>
    <p:extLst>
      <p:ext uri="{BB962C8B-B14F-4D97-AF65-F5344CB8AC3E}">
        <p14:creationId xmlns:p14="http://schemas.microsoft.com/office/powerpoint/2010/main" val="342207595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5648328" y="3325634"/>
            <a:ext cx="1597826" cy="2160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232598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5648328" y="3325634"/>
            <a:ext cx="1597826" cy="2160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11" idx="3"/>
            <a:endCxn id="9" idx="7"/>
          </p:cNvCxnSpPr>
          <p:nvPr/>
        </p:nvCxnSpPr>
        <p:spPr>
          <a:xfrm flipH="1">
            <a:off x="5638470" y="3874213"/>
            <a:ext cx="1794466" cy="11113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74463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Tea time tea time fun, fun, fun</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63346" y="1600200"/>
            <a:ext cx="3164838" cy="4747258"/>
          </a:xfrm>
        </p:spPr>
      </p:pic>
    </p:spTree>
    <p:extLst>
      <p:ext uri="{BB962C8B-B14F-4D97-AF65-F5344CB8AC3E}">
        <p14:creationId xmlns:p14="http://schemas.microsoft.com/office/powerpoint/2010/main" val="40516037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Important considerations</a:t>
            </a:r>
            <a:endParaRPr lang="ru-RU" dirty="0">
              <a:solidFill>
                <a:schemeClr val="accent1"/>
              </a:solidFill>
            </a:endParaRPr>
          </a:p>
        </p:txBody>
      </p:sp>
      <p:sp>
        <p:nvSpPr>
          <p:cNvPr id="3" name="Объект 2"/>
          <p:cNvSpPr>
            <a:spLocks noGrp="1"/>
          </p:cNvSpPr>
          <p:nvPr>
            <p:ph idx="1"/>
          </p:nvPr>
        </p:nvSpPr>
        <p:spPr/>
        <p:txBody>
          <a:bodyPr>
            <a:normAutofit fontScale="92500" lnSpcReduction="10000"/>
          </a:bodyPr>
          <a:lstStyle/>
          <a:p>
            <a:r>
              <a:rPr lang="en-US" sz="2800" dirty="0"/>
              <a:t>Acquiring language is a global activity and depends on the whole child’s mental, physical, social and emotional maturity and well-being.</a:t>
            </a:r>
            <a:endParaRPr lang="ru-RU" sz="2800" dirty="0"/>
          </a:p>
          <a:p>
            <a:endParaRPr lang="en-US" sz="2800" dirty="0" smtClean="0"/>
          </a:p>
          <a:p>
            <a:r>
              <a:rPr lang="en-US" sz="2800" dirty="0" smtClean="0"/>
              <a:t>Acquiring </a:t>
            </a:r>
            <a:r>
              <a:rPr lang="en-US" sz="2800" dirty="0"/>
              <a:t>English is part of their holistic development and something they do innately and unconsciously by taking part in activities. Linguistic considerations alone are not sufficient measure for evaluating how young children learn English.</a:t>
            </a:r>
            <a:endParaRPr lang="ru-RU" sz="2800" dirty="0"/>
          </a:p>
          <a:p>
            <a:endParaRPr lang="en-US" dirty="0" smtClean="0"/>
          </a:p>
          <a:p>
            <a:pPr marL="0" indent="0">
              <a:buNone/>
            </a:pPr>
            <a:r>
              <a:rPr lang="en-US" sz="2200" i="1" dirty="0" smtClean="0"/>
              <a:t>Opal Dunn “Introducing English to Young Children”</a:t>
            </a:r>
            <a:endParaRPr lang="ru-RU" sz="2200" i="1" dirty="0"/>
          </a:p>
        </p:txBody>
      </p:sp>
    </p:spTree>
    <p:extLst>
      <p:ext uri="{BB962C8B-B14F-4D97-AF65-F5344CB8AC3E}">
        <p14:creationId xmlns:p14="http://schemas.microsoft.com/office/powerpoint/2010/main" val="42800882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err="1" smtClean="0">
                <a:solidFill>
                  <a:schemeClr val="tx1"/>
                </a:solidFill>
              </a:rPr>
              <a:t>Fingerplay</a:t>
            </a:r>
            <a:r>
              <a:rPr lang="en-US" sz="2400" b="1" dirty="0" smtClean="0">
                <a:solidFill>
                  <a:schemeClr val="tx1"/>
                </a:solidFill>
              </a:rPr>
              <a:t>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5648328" y="3325634"/>
            <a:ext cx="1597826" cy="2160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11" idx="3"/>
            <a:endCxn id="9" idx="7"/>
          </p:cNvCxnSpPr>
          <p:nvPr/>
        </p:nvCxnSpPr>
        <p:spPr>
          <a:xfrm flipH="1">
            <a:off x="5638470" y="3874213"/>
            <a:ext cx="1794466" cy="11113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38098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Craft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7092048" cy="4709120"/>
          </a:xfrm>
        </p:spPr>
      </p:pic>
      <p:sp>
        <p:nvSpPr>
          <p:cNvPr id="3" name="Прямоугольник 2"/>
          <p:cNvSpPr/>
          <p:nvPr/>
        </p:nvSpPr>
        <p:spPr>
          <a:xfrm>
            <a:off x="1187624" y="1556792"/>
            <a:ext cx="1512168"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2782801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Craft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63346" y="1276164"/>
            <a:ext cx="3452870" cy="5179306"/>
          </a:xfrm>
        </p:spPr>
      </p:pic>
    </p:spTree>
    <p:extLst>
      <p:ext uri="{BB962C8B-B14F-4D97-AF65-F5344CB8AC3E}">
        <p14:creationId xmlns:p14="http://schemas.microsoft.com/office/powerpoint/2010/main" val="41362576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Craft time</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6816209" cy="4525963"/>
          </a:xfrm>
        </p:spPr>
      </p:pic>
      <p:sp>
        <p:nvSpPr>
          <p:cNvPr id="3" name="Прямоугольник 2"/>
          <p:cNvSpPr/>
          <p:nvPr/>
        </p:nvSpPr>
        <p:spPr>
          <a:xfrm>
            <a:off x="1115616" y="1556792"/>
            <a:ext cx="2808312" cy="10801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30946100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Finger play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5648328" y="3325634"/>
            <a:ext cx="1597826" cy="2160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11" idx="3"/>
            <a:endCxn id="9" idx="7"/>
          </p:cNvCxnSpPr>
          <p:nvPr/>
        </p:nvCxnSpPr>
        <p:spPr>
          <a:xfrm flipH="1">
            <a:off x="5638470" y="3874213"/>
            <a:ext cx="1794466" cy="11113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a:stCxn id="9" idx="7"/>
            <a:endCxn id="4" idx="4"/>
          </p:cNvCxnSpPr>
          <p:nvPr/>
        </p:nvCxnSpPr>
        <p:spPr>
          <a:xfrm flipV="1">
            <a:off x="5638470" y="2640744"/>
            <a:ext cx="225237" cy="234477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83535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It’s time for a story</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0829" y="1268298"/>
            <a:ext cx="3309363" cy="4969014"/>
          </a:xfrm>
        </p:spPr>
      </p:pic>
      <p:sp>
        <p:nvSpPr>
          <p:cNvPr id="3" name="Прямоугольник 2"/>
          <p:cNvSpPr/>
          <p:nvPr/>
        </p:nvSpPr>
        <p:spPr>
          <a:xfrm>
            <a:off x="4716016" y="5697895"/>
            <a:ext cx="165618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8848457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It’s time for a story</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6816209" cy="4525963"/>
          </a:xfrm>
        </p:spPr>
      </p:pic>
    </p:spTree>
    <p:extLst>
      <p:ext uri="{BB962C8B-B14F-4D97-AF65-F5344CB8AC3E}">
        <p14:creationId xmlns:p14="http://schemas.microsoft.com/office/powerpoint/2010/main" val="39759160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Прямоугольник 9"/>
          <p:cNvSpPr/>
          <p:nvPr/>
        </p:nvSpPr>
        <p:spPr>
          <a:xfrm>
            <a:off x="7164288" y="1916832"/>
            <a:ext cx="1834440" cy="244827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3419872" y="4725144"/>
            <a:ext cx="2808312" cy="172819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194310" y="788670"/>
            <a:ext cx="6825962" cy="382846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350912"/>
          </a:xfrm>
        </p:spPr>
        <p:txBody>
          <a:bodyPr>
            <a:noAutofit/>
          </a:bodyPr>
          <a:lstStyle/>
          <a:p>
            <a:r>
              <a:rPr lang="en-US" sz="3200" b="1" dirty="0" err="1" smtClean="0"/>
              <a:t>Georgraphy</a:t>
            </a:r>
            <a:r>
              <a:rPr lang="en-US" sz="3200" b="1" dirty="0" smtClean="0"/>
              <a:t> of a lesson for 2-4 year-olds</a:t>
            </a:r>
            <a:endParaRPr lang="ru-RU" sz="3200" b="1" dirty="0"/>
          </a:p>
        </p:txBody>
      </p:sp>
      <p:sp>
        <p:nvSpPr>
          <p:cNvPr id="3" name="Объект 2"/>
          <p:cNvSpPr>
            <a:spLocks noGrp="1"/>
          </p:cNvSpPr>
          <p:nvPr>
            <p:ph idx="1"/>
          </p:nvPr>
        </p:nvSpPr>
        <p:spPr>
          <a:xfrm>
            <a:off x="121226" y="1382043"/>
            <a:ext cx="8229600" cy="4525963"/>
          </a:xfrm>
        </p:spPr>
        <p:txBody>
          <a:bodyPr/>
          <a:lstStyle/>
          <a:p>
            <a:endParaRPr lang="ru-RU" dirty="0"/>
          </a:p>
        </p:txBody>
      </p:sp>
      <p:sp>
        <p:nvSpPr>
          <p:cNvPr id="4" name="Овал 3"/>
          <p:cNvSpPr/>
          <p:nvPr/>
        </p:nvSpPr>
        <p:spPr>
          <a:xfrm>
            <a:off x="4779150" y="836712"/>
            <a:ext cx="2169114" cy="1804032"/>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Finger play zone</a:t>
            </a:r>
          </a:p>
          <a:p>
            <a:pPr algn="ctr"/>
            <a:r>
              <a:rPr lang="en-US" sz="2400" b="1" dirty="0" smtClean="0">
                <a:solidFill>
                  <a:schemeClr val="tx1"/>
                </a:solidFill>
              </a:rPr>
              <a:t>Story time zone</a:t>
            </a:r>
            <a:endParaRPr lang="ru-RU" sz="2400" b="1" dirty="0">
              <a:solidFill>
                <a:schemeClr val="tx1"/>
              </a:solidFill>
            </a:endParaRPr>
          </a:p>
        </p:txBody>
      </p:sp>
      <p:sp>
        <p:nvSpPr>
          <p:cNvPr id="5" name="Овал 4"/>
          <p:cNvSpPr/>
          <p:nvPr/>
        </p:nvSpPr>
        <p:spPr>
          <a:xfrm>
            <a:off x="1538689" y="826073"/>
            <a:ext cx="2232248" cy="1584176"/>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Circle time zone</a:t>
            </a:r>
          </a:p>
        </p:txBody>
      </p:sp>
      <p:sp>
        <p:nvSpPr>
          <p:cNvPr id="7" name="Овал 6"/>
          <p:cNvSpPr/>
          <p:nvPr/>
        </p:nvSpPr>
        <p:spPr>
          <a:xfrm>
            <a:off x="3607291" y="2528900"/>
            <a:ext cx="2094707" cy="133214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Nap time zone</a:t>
            </a:r>
            <a:endParaRPr lang="ru-RU" sz="2400" b="1" dirty="0">
              <a:solidFill>
                <a:schemeClr val="tx1"/>
              </a:solidFill>
            </a:endParaRPr>
          </a:p>
        </p:txBody>
      </p:sp>
      <p:sp>
        <p:nvSpPr>
          <p:cNvPr id="9" name="Овал 8"/>
          <p:cNvSpPr/>
          <p:nvPr/>
        </p:nvSpPr>
        <p:spPr>
          <a:xfrm>
            <a:off x="3563888" y="4733684"/>
            <a:ext cx="2430524" cy="1719652"/>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Tea time zone</a:t>
            </a:r>
          </a:p>
          <a:p>
            <a:pPr algn="ctr"/>
            <a:r>
              <a:rPr lang="en-US" sz="2400" b="1" dirty="0" smtClean="0">
                <a:solidFill>
                  <a:schemeClr val="tx1"/>
                </a:solidFill>
              </a:rPr>
              <a:t>Craft zone</a:t>
            </a:r>
            <a:endParaRPr lang="ru-RU" sz="2400" b="1" dirty="0">
              <a:solidFill>
                <a:schemeClr val="tx1"/>
              </a:solidFill>
            </a:endParaRPr>
          </a:p>
        </p:txBody>
      </p:sp>
      <p:sp>
        <p:nvSpPr>
          <p:cNvPr id="11" name="Овал 10"/>
          <p:cNvSpPr/>
          <p:nvPr/>
        </p:nvSpPr>
        <p:spPr>
          <a:xfrm>
            <a:off x="7164288" y="2104000"/>
            <a:ext cx="1834440" cy="207393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tx1"/>
                </a:solidFill>
              </a:rPr>
              <a:t>W</a:t>
            </a:r>
            <a:r>
              <a:rPr lang="en-US" sz="2400" b="1" dirty="0" smtClean="0">
                <a:solidFill>
                  <a:schemeClr val="tx1"/>
                </a:solidFill>
              </a:rPr>
              <a:t>ashing zone</a:t>
            </a:r>
            <a:endParaRPr lang="ru-RU" sz="2400" b="1" dirty="0">
              <a:solidFill>
                <a:schemeClr val="tx1"/>
              </a:solidFill>
            </a:endParaRPr>
          </a:p>
        </p:txBody>
      </p:sp>
      <p:sp>
        <p:nvSpPr>
          <p:cNvPr id="12" name="TextBox 11"/>
          <p:cNvSpPr txBox="1"/>
          <p:nvPr/>
        </p:nvSpPr>
        <p:spPr>
          <a:xfrm>
            <a:off x="4941492" y="2956302"/>
            <a:ext cx="774340" cy="369332"/>
          </a:xfrm>
          <a:prstGeom prst="rect">
            <a:avLst/>
          </a:prstGeom>
          <a:noFill/>
        </p:spPr>
        <p:txBody>
          <a:bodyPr wrap="square" rtlCol="0">
            <a:spAutoFit/>
          </a:bodyPr>
          <a:lstStyle/>
          <a:p>
            <a:endParaRPr lang="ru-RU" dirty="0"/>
          </a:p>
        </p:txBody>
      </p:sp>
      <p:cxnSp>
        <p:nvCxnSpPr>
          <p:cNvPr id="14" name="Прямая со стрелкой 13"/>
          <p:cNvCxnSpPr>
            <a:stCxn id="4" idx="2"/>
          </p:cNvCxnSpPr>
          <p:nvPr/>
        </p:nvCxnSpPr>
        <p:spPr>
          <a:xfrm flipH="1">
            <a:off x="3770937" y="1738728"/>
            <a:ext cx="1008213" cy="36519"/>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6" name="Прямая со стрелкой 15"/>
          <p:cNvCxnSpPr>
            <a:endCxn id="7" idx="1"/>
          </p:cNvCxnSpPr>
          <p:nvPr/>
        </p:nvCxnSpPr>
        <p:spPr>
          <a:xfrm>
            <a:off x="3313131" y="2310586"/>
            <a:ext cx="600923" cy="41340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a:off x="5648328" y="3325634"/>
            <a:ext cx="1597826" cy="21602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3" name="Прямая со стрелкой 22"/>
          <p:cNvCxnSpPr>
            <a:stCxn id="11" idx="3"/>
            <a:endCxn id="9" idx="7"/>
          </p:cNvCxnSpPr>
          <p:nvPr/>
        </p:nvCxnSpPr>
        <p:spPr>
          <a:xfrm flipH="1">
            <a:off x="5638470" y="3874213"/>
            <a:ext cx="1794466" cy="11113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я со стрелкой 27"/>
          <p:cNvCxnSpPr>
            <a:stCxn id="9" idx="7"/>
            <a:endCxn id="4" idx="4"/>
          </p:cNvCxnSpPr>
          <p:nvPr/>
        </p:nvCxnSpPr>
        <p:spPr>
          <a:xfrm flipV="1">
            <a:off x="5638470" y="2640744"/>
            <a:ext cx="225237" cy="234477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706131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spTree>
    <p:extLst>
      <p:ext uri="{BB962C8B-B14F-4D97-AF65-F5344CB8AC3E}">
        <p14:creationId xmlns:p14="http://schemas.microsoft.com/office/powerpoint/2010/main" val="329185701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Rhyme time </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63895" y="1600200"/>
            <a:ext cx="6816209" cy="4525963"/>
          </a:xfrm>
        </p:spPr>
      </p:pic>
    </p:spTree>
    <p:extLst>
      <p:ext uri="{BB962C8B-B14F-4D97-AF65-F5344CB8AC3E}">
        <p14:creationId xmlns:p14="http://schemas.microsoft.com/office/powerpoint/2010/main" val="15705700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dirty="0" smtClean="0">
                <a:solidFill>
                  <a:schemeClr val="accent1"/>
                </a:solidFill>
              </a:rPr>
              <a:t>Stages of language acquisition</a:t>
            </a:r>
            <a:endParaRPr lang="ru-RU" dirty="0">
              <a:solidFill>
                <a:schemeClr val="accent1"/>
              </a:solidFill>
            </a:endParaRPr>
          </a:p>
        </p:txBody>
      </p:sp>
      <p:sp>
        <p:nvSpPr>
          <p:cNvPr id="3" name="Объект 2"/>
          <p:cNvSpPr>
            <a:spLocks noGrp="1"/>
          </p:cNvSpPr>
          <p:nvPr>
            <p:ph idx="1"/>
          </p:nvPr>
        </p:nvSpPr>
        <p:spPr/>
        <p:txBody>
          <a:bodyPr>
            <a:normAutofit/>
          </a:bodyPr>
          <a:lstStyle/>
          <a:p>
            <a:r>
              <a:rPr lang="en-US" sz="4000" dirty="0" smtClean="0"/>
              <a:t>Silent period</a:t>
            </a:r>
          </a:p>
          <a:p>
            <a:endParaRPr lang="en-US" sz="4000" dirty="0" smtClean="0"/>
          </a:p>
          <a:p>
            <a:r>
              <a:rPr lang="en-US" sz="4000" dirty="0" smtClean="0"/>
              <a:t>Intermediate period</a:t>
            </a:r>
          </a:p>
          <a:p>
            <a:endParaRPr lang="en-US" sz="4000" dirty="0" smtClean="0"/>
          </a:p>
          <a:p>
            <a:r>
              <a:rPr lang="en-US" sz="4000" dirty="0" smtClean="0"/>
              <a:t>Breakthrough</a:t>
            </a:r>
            <a:endParaRPr lang="ru-RU" sz="4000" dirty="0"/>
          </a:p>
        </p:txBody>
      </p:sp>
    </p:spTree>
    <p:extLst>
      <p:ext uri="{BB962C8B-B14F-4D97-AF65-F5344CB8AC3E}">
        <p14:creationId xmlns:p14="http://schemas.microsoft.com/office/powerpoint/2010/main" val="327253496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p:nvPr/>
        </p:nvCxnSpPr>
        <p:spPr>
          <a:xfrm>
            <a:off x="4541845" y="2618789"/>
            <a:ext cx="864096" cy="972349"/>
          </a:xfrm>
          <a:prstGeom prst="straightConnector1">
            <a:avLst/>
          </a:prstGeom>
          <a:ln w="2540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44129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Calendar time</a:t>
            </a:r>
            <a:endParaRPr lang="ru-RU" dirty="0">
              <a:solidFill>
                <a:schemeClr val="accent1"/>
              </a:solidFill>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7527" y="1600200"/>
            <a:ext cx="7063679" cy="4709120"/>
          </a:xfrm>
        </p:spPr>
      </p:pic>
    </p:spTree>
    <p:extLst>
      <p:ext uri="{BB962C8B-B14F-4D97-AF65-F5344CB8AC3E}">
        <p14:creationId xmlns:p14="http://schemas.microsoft.com/office/powerpoint/2010/main" val="28942689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a:endCxn id="9" idx="1"/>
          </p:cNvCxnSpPr>
          <p:nvPr/>
        </p:nvCxnSpPr>
        <p:spPr>
          <a:xfrm>
            <a:off x="4572000" y="2636912"/>
            <a:ext cx="908466" cy="8184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4211960" y="2797054"/>
            <a:ext cx="1017808" cy="864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6441292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Circle time</a:t>
            </a:r>
            <a:endParaRPr lang="ru-RU" dirty="0">
              <a:solidFill>
                <a:schemeClr val="accent1"/>
              </a:solidFill>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7527" y="1600200"/>
            <a:ext cx="7063679" cy="4709120"/>
          </a:xfrm>
        </p:spPr>
      </p:pic>
    </p:spTree>
    <p:extLst>
      <p:ext uri="{BB962C8B-B14F-4D97-AF65-F5344CB8AC3E}">
        <p14:creationId xmlns:p14="http://schemas.microsoft.com/office/powerpoint/2010/main" val="244915072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fontScale="90000"/>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 (90 minutes)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a:endCxn id="9" idx="1"/>
          </p:cNvCxnSpPr>
          <p:nvPr/>
        </p:nvCxnSpPr>
        <p:spPr>
          <a:xfrm>
            <a:off x="4572000" y="2636912"/>
            <a:ext cx="908466" cy="8184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4211960" y="2797054"/>
            <a:ext cx="1017808" cy="864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a:off x="4755538" y="2365429"/>
            <a:ext cx="2418446" cy="863673"/>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66023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fontScale="90000"/>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 (90 minutes)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a:endCxn id="9" idx="1"/>
          </p:cNvCxnSpPr>
          <p:nvPr/>
        </p:nvCxnSpPr>
        <p:spPr>
          <a:xfrm>
            <a:off x="4572000" y="2636912"/>
            <a:ext cx="908466" cy="8184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4211960" y="2797054"/>
            <a:ext cx="1017808" cy="864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5292080" y="3915054"/>
            <a:ext cx="3019488" cy="241847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4782090" y="2384884"/>
            <a:ext cx="2319886" cy="7200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306535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Table time</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4500" y="1962944"/>
            <a:ext cx="5715000" cy="3800475"/>
          </a:xfrm>
        </p:spPr>
      </p:pic>
    </p:spTree>
    <p:extLst>
      <p:ext uri="{BB962C8B-B14F-4D97-AF65-F5344CB8AC3E}">
        <p14:creationId xmlns:p14="http://schemas.microsoft.com/office/powerpoint/2010/main" val="78668220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fontScale="90000"/>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 (90 minutes)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a:endCxn id="9" idx="1"/>
          </p:cNvCxnSpPr>
          <p:nvPr/>
        </p:nvCxnSpPr>
        <p:spPr>
          <a:xfrm>
            <a:off x="4572000" y="2636912"/>
            <a:ext cx="908466" cy="8184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4211960" y="2797054"/>
            <a:ext cx="1017808" cy="864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5292080" y="3915054"/>
            <a:ext cx="3019488" cy="241847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4782090" y="2384884"/>
            <a:ext cx="2319886" cy="7200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endCxn id="13" idx="5"/>
          </p:cNvCxnSpPr>
          <p:nvPr/>
        </p:nvCxnSpPr>
        <p:spPr>
          <a:xfrm flipH="1" flipV="1">
            <a:off x="3927236" y="4527877"/>
            <a:ext cx="644764" cy="55730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282816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64288" y="1844824"/>
            <a:ext cx="1872208" cy="25202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p:cNvSpPr/>
          <p:nvPr/>
        </p:nvSpPr>
        <p:spPr>
          <a:xfrm>
            <a:off x="2771800" y="5013176"/>
            <a:ext cx="3240360" cy="172819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p:nvSpPr>
        <p:spPr>
          <a:xfrm>
            <a:off x="323528" y="908720"/>
            <a:ext cx="6840760" cy="39604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a:xfrm>
            <a:off x="457200" y="274638"/>
            <a:ext cx="8229600" cy="706090"/>
          </a:xfrm>
        </p:spPr>
        <p:txBody>
          <a:bodyPr>
            <a:normAutofit fontScale="90000"/>
          </a:bodyPr>
          <a:lstStyle/>
          <a:p>
            <a:r>
              <a:rPr lang="en-US" sz="3200" b="1" dirty="0" err="1" smtClean="0"/>
              <a:t>Geograghy</a:t>
            </a:r>
            <a:r>
              <a:rPr lang="en-US" sz="3200" b="1" dirty="0" smtClean="0"/>
              <a:t> of a lesson fo</a:t>
            </a:r>
            <a:r>
              <a:rPr lang="en-US" sz="3200" b="1" dirty="0"/>
              <a:t>r</a:t>
            </a:r>
            <a:r>
              <a:rPr lang="ru-RU" sz="3200" b="1" dirty="0" smtClean="0"/>
              <a:t> 4-</a:t>
            </a:r>
            <a:r>
              <a:rPr lang="en-US" sz="3200" b="1" dirty="0" smtClean="0"/>
              <a:t>6</a:t>
            </a:r>
            <a:r>
              <a:rPr lang="ru-RU" sz="3200" b="1" dirty="0" smtClean="0"/>
              <a:t> </a:t>
            </a:r>
            <a:r>
              <a:rPr lang="en-US" sz="3200" b="1" dirty="0" smtClean="0"/>
              <a:t>year-olds (90 minutes)</a:t>
            </a:r>
            <a:endParaRPr lang="ru-RU" sz="3200" b="1" dirty="0"/>
          </a:p>
        </p:txBody>
      </p:sp>
      <p:sp>
        <p:nvSpPr>
          <p:cNvPr id="3" name="Объект 2"/>
          <p:cNvSpPr>
            <a:spLocks noGrp="1"/>
          </p:cNvSpPr>
          <p:nvPr>
            <p:ph idx="1"/>
          </p:nvPr>
        </p:nvSpPr>
        <p:spPr/>
        <p:txBody>
          <a:bodyPr/>
          <a:lstStyle/>
          <a:p>
            <a:endParaRPr lang="ru-RU" dirty="0"/>
          </a:p>
        </p:txBody>
      </p:sp>
      <p:sp>
        <p:nvSpPr>
          <p:cNvPr id="7" name="Овал 6"/>
          <p:cNvSpPr/>
          <p:nvPr/>
        </p:nvSpPr>
        <p:spPr>
          <a:xfrm>
            <a:off x="2771800" y="1124744"/>
            <a:ext cx="2088232" cy="176419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Rhyme time zone</a:t>
            </a:r>
          </a:p>
          <a:p>
            <a:pPr algn="ctr"/>
            <a:r>
              <a:rPr lang="en-US" sz="2400" b="1" dirty="0" smtClean="0">
                <a:solidFill>
                  <a:schemeClr val="tx1"/>
                </a:solidFill>
              </a:rPr>
              <a:t>Circle time zone</a:t>
            </a:r>
            <a:endParaRPr lang="ru-RU" sz="2400" b="1" dirty="0">
              <a:solidFill>
                <a:schemeClr val="tx1"/>
              </a:solidFill>
            </a:endParaRPr>
          </a:p>
        </p:txBody>
      </p:sp>
      <p:sp>
        <p:nvSpPr>
          <p:cNvPr id="9" name="Овал 8"/>
          <p:cNvSpPr/>
          <p:nvPr/>
        </p:nvSpPr>
        <p:spPr>
          <a:xfrm>
            <a:off x="5195742" y="3218108"/>
            <a:ext cx="1944216" cy="162018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Calendar time zone</a:t>
            </a:r>
            <a:endParaRPr lang="ru-RU" sz="2400" b="1" dirty="0">
              <a:solidFill>
                <a:schemeClr val="tx1"/>
              </a:solidFill>
            </a:endParaRPr>
          </a:p>
        </p:txBody>
      </p:sp>
      <p:sp>
        <p:nvSpPr>
          <p:cNvPr id="10" name="Овал 9"/>
          <p:cNvSpPr/>
          <p:nvPr/>
        </p:nvSpPr>
        <p:spPr>
          <a:xfrm>
            <a:off x="3347864" y="5085184"/>
            <a:ext cx="2088232" cy="165618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Table time zone</a:t>
            </a:r>
          </a:p>
          <a:p>
            <a:pPr algn="ctr"/>
            <a:r>
              <a:rPr lang="en-US" sz="2400" b="1" dirty="0" smtClean="0">
                <a:solidFill>
                  <a:schemeClr val="tx1"/>
                </a:solidFill>
              </a:rPr>
              <a:t>Tea time zone</a:t>
            </a:r>
            <a:endParaRPr lang="ru-RU" sz="2400" b="1" dirty="0">
              <a:solidFill>
                <a:schemeClr val="tx1"/>
              </a:solidFill>
            </a:endParaRPr>
          </a:p>
        </p:txBody>
      </p:sp>
      <p:sp>
        <p:nvSpPr>
          <p:cNvPr id="11" name="Овал 10"/>
          <p:cNvSpPr/>
          <p:nvPr/>
        </p:nvSpPr>
        <p:spPr>
          <a:xfrm>
            <a:off x="7173984" y="2222866"/>
            <a:ext cx="1862512" cy="1692188"/>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Washing zone</a:t>
            </a:r>
            <a:endParaRPr lang="ru-RU" sz="2400" b="1" dirty="0">
              <a:solidFill>
                <a:schemeClr val="tx1"/>
              </a:solidFill>
            </a:endParaRPr>
          </a:p>
        </p:txBody>
      </p:sp>
      <p:sp>
        <p:nvSpPr>
          <p:cNvPr id="13" name="Овал 12"/>
          <p:cNvSpPr/>
          <p:nvPr/>
        </p:nvSpPr>
        <p:spPr>
          <a:xfrm>
            <a:off x="2267744" y="3048392"/>
            <a:ext cx="1944216" cy="1733324"/>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2">
                    <a:lumMod val="20000"/>
                    <a:lumOff val="80000"/>
                  </a:schemeClr>
                </a:solidFill>
              </a:rPr>
              <a:t>GaGame</a:t>
            </a:r>
            <a:r>
              <a:rPr lang="en-US" dirty="0" smtClean="0">
                <a:solidFill>
                  <a:schemeClr val="tx2">
                    <a:lumMod val="20000"/>
                    <a:lumOff val="80000"/>
                  </a:schemeClr>
                </a:solidFill>
              </a:rPr>
              <a:t> time </a:t>
            </a:r>
            <a:r>
              <a:rPr lang="en-US" dirty="0" err="1" smtClean="0">
                <a:solidFill>
                  <a:schemeClr val="tx2">
                    <a:lumMod val="20000"/>
                    <a:lumOff val="80000"/>
                  </a:schemeClr>
                </a:solidFill>
              </a:rPr>
              <a:t>zoGane</a:t>
            </a:r>
            <a:endParaRPr lang="ru-RU" dirty="0">
              <a:solidFill>
                <a:schemeClr val="tx2">
                  <a:lumMod val="20000"/>
                  <a:lumOff val="80000"/>
                </a:schemeClr>
              </a:solidFill>
            </a:endParaRPr>
          </a:p>
        </p:txBody>
      </p:sp>
      <p:sp>
        <p:nvSpPr>
          <p:cNvPr id="12" name="Овал 11"/>
          <p:cNvSpPr/>
          <p:nvPr/>
        </p:nvSpPr>
        <p:spPr>
          <a:xfrm>
            <a:off x="5229768" y="908720"/>
            <a:ext cx="1872208" cy="1618486"/>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tx1"/>
                </a:solidFill>
              </a:rPr>
              <a:t>Story time zone</a:t>
            </a:r>
            <a:endParaRPr lang="ru-RU" sz="2400" b="1" dirty="0">
              <a:solidFill>
                <a:schemeClr val="tx1"/>
              </a:solidFill>
            </a:endParaRPr>
          </a:p>
        </p:txBody>
      </p:sp>
      <p:sp>
        <p:nvSpPr>
          <p:cNvPr id="14" name="TextBox 13"/>
          <p:cNvSpPr txBox="1"/>
          <p:nvPr/>
        </p:nvSpPr>
        <p:spPr>
          <a:xfrm>
            <a:off x="2442197" y="3499555"/>
            <a:ext cx="1595309" cy="830997"/>
          </a:xfrm>
          <a:prstGeom prst="rect">
            <a:avLst/>
          </a:prstGeom>
          <a:noFill/>
        </p:spPr>
        <p:txBody>
          <a:bodyPr wrap="none" rtlCol="0">
            <a:spAutoFit/>
          </a:bodyPr>
          <a:lstStyle/>
          <a:p>
            <a:r>
              <a:rPr lang="en-US" sz="2400" b="1" dirty="0" smtClean="0"/>
              <a:t>Game time</a:t>
            </a:r>
          </a:p>
          <a:p>
            <a:pPr algn="ctr"/>
            <a:r>
              <a:rPr lang="en-US" sz="2400" b="1" dirty="0" smtClean="0"/>
              <a:t> zone</a:t>
            </a:r>
            <a:endParaRPr lang="ru-RU" sz="2400" b="1" dirty="0"/>
          </a:p>
        </p:txBody>
      </p:sp>
      <p:cxnSp>
        <p:nvCxnSpPr>
          <p:cNvPr id="16" name="Прямая со стрелкой 15"/>
          <p:cNvCxnSpPr>
            <a:endCxn id="9" idx="1"/>
          </p:cNvCxnSpPr>
          <p:nvPr/>
        </p:nvCxnSpPr>
        <p:spPr>
          <a:xfrm>
            <a:off x="4572000" y="2636912"/>
            <a:ext cx="908466" cy="81846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 стрелкой 17"/>
          <p:cNvCxnSpPr/>
          <p:nvPr/>
        </p:nvCxnSpPr>
        <p:spPr>
          <a:xfrm flipH="1" flipV="1">
            <a:off x="4211960" y="2797054"/>
            <a:ext cx="1017808" cy="864096"/>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p:cNvCxnSpPr/>
          <p:nvPr/>
        </p:nvCxnSpPr>
        <p:spPr>
          <a:xfrm flipH="1">
            <a:off x="5292080" y="3915054"/>
            <a:ext cx="3019488" cy="2418472"/>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Прямая со стрелкой 20"/>
          <p:cNvCxnSpPr/>
          <p:nvPr/>
        </p:nvCxnSpPr>
        <p:spPr>
          <a:xfrm>
            <a:off x="4782090" y="2384884"/>
            <a:ext cx="2319886" cy="72008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a:endCxn id="13" idx="5"/>
          </p:cNvCxnSpPr>
          <p:nvPr/>
        </p:nvCxnSpPr>
        <p:spPr>
          <a:xfrm flipH="1" flipV="1">
            <a:off x="3927236" y="4527877"/>
            <a:ext cx="644764" cy="557307"/>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flipV="1">
            <a:off x="4106945" y="2384884"/>
            <a:ext cx="1656184" cy="1114671"/>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604650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700808"/>
            <a:ext cx="8229600" cy="1143000"/>
          </a:xfrm>
        </p:spPr>
        <p:txBody>
          <a:bodyPr/>
          <a:lstStyle/>
          <a:p>
            <a:r>
              <a:rPr lang="en-US" dirty="0" smtClean="0"/>
              <a:t>Questions?</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0437" y="2791619"/>
            <a:ext cx="2143125" cy="2143125"/>
          </a:xfrm>
        </p:spPr>
      </p:pic>
    </p:spTree>
    <p:extLst>
      <p:ext uri="{BB962C8B-B14F-4D97-AF65-F5344CB8AC3E}">
        <p14:creationId xmlns:p14="http://schemas.microsoft.com/office/powerpoint/2010/main" val="860751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Silent period</a:t>
            </a:r>
            <a:endParaRPr lang="ru-RU" dirty="0"/>
          </a:p>
        </p:txBody>
      </p:sp>
      <p:pic>
        <p:nvPicPr>
          <p:cNvPr id="5" name="Объект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4500" y="1756228"/>
            <a:ext cx="6025852" cy="4007192"/>
          </a:xfrm>
        </p:spPr>
      </p:pic>
    </p:spTree>
    <p:extLst>
      <p:ext uri="{BB962C8B-B14F-4D97-AF65-F5344CB8AC3E}">
        <p14:creationId xmlns:p14="http://schemas.microsoft.com/office/powerpoint/2010/main" val="12709493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Thank you!</a:t>
            </a:r>
            <a:endParaRPr lang="ru-RU" dirty="0"/>
          </a:p>
        </p:txBody>
      </p:sp>
      <p:sp>
        <p:nvSpPr>
          <p:cNvPr id="3" name="Объект 2"/>
          <p:cNvSpPr>
            <a:spLocks noGrp="1"/>
          </p:cNvSpPr>
          <p:nvPr>
            <p:ph idx="1"/>
          </p:nvPr>
        </p:nvSpPr>
        <p:spPr/>
        <p:txBody>
          <a:bodyPr/>
          <a:lstStyle/>
          <a:p>
            <a:pPr algn="ctr"/>
            <a:r>
              <a:rPr lang="en-US" dirty="0" smtClean="0"/>
              <a:t>Olga </a:t>
            </a:r>
            <a:r>
              <a:rPr lang="en-US" dirty="0" err="1" smtClean="0"/>
              <a:t>Tsareva</a:t>
            </a:r>
            <a:endParaRPr lang="en-US" dirty="0" smtClean="0"/>
          </a:p>
          <a:p>
            <a:pPr marL="0" indent="0" algn="ctr">
              <a:buNone/>
            </a:pPr>
            <a:r>
              <a:rPr lang="en-US" smtClean="0">
                <a:hlinkClick r:id="rId2"/>
              </a:rPr>
              <a:t>olga.dnschool@gmail.com</a:t>
            </a:r>
            <a:endParaRPr lang="en-US" dirty="0" smtClean="0"/>
          </a:p>
          <a:p>
            <a:pPr marL="0" indent="0" algn="ctr">
              <a:buNone/>
            </a:pPr>
            <a:r>
              <a:rPr lang="en-US" dirty="0" smtClean="0">
                <a:solidFill>
                  <a:schemeClr val="accent2"/>
                </a:solidFill>
              </a:rPr>
              <a:t>vk.com </a:t>
            </a:r>
            <a:endParaRPr lang="ru-RU" dirty="0" smtClean="0">
              <a:solidFill>
                <a:schemeClr val="accent2"/>
              </a:solidFill>
            </a:endParaRPr>
          </a:p>
          <a:p>
            <a:pPr marL="0" indent="0" algn="ctr">
              <a:buNone/>
            </a:pPr>
            <a:r>
              <a:rPr lang="ru-RU" dirty="0" smtClean="0"/>
              <a:t>Ольга Царева</a:t>
            </a:r>
            <a:endParaRPr lang="en-US" dirty="0" smtClean="0"/>
          </a:p>
          <a:p>
            <a:pPr marL="0" indent="0" algn="ctr">
              <a:buNone/>
            </a:pPr>
            <a:r>
              <a:rPr lang="en-US" dirty="0" smtClean="0">
                <a:solidFill>
                  <a:schemeClr val="accent2"/>
                </a:solidFill>
              </a:rPr>
              <a:t>facebook.com</a:t>
            </a:r>
          </a:p>
          <a:p>
            <a:pPr marL="0" indent="0" algn="ctr">
              <a:buNone/>
            </a:pPr>
            <a:r>
              <a:rPr lang="en-US" dirty="0" smtClean="0"/>
              <a:t>Olga </a:t>
            </a:r>
            <a:r>
              <a:rPr lang="en-US" dirty="0" err="1" smtClean="0"/>
              <a:t>Tsareva</a:t>
            </a:r>
            <a:endParaRPr lang="ru-RU" dirty="0" smtClean="0"/>
          </a:p>
        </p:txBody>
      </p:sp>
    </p:spTree>
    <p:extLst>
      <p:ext uri="{BB962C8B-B14F-4D97-AF65-F5344CB8AC3E}">
        <p14:creationId xmlns:p14="http://schemas.microsoft.com/office/powerpoint/2010/main" val="16423875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Intermediate period</a:t>
            </a: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8922" y="1600200"/>
            <a:ext cx="8046156" cy="4525963"/>
          </a:xfrm>
        </p:spPr>
      </p:pic>
    </p:spTree>
    <p:extLst>
      <p:ext uri="{BB962C8B-B14F-4D97-AF65-F5344CB8AC3E}">
        <p14:creationId xmlns:p14="http://schemas.microsoft.com/office/powerpoint/2010/main" val="41236153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Breakthrough</a:t>
            </a:r>
            <a:endParaRPr lang="ru-RU" dirty="0">
              <a:solidFill>
                <a:schemeClr val="accent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584" y="2420888"/>
            <a:ext cx="3200035" cy="3168352"/>
          </a:xfrm>
        </p:spPr>
      </p:pic>
      <p:pic>
        <p:nvPicPr>
          <p:cNvPr id="5" name="Рисунок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8064" y="2348880"/>
            <a:ext cx="3229250" cy="3116464"/>
          </a:xfrm>
          <a:prstGeom prst="rect">
            <a:avLst/>
          </a:prstGeom>
        </p:spPr>
      </p:pic>
    </p:spTree>
    <p:extLst>
      <p:ext uri="{BB962C8B-B14F-4D97-AF65-F5344CB8AC3E}">
        <p14:creationId xmlns:p14="http://schemas.microsoft.com/office/powerpoint/2010/main" val="25269517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solidFill>
                  <a:schemeClr val="accent1"/>
                </a:solidFill>
              </a:rPr>
              <a:t/>
            </a:r>
            <a:br>
              <a:rPr lang="en-US" dirty="0" smtClean="0">
                <a:solidFill>
                  <a:schemeClr val="accent1"/>
                </a:solidFill>
              </a:rPr>
            </a:br>
            <a:r>
              <a:rPr lang="en-US" dirty="0">
                <a:solidFill>
                  <a:schemeClr val="accent1"/>
                </a:solidFill>
              </a:rPr>
              <a:t/>
            </a:r>
            <a:br>
              <a:rPr lang="en-US" dirty="0">
                <a:solidFill>
                  <a:schemeClr val="accent1"/>
                </a:solidFill>
              </a:rPr>
            </a:br>
            <a:r>
              <a:rPr lang="en-US" dirty="0" smtClean="0">
                <a:solidFill>
                  <a:schemeClr val="accent1"/>
                </a:solidFill>
              </a:rPr>
              <a:t/>
            </a:r>
            <a:br>
              <a:rPr lang="en-US" dirty="0" smtClean="0">
                <a:solidFill>
                  <a:schemeClr val="accent1"/>
                </a:solidFill>
              </a:rPr>
            </a:br>
            <a:r>
              <a:rPr lang="en-US" dirty="0" smtClean="0">
                <a:solidFill>
                  <a:schemeClr val="accent1"/>
                </a:solidFill>
              </a:rPr>
              <a:t/>
            </a:r>
            <a:br>
              <a:rPr lang="en-US" dirty="0" smtClean="0">
                <a:solidFill>
                  <a:schemeClr val="accent1"/>
                </a:solidFill>
              </a:rPr>
            </a:br>
            <a:r>
              <a:rPr lang="en-US" dirty="0">
                <a:solidFill>
                  <a:schemeClr val="accent1"/>
                </a:solidFill>
              </a:rPr>
              <a:t/>
            </a:r>
            <a:br>
              <a:rPr lang="en-US" dirty="0">
                <a:solidFill>
                  <a:schemeClr val="accent1"/>
                </a:solidFill>
              </a:rPr>
            </a:br>
            <a:endParaRPr lang="ru-RU" dirty="0">
              <a:solidFill>
                <a:schemeClr val="accent1"/>
              </a:solidFill>
            </a:endParaRPr>
          </a:p>
        </p:txBody>
      </p:sp>
      <p:sp>
        <p:nvSpPr>
          <p:cNvPr id="3" name="Объект 2"/>
          <p:cNvSpPr>
            <a:spLocks noGrp="1"/>
          </p:cNvSpPr>
          <p:nvPr>
            <p:ph idx="1"/>
          </p:nvPr>
        </p:nvSpPr>
        <p:spPr>
          <a:xfrm>
            <a:off x="971600" y="2348880"/>
            <a:ext cx="7715200" cy="3777283"/>
          </a:xfrm>
        </p:spPr>
        <p:txBody>
          <a:bodyPr/>
          <a:lstStyle/>
          <a:p>
            <a:pPr lvl="0"/>
            <a:endParaRPr lang="en-US" dirty="0" smtClean="0"/>
          </a:p>
          <a:p>
            <a:pPr lvl="0"/>
            <a:endParaRPr lang="en-US" dirty="0"/>
          </a:p>
          <a:p>
            <a:pPr lvl="0"/>
            <a:endParaRPr lang="en-US" dirty="0" smtClean="0"/>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2769" y="332656"/>
            <a:ext cx="5921559" cy="5921559"/>
          </a:xfrm>
          <a:prstGeom prst="rect">
            <a:avLst/>
          </a:prstGeom>
        </p:spPr>
      </p:pic>
    </p:spTree>
    <p:extLst>
      <p:ext uri="{BB962C8B-B14F-4D97-AF65-F5344CB8AC3E}">
        <p14:creationId xmlns:p14="http://schemas.microsoft.com/office/powerpoint/2010/main" val="232543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accent1"/>
                </a:solidFill>
              </a:rPr>
              <a:t>Routines</a:t>
            </a:r>
            <a:endParaRPr lang="ru-RU" dirty="0">
              <a:solidFill>
                <a:schemeClr val="accent1"/>
              </a:solidFill>
            </a:endParaRPr>
          </a:p>
        </p:txBody>
      </p:sp>
      <p:sp>
        <p:nvSpPr>
          <p:cNvPr id="3" name="Объект 2"/>
          <p:cNvSpPr>
            <a:spLocks noGrp="1"/>
          </p:cNvSpPr>
          <p:nvPr>
            <p:ph idx="1"/>
          </p:nvPr>
        </p:nvSpPr>
        <p:spPr/>
        <p:txBody>
          <a:bodyPr>
            <a:normAutofit fontScale="92500" lnSpcReduction="10000"/>
          </a:bodyPr>
          <a:lstStyle/>
          <a:p>
            <a:pPr lvl="0"/>
            <a:r>
              <a:rPr lang="en-US" sz="4000" dirty="0" smtClean="0"/>
              <a:t>Help classroom management</a:t>
            </a:r>
            <a:endParaRPr lang="ru-RU" sz="4000" dirty="0" smtClean="0"/>
          </a:p>
          <a:p>
            <a:pPr lvl="0"/>
            <a:endParaRPr lang="en-US" sz="4000" dirty="0" smtClean="0"/>
          </a:p>
          <a:p>
            <a:pPr lvl="0"/>
            <a:r>
              <a:rPr lang="en-US" sz="4000" dirty="0" smtClean="0"/>
              <a:t>Help setting boundaries</a:t>
            </a:r>
            <a:endParaRPr lang="ru-RU" sz="4000" dirty="0" smtClean="0"/>
          </a:p>
          <a:p>
            <a:pPr lvl="0"/>
            <a:endParaRPr lang="en-US" sz="4000" dirty="0" smtClean="0"/>
          </a:p>
          <a:p>
            <a:pPr lvl="0"/>
            <a:r>
              <a:rPr lang="en-US" sz="4000" dirty="0" smtClean="0"/>
              <a:t>Give children a feeling of security </a:t>
            </a:r>
            <a:endParaRPr lang="ru-RU" sz="4000" dirty="0" smtClean="0"/>
          </a:p>
          <a:p>
            <a:pPr lvl="0"/>
            <a:endParaRPr lang="en-US" sz="4000" dirty="0" smtClean="0"/>
          </a:p>
          <a:p>
            <a:pPr lvl="0"/>
            <a:r>
              <a:rPr lang="en-US" sz="4000" dirty="0" smtClean="0"/>
              <a:t>Provide language exposure</a:t>
            </a:r>
            <a:endParaRPr lang="ru-RU" sz="4000" dirty="0" smtClean="0"/>
          </a:p>
          <a:p>
            <a:pPr marL="0" indent="0">
              <a:buNone/>
            </a:pPr>
            <a:endParaRPr lang="ru-RU" dirty="0"/>
          </a:p>
        </p:txBody>
      </p:sp>
    </p:spTree>
    <p:extLst>
      <p:ext uri="{BB962C8B-B14F-4D97-AF65-F5344CB8AC3E}">
        <p14:creationId xmlns:p14="http://schemas.microsoft.com/office/powerpoint/2010/main" val="368019458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TotalTime>
  <Words>780</Words>
  <Application>Microsoft Office PowerPoint</Application>
  <PresentationFormat>Экран (4:3)</PresentationFormat>
  <Paragraphs>215</Paragraphs>
  <Slides>50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50</vt:i4>
      </vt:variant>
    </vt:vector>
  </HeadingPairs>
  <TitlesOfParts>
    <vt:vector size="51" baseType="lpstr">
      <vt:lpstr>Тема Office</vt:lpstr>
      <vt:lpstr>  Webinar</vt:lpstr>
      <vt:lpstr>Plan</vt:lpstr>
      <vt:lpstr>Important considerations</vt:lpstr>
      <vt:lpstr>Stages of language acquisition</vt:lpstr>
      <vt:lpstr>Silent period</vt:lpstr>
      <vt:lpstr>Intermediate period</vt:lpstr>
      <vt:lpstr>Breakthrough</vt:lpstr>
      <vt:lpstr>     </vt:lpstr>
      <vt:lpstr>Routines</vt:lpstr>
      <vt:lpstr>Lessons: Mother and child</vt:lpstr>
      <vt:lpstr>Lessons: Mother and child</vt:lpstr>
      <vt:lpstr>Pirate’s party</vt:lpstr>
      <vt:lpstr>Picnic</vt:lpstr>
      <vt:lpstr>Dragon hunt</vt:lpstr>
      <vt:lpstr>Halloween</vt:lpstr>
      <vt:lpstr>Georgraphy of a lesson for 2-4 year-olds (60 min)</vt:lpstr>
      <vt:lpstr>Finger plays</vt:lpstr>
      <vt:lpstr>Finger plays</vt:lpstr>
      <vt:lpstr>Georgraphy of a lesson for 2-4 year-olds</vt:lpstr>
      <vt:lpstr>Circle time</vt:lpstr>
      <vt:lpstr>Circle time</vt:lpstr>
      <vt:lpstr>Georgraphy of a lesson for 2-4 year-olds</vt:lpstr>
      <vt:lpstr>Nap time</vt:lpstr>
      <vt:lpstr>Nap time</vt:lpstr>
      <vt:lpstr>Nap time</vt:lpstr>
      <vt:lpstr>Wake up!</vt:lpstr>
      <vt:lpstr>Georgraphy of a lesson for 2-4 year-olds</vt:lpstr>
      <vt:lpstr>Georgraphy of a lesson for 2-4 year-olds</vt:lpstr>
      <vt:lpstr>Tea time tea time fun, fun, fun</vt:lpstr>
      <vt:lpstr>Georgraphy of a lesson for 2-4 year-olds</vt:lpstr>
      <vt:lpstr>Craft time</vt:lpstr>
      <vt:lpstr>Craft time</vt:lpstr>
      <vt:lpstr>Craft time</vt:lpstr>
      <vt:lpstr>Georgraphy of a lesson for 2-4 year-olds</vt:lpstr>
      <vt:lpstr>It’s time for a story</vt:lpstr>
      <vt:lpstr>It’s time for a story</vt:lpstr>
      <vt:lpstr>Georgraphy of a lesson for 2-4 year-olds</vt:lpstr>
      <vt:lpstr>Geograghy of a lesson for 4-6 year-olds</vt:lpstr>
      <vt:lpstr>Rhyme time </vt:lpstr>
      <vt:lpstr>Geograghy of a lesson for 4-6 year-olds</vt:lpstr>
      <vt:lpstr>Calendar time</vt:lpstr>
      <vt:lpstr>Geograghy of a lesson for 4-6 year-olds</vt:lpstr>
      <vt:lpstr>Circle time</vt:lpstr>
      <vt:lpstr>Geograghy of a lesson for 4-6 year-olds (90 minutes)</vt:lpstr>
      <vt:lpstr>Geograghy of a lesson for 4-6 year-olds (90 minutes)</vt:lpstr>
      <vt:lpstr>Table time</vt:lpstr>
      <vt:lpstr>Geograghy of a lesson for 4-6 year-olds (90 minutes)</vt:lpstr>
      <vt:lpstr>Geograghy of a lesson for 4-6 year-olds (90 minutes)</vt:lpstr>
      <vt:lpstr>Questions?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Webinar</dc:title>
  <dc:creator>Ольга Царева</dc:creator>
  <cp:lastModifiedBy>Ольга Царева</cp:lastModifiedBy>
  <cp:revision>23</cp:revision>
  <dcterms:created xsi:type="dcterms:W3CDTF">2016-04-22T20:36:43Z</dcterms:created>
  <dcterms:modified xsi:type="dcterms:W3CDTF">2016-04-25T20:17:32Z</dcterms:modified>
</cp:coreProperties>
</file>