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62" r:id="rId2"/>
    <p:sldId id="272" r:id="rId3"/>
    <p:sldId id="306" r:id="rId4"/>
    <p:sldId id="307" r:id="rId5"/>
    <p:sldId id="261" r:id="rId6"/>
    <p:sldId id="270" r:id="rId7"/>
    <p:sldId id="258" r:id="rId8"/>
    <p:sldId id="300" r:id="rId9"/>
    <p:sldId id="269" r:id="rId10"/>
    <p:sldId id="308" r:id="rId11"/>
    <p:sldId id="273" r:id="rId12"/>
    <p:sldId id="291" r:id="rId13"/>
    <p:sldId id="292" r:id="rId14"/>
    <p:sldId id="293" r:id="rId15"/>
    <p:sldId id="294" r:id="rId16"/>
    <p:sldId id="274" r:id="rId17"/>
    <p:sldId id="301" r:id="rId18"/>
    <p:sldId id="295" r:id="rId19"/>
    <p:sldId id="278" r:id="rId20"/>
    <p:sldId id="279" r:id="rId21"/>
    <p:sldId id="299" r:id="rId22"/>
    <p:sldId id="296" r:id="rId23"/>
    <p:sldId id="305" r:id="rId24"/>
    <p:sldId id="276" r:id="rId25"/>
    <p:sldId id="277" r:id="rId26"/>
    <p:sldId id="290" r:id="rId27"/>
    <p:sldId id="302" r:id="rId28"/>
    <p:sldId id="303" r:id="rId29"/>
    <p:sldId id="285" r:id="rId30"/>
    <p:sldId id="297" r:id="rId31"/>
    <p:sldId id="298" r:id="rId32"/>
    <p:sldId id="280" r:id="rId33"/>
    <p:sldId id="309" r:id="rId34"/>
    <p:sldId id="266" r:id="rId35"/>
    <p:sldId id="268" r:id="rId36"/>
    <p:sldId id="286" r:id="rId37"/>
    <p:sldId id="287" r:id="rId38"/>
    <p:sldId id="289" r:id="rId39"/>
    <p:sldId id="265" r:id="rId40"/>
    <p:sldId id="288" r:id="rId41"/>
    <p:sldId id="271" r:id="rId42"/>
    <p:sldId id="284" r:id="rId43"/>
    <p:sldId id="282" r:id="rId44"/>
    <p:sldId id="283" r:id="rId45"/>
    <p:sldId id="259" r:id="rId46"/>
    <p:sldId id="267" r:id="rId47"/>
    <p:sldId id="263" r:id="rId48"/>
    <p:sldId id="304" r:id="rId49"/>
    <p:sldId id="260" r:id="rId50"/>
    <p:sldId id="257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20FB6F-B001-4B0A-8AFF-9EAB551DB5F3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3A77D-369A-4F3D-A329-012022B0CE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1324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altLang="ru-RU" smtClean="0"/>
              <a:t>Комплексный характер метода проектов</a:t>
            </a:r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2D4A2C1-2F11-45F8-BB09-2685C589B1E4}" type="slidenum">
              <a:rPr lang="ru-RU" altLang="ru-RU"/>
              <a:pPr eaLnBrk="1" hangingPunct="1"/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380107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0942D-6F16-4579-94F5-6702329FD39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8911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audio.neteducom.com/books/16/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hyperlink" Target="http://audio.neteducom.com/books/17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readingworksheets.com/e-reading-worksheets/school-project-ideas/" TargetMode="External"/><Relationship Id="rId7" Type="http://schemas.openxmlformats.org/officeDocument/2006/relationships/hyperlink" Target="http://cyberleninka.ru/article/n/proektnaya-deyatelnost-kak-sredstvo-formirovaniya-universalnyh-uchebnyh-deystviy-mladshih-shkolnikov" TargetMode="External"/><Relationship Id="rId2" Type="http://schemas.openxmlformats.org/officeDocument/2006/relationships/hyperlink" Target="http://www.topuniversities.com/blog/4-steps-successful-student-projec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yberleninka.ru/article/n/organizatsiya-gruppovoy-proektnoy-deyatelnosti-v-nachalnoy-shkole-cherez-tehnologiyu-raznovozrastnogo-obucheniya-s-ispolzovaniem-ikt-v" TargetMode="External"/><Relationship Id="rId5" Type="http://schemas.openxmlformats.org/officeDocument/2006/relationships/hyperlink" Target="http://cyberleninka.ru/article/n/nekotorye-rekomendatsii-po-formirovaniyu-u-uchaschihsya-navykov-proektnoy-deyatelnosti" TargetMode="External"/><Relationship Id="rId4" Type="http://schemas.openxmlformats.org/officeDocument/2006/relationships/hyperlink" Target="http://cyberleninka.ru/article/n/novye-podhody-k-proektnoy-i-issledovatelskoy-deyatelnosti-v-usloviyah-vnedreniya-fgos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nctl.blog.gov.uk/wp-content/uploads/sites/141/2015/02/listicle4.pn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7370" y="1731962"/>
            <a:ext cx="8389257" cy="2723923"/>
          </a:xfrm>
        </p:spPr>
        <p:txBody>
          <a:bodyPr>
            <a:noAutofit/>
          </a:bodyPr>
          <a:lstStyle/>
          <a:p>
            <a:r>
              <a:rPr lang="ru-RU" sz="2800" b="1" dirty="0"/>
              <a:t>Работаем по ФГОС. Формируем межпредметные понятия: основы проектной деятельности при обучении английскому языку в 5-9 классах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dirty="0" smtClean="0"/>
              <a:t>(</a:t>
            </a:r>
            <a:r>
              <a:rPr lang="ru-RU" sz="2800" dirty="0"/>
              <a:t>на примере курсов и пособий издательства “Титул</a:t>
            </a:r>
            <a:r>
              <a:rPr lang="ru-RU" sz="2800" dirty="0" smtClean="0"/>
              <a:t>”)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619670" y="5239450"/>
            <a:ext cx="5904656" cy="124854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Казеичева Алёна Евгеньевна,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заместитель руководителя Центра образовательных программ издательства «Титул»,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автор учебных пособий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Метапредметный портфель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Y:\Delo-New\ОГР\Казеичева (Бурова)\СОЦСЕТИ!!!\необходимые иллюстрации включая мои личные фотографии\TIT_Logo_kvadrat.png"/>
          <p:cNvPicPr>
            <a:picLocks noChangeAspect="1" noChangeArrowheads="1"/>
          </p:cNvPicPr>
          <p:nvPr/>
        </p:nvPicPr>
        <p:blipFill>
          <a:blip r:embed="rId2" cstate="print"/>
          <a:srcRect l="5726" t="21436" r="4298" b="22864"/>
          <a:stretch>
            <a:fillRect/>
          </a:stretch>
        </p:blipFill>
        <p:spPr bwMode="auto">
          <a:xfrm>
            <a:off x="3180838" y="324125"/>
            <a:ext cx="2782322" cy="17223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2558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Проектная деятельность – ведущая в подростковом возрасте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Возраст 11 – 15 лет, т.е. основная школа.</a:t>
            </a:r>
          </a:p>
          <a:p>
            <a:r>
              <a:rPr lang="ru-RU" dirty="0" smtClean="0"/>
              <a:t>Проектная деятельность является необходимой для нормального хода развития подростков.</a:t>
            </a:r>
          </a:p>
          <a:p>
            <a:r>
              <a:rPr lang="ru-RU" dirty="0" smtClean="0"/>
              <a:t>Чем полнее и разнообразнее культурные (специально организованные, </a:t>
            </a:r>
            <a:r>
              <a:rPr lang="ru-RU" dirty="0" err="1" smtClean="0"/>
              <a:t>полипредметные</a:t>
            </a:r>
            <a:r>
              <a:rPr lang="ru-RU" dirty="0" smtClean="0"/>
              <a:t>, групповые) формы проектной деятельности, тем ниже вероятность проявления бытовой конфликтности и трудновоспитуемости.</a:t>
            </a:r>
          </a:p>
          <a:p>
            <a:r>
              <a:rPr lang="ru-RU" dirty="0" smtClean="0"/>
              <a:t>Однако, проектная деятельность не должна быть единственной на уроках, т.к. при переизбытке, ее особый характер не будет заметен. </a:t>
            </a:r>
          </a:p>
          <a:p>
            <a:endParaRPr lang="ru-RU" dirty="0" smtClean="0"/>
          </a:p>
          <a:p>
            <a:r>
              <a:rPr lang="ru-RU" sz="2600" dirty="0" smtClean="0"/>
              <a:t>(По книге «Проектная деятельность школьников» из серии работаем на новым стандартам, автор – К.Н.Поливанова)</a:t>
            </a: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79512" y="115888"/>
            <a:ext cx="8784976" cy="936625"/>
          </a:xfrm>
        </p:spPr>
        <p:txBody>
          <a:bodyPr>
            <a:normAutofit fontScale="90000"/>
          </a:bodyPr>
          <a:lstStyle/>
          <a:p>
            <a:r>
              <a:rPr lang="ru-RU" altLang="ru-RU" b="1" dirty="0" smtClean="0"/>
              <a:t>Особенности проектной деятельности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8040" y="1340768"/>
            <a:ext cx="8229600" cy="5218113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u="sng" dirty="0" smtClean="0"/>
              <a:t>Разнообразие </a:t>
            </a:r>
            <a:r>
              <a:rPr lang="ru-RU" dirty="0" smtClean="0"/>
              <a:t>тем, заданий, видов деятельности и способов взаимодействия;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u="sng" dirty="0" smtClean="0"/>
              <a:t>Аутентичность</a:t>
            </a:r>
            <a:r>
              <a:rPr lang="ru-RU" dirty="0" smtClean="0"/>
              <a:t> языкового материала, задания, события и </a:t>
            </a:r>
            <a:r>
              <a:rPr lang="ru-RU" u="sng" dirty="0" smtClean="0"/>
              <a:t>опыта учащихся</a:t>
            </a:r>
            <a:r>
              <a:rPr lang="ru-RU" dirty="0" smtClean="0"/>
              <a:t>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u="sng" dirty="0" smtClean="0"/>
              <a:t>Взаимосвязь</a:t>
            </a:r>
            <a:r>
              <a:rPr lang="ru-RU" dirty="0" smtClean="0"/>
              <a:t> учебного материала с опытом и потребностями учащихся;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Личностная </a:t>
            </a:r>
            <a:r>
              <a:rPr lang="ru-RU" u="sng" dirty="0" smtClean="0"/>
              <a:t>вовлеченность</a:t>
            </a:r>
            <a:r>
              <a:rPr lang="ru-RU" dirty="0" smtClean="0"/>
              <a:t> и удовольствие от работы;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u="sng" dirty="0" smtClean="0"/>
              <a:t>Повышение мотивации</a:t>
            </a:r>
            <a:r>
              <a:rPr lang="ru-RU" dirty="0" smtClean="0"/>
              <a:t>, создание ситуации успеха;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u="sng" dirty="0" smtClean="0"/>
              <a:t>Расширение словарного запаса </a:t>
            </a:r>
            <a:r>
              <a:rPr lang="ru-RU" dirty="0" smtClean="0"/>
              <a:t>учащихся и употребление его в значимом контексте.</a:t>
            </a:r>
          </a:p>
          <a:p>
            <a:pPr fontAlgn="auto">
              <a:spcAft>
                <a:spcPts val="0"/>
              </a:spcAft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222793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246144" cy="669131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/>
              <a:t>Типология проектов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0078" y="2671335"/>
            <a:ext cx="3124572" cy="13734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Исследовательская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08080" y="3595155"/>
            <a:ext cx="3124572" cy="13734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Поисковая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96081" y="2805127"/>
            <a:ext cx="3124572" cy="13734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Творческая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6265" y="4373230"/>
            <a:ext cx="3124572" cy="13734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Ролевая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580112" y="4725144"/>
            <a:ext cx="3124572" cy="13734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Практико-ориентированная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6538" y="1113852"/>
            <a:ext cx="5957251" cy="13734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Доминирующая в проекте деятельность:</a:t>
            </a:r>
          </a:p>
        </p:txBody>
      </p:sp>
    </p:spTree>
    <p:extLst>
      <p:ext uri="{BB962C8B-B14F-4D97-AF65-F5344CB8AC3E}">
        <p14:creationId xmlns:p14="http://schemas.microsoft.com/office/powerpoint/2010/main" xmlns="" val="40981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38834" y="1772816"/>
            <a:ext cx="5055692" cy="146814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Предметно-содержательная область: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3789040"/>
            <a:ext cx="3886607" cy="158417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Монопроект</a:t>
            </a:r>
            <a:r>
              <a:rPr lang="ru-RU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рамках одной области знаний)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58207" y="3789040"/>
            <a:ext cx="3888671" cy="158417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Межпредметный</a:t>
            </a:r>
            <a:r>
              <a:rPr lang="ru-RU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проект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043608" y="260648"/>
            <a:ext cx="7246144" cy="669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b="1" dirty="0" smtClean="0"/>
              <a:t>Типология проектов</a:t>
            </a:r>
          </a:p>
        </p:txBody>
      </p:sp>
    </p:spTree>
    <p:extLst>
      <p:ext uri="{BB962C8B-B14F-4D97-AF65-F5344CB8AC3E}">
        <p14:creationId xmlns:p14="http://schemas.microsoft.com/office/powerpoint/2010/main" xmlns="" val="219276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23360" y="1757925"/>
            <a:ext cx="5511334" cy="11863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Количество участников проекта: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5576" y="3353151"/>
            <a:ext cx="2890689" cy="9630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Индивидуальный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71800" y="4725144"/>
            <a:ext cx="2890689" cy="9630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Парный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96111" y="3645024"/>
            <a:ext cx="2890689" cy="9630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Групповой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43608" y="260648"/>
            <a:ext cx="7246144" cy="669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b="1" dirty="0" smtClean="0"/>
              <a:t>Типология проектов</a:t>
            </a:r>
          </a:p>
        </p:txBody>
      </p:sp>
    </p:spTree>
    <p:extLst>
      <p:ext uri="{BB962C8B-B14F-4D97-AF65-F5344CB8AC3E}">
        <p14:creationId xmlns:p14="http://schemas.microsoft.com/office/powerpoint/2010/main" xmlns="" val="322169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75656" y="1734281"/>
            <a:ext cx="5942923" cy="132310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Продолжительность проекта: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7584" y="3374031"/>
            <a:ext cx="3117057" cy="132310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Краткосрочный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16949" y="5013781"/>
            <a:ext cx="3252725" cy="137462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Среднесрочный</a:t>
            </a:r>
          </a:p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(от месяца до полугода)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644026" y="3600923"/>
            <a:ext cx="3117057" cy="132310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Долгосрочный</a:t>
            </a:r>
          </a:p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(более полугода)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43608" y="260648"/>
            <a:ext cx="7246144" cy="669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b="1" dirty="0" smtClean="0"/>
              <a:t>Типология проектов</a:t>
            </a:r>
          </a:p>
        </p:txBody>
      </p:sp>
    </p:spTree>
    <p:extLst>
      <p:ext uri="{BB962C8B-B14F-4D97-AF65-F5344CB8AC3E}">
        <p14:creationId xmlns:p14="http://schemas.microsoft.com/office/powerpoint/2010/main" xmlns="" val="398560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395536" y="13122"/>
            <a:ext cx="7992888" cy="922114"/>
          </a:xfrm>
        </p:spPr>
        <p:txBody>
          <a:bodyPr>
            <a:noAutofit/>
          </a:bodyPr>
          <a:lstStyle/>
          <a:p>
            <a:r>
              <a:rPr lang="ru-RU" altLang="ru-RU" sz="3200" b="1" dirty="0" smtClean="0"/>
              <a:t>Примеры тематики проектов в курсе </a:t>
            </a:r>
            <a:r>
              <a:rPr lang="en-US" sz="3200" b="1" dirty="0" smtClean="0"/>
              <a:t>“Happy </a:t>
            </a:r>
            <a:r>
              <a:rPr lang="en-US" sz="3200" b="1" dirty="0"/>
              <a:t>English.ru”</a:t>
            </a:r>
            <a:endParaRPr lang="ru-RU" altLang="ru-RU" sz="3200" b="1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309" y="1196751"/>
            <a:ext cx="8964488" cy="5478023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создание своего сайта, </a:t>
            </a:r>
          </a:p>
          <a:p>
            <a:pPr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презентация своей семьи, знаменитых символов культуры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родного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города,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страны</a:t>
            </a:r>
          </a:p>
          <a:p>
            <a:pPr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игра-викторина, </a:t>
            </a:r>
          </a:p>
          <a:p>
            <a:pPr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создание клуба по интересам, </a:t>
            </a:r>
          </a:p>
          <a:p>
            <a:pPr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проведение праздника, </a:t>
            </a:r>
          </a:p>
          <a:p>
            <a:pPr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презентация традиций, </a:t>
            </a:r>
          </a:p>
          <a:p>
            <a:pPr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плакат о каникулах, </a:t>
            </a:r>
          </a:p>
          <a:p>
            <a:pPr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мероприятия по защите природы, </a:t>
            </a:r>
          </a:p>
          <a:p>
            <a:pPr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ролевая игра,</a:t>
            </a:r>
          </a:p>
          <a:p>
            <a:pPr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план поездки, справочник туриста,</a:t>
            </a:r>
          </a:p>
          <a:p>
            <a:pPr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постановка отрывка из пьесы, </a:t>
            </a:r>
          </a:p>
          <a:p>
            <a:pPr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создание интернет-блога и т.д.</a:t>
            </a:r>
          </a:p>
        </p:txBody>
      </p:sp>
    </p:spTree>
    <p:extLst>
      <p:ext uri="{BB962C8B-B14F-4D97-AF65-F5344CB8AC3E}">
        <p14:creationId xmlns:p14="http://schemas.microsoft.com/office/powerpoint/2010/main" xmlns="" val="89083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419872" y="-30042"/>
            <a:ext cx="4890818" cy="6790656"/>
          </a:xfrm>
          <a:noFill/>
        </p:spPr>
      </p:pic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4066"/>
          <a:stretch>
            <a:fillRect/>
          </a:stretch>
        </p:blipFill>
        <p:spPr bwMode="auto">
          <a:xfrm>
            <a:off x="237908" y="3284984"/>
            <a:ext cx="8797820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5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238" y="260648"/>
            <a:ext cx="1961752" cy="2549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0661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862" b="3589"/>
          <a:stretch/>
        </p:blipFill>
        <p:spPr bwMode="auto">
          <a:xfrm>
            <a:off x="3563887" y="44624"/>
            <a:ext cx="5209087" cy="681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641214" cy="2132856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862" b="67282"/>
          <a:stretch/>
        </p:blipFill>
        <p:spPr bwMode="auto">
          <a:xfrm>
            <a:off x="137057" y="2348880"/>
            <a:ext cx="9006943" cy="3927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2169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9366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Организация работы (</a:t>
            </a:r>
            <a:r>
              <a:rPr lang="en-US" dirty="0" smtClean="0"/>
              <a:t>“HE.ru” 5</a:t>
            </a:r>
            <a:r>
              <a:rPr lang="ru-RU" dirty="0" err="1" smtClean="0"/>
              <a:t>кл</a:t>
            </a:r>
            <a:r>
              <a:rPr lang="ru-RU" dirty="0" smtClean="0"/>
              <a:t>.)</a:t>
            </a:r>
          </a:p>
        </p:txBody>
      </p:sp>
      <p:pic>
        <p:nvPicPr>
          <p:cNvPr id="26627" name="Picture 2" descr="C:\Documents and Settings\alexeyvk\Рабочий стол\Проектная деятельность\HEru5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331913" y="930275"/>
            <a:ext cx="6840537" cy="5684838"/>
          </a:xfrm>
          <a:noFill/>
        </p:spPr>
      </p:pic>
    </p:spTree>
    <p:extLst>
      <p:ext uri="{BB962C8B-B14F-4D97-AF65-F5344CB8AC3E}">
        <p14:creationId xmlns:p14="http://schemas.microsoft.com/office/powerpoint/2010/main" xmlns="" val="250173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Что такое проект?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2908920"/>
          </a:xfrm>
        </p:spPr>
        <p:txBody>
          <a:bodyPr/>
          <a:lstStyle/>
          <a:p>
            <a:r>
              <a:rPr lang="ru-RU" dirty="0" smtClean="0"/>
              <a:t>Это самостоятельно планируемая и реализуемая учащимися работа, в которой речевое общение вплетено в интеллектуально-эмоциональный контекст другой деятельности (И. А. Зимняя)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4366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8785225" cy="850900"/>
          </a:xfrm>
        </p:spPr>
        <p:txBody>
          <a:bodyPr/>
          <a:lstStyle/>
          <a:p>
            <a:r>
              <a:rPr lang="ru-RU" altLang="ru-RU" sz="3600" smtClean="0"/>
              <a:t>Организация работы, опоры (</a:t>
            </a:r>
            <a:r>
              <a:rPr lang="en-US" altLang="ru-RU" sz="3600" smtClean="0"/>
              <a:t>“HE.ru” 5 </a:t>
            </a:r>
            <a:r>
              <a:rPr lang="ru-RU" altLang="ru-RU" sz="3600" smtClean="0"/>
              <a:t>кл.)</a:t>
            </a:r>
          </a:p>
        </p:txBody>
      </p:sp>
      <p:pic>
        <p:nvPicPr>
          <p:cNvPr id="2765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79388" y="908050"/>
            <a:ext cx="4248150" cy="5821363"/>
          </a:xfrm>
          <a:noFill/>
        </p:spPr>
      </p:pic>
      <p:pic>
        <p:nvPicPr>
          <p:cNvPr id="2765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643438" y="866775"/>
            <a:ext cx="4249737" cy="5857875"/>
          </a:xfrm>
          <a:noFill/>
        </p:spPr>
      </p:pic>
    </p:spTree>
    <p:extLst>
      <p:ext uri="{BB962C8B-B14F-4D97-AF65-F5344CB8AC3E}">
        <p14:creationId xmlns:p14="http://schemas.microsoft.com/office/powerpoint/2010/main" xmlns="" val="315913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9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476672"/>
            <a:ext cx="8979620" cy="6076278"/>
          </a:xfrm>
          <a:noFill/>
        </p:spPr>
      </p:pic>
      <p:pic>
        <p:nvPicPr>
          <p:cNvPr id="135170" name="Picture 2" descr="http://www.titul.ru/central/pickup.php?s=www_titul_ru&amp;i=xh0wcolcknuaonkn8d5xd2d2oenj8nr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501776" cy="1988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2065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www.englishteachers.ru/uploadedfiles/waresimgs/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2162175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8639"/>
            <a:ext cx="4745732" cy="6510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" y="4005064"/>
            <a:ext cx="9174419" cy="1410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9469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763"/>
            <a:ext cx="6462818" cy="249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1927966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18"/>
          <a:stretch/>
        </p:blipFill>
        <p:spPr>
          <a:xfrm>
            <a:off x="2650314" y="1712076"/>
            <a:ext cx="5841693" cy="5125031"/>
          </a:xfrm>
          <a:noFill/>
        </p:spPr>
      </p:pic>
    </p:spTree>
    <p:extLst>
      <p:ext uri="{BB962C8B-B14F-4D97-AF65-F5344CB8AC3E}">
        <p14:creationId xmlns:p14="http://schemas.microsoft.com/office/powerpoint/2010/main" xmlns="" val="16687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052736"/>
            <a:ext cx="8424936" cy="5688632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мини-проекты </a:t>
            </a:r>
            <a:r>
              <a:rPr lang="en-US" dirty="0" smtClean="0"/>
              <a:t>crafts</a:t>
            </a:r>
            <a:r>
              <a:rPr lang="ru-RU" dirty="0" smtClean="0"/>
              <a:t>, викторины, ролевые игры.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письмо в журнал, письмо о своей школе,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сайт своей семьи,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телепередача, репортаж о животном,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постановка пьесы,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проект удобного города,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конкурс рассказов,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книжная выставка,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презентация страны, родного </a:t>
            </a:r>
            <a:r>
              <a:rPr lang="ru-RU" dirty="0"/>
              <a:t>края</a:t>
            </a:r>
            <a:endParaRPr lang="ru-RU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праздник, </a:t>
            </a:r>
            <a:r>
              <a:rPr lang="ru-RU" dirty="0"/>
              <a:t>ярмарка </a:t>
            </a:r>
            <a:r>
              <a:rPr lang="ru-RU" dirty="0" smtClean="0"/>
              <a:t>вакансий,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написание энциклопедической статьи,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конституция класса, </a:t>
            </a:r>
            <a:r>
              <a:rPr lang="ru-RU" dirty="0"/>
              <a:t>правила для класса, </a:t>
            </a:r>
            <a:endParaRPr lang="ru-RU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ролевые игры, проект школы,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новостная радиопередача, пресс-конференция, заседание школьного совета и т.д.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95536" y="13122"/>
            <a:ext cx="7992888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3200" b="1" dirty="0" smtClean="0"/>
              <a:t>Примеры тематики проектов в курсе </a:t>
            </a:r>
            <a:r>
              <a:rPr lang="en-US" sz="3200" b="1" dirty="0"/>
              <a:t>“Millie</a:t>
            </a:r>
            <a:r>
              <a:rPr lang="en-US" sz="3200" b="1" dirty="0" smtClean="0"/>
              <a:t>”</a:t>
            </a:r>
            <a:r>
              <a:rPr lang="ru-RU" sz="3200" b="1" dirty="0" smtClean="0"/>
              <a:t>- </a:t>
            </a:r>
            <a:r>
              <a:rPr lang="en-US" sz="3200" b="1" dirty="0"/>
              <a:t>“New Millennium English”</a:t>
            </a:r>
            <a:r>
              <a:rPr lang="ru-RU" sz="3200" b="1" dirty="0"/>
              <a:t> </a:t>
            </a:r>
            <a:endParaRPr lang="ru-RU" altLang="ru-RU" sz="32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170180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051720" y="-99392"/>
            <a:ext cx="4984576" cy="6852118"/>
          </a:xfrm>
          <a:noFill/>
        </p:spPr>
      </p:pic>
      <p:pic>
        <p:nvPicPr>
          <p:cNvPr id="4" name="Picture 2" descr="https://www.englishteachers.ru/uploadedfiles/waresimgs/1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188640"/>
            <a:ext cx="1261711" cy="17008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8383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74558"/>
            <a:ext cx="4176464" cy="5679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692696"/>
            <a:ext cx="4159564" cy="5716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https://www.englishteachers.ru/uploadedfiles/waresimgs/1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6593" y="58316"/>
            <a:ext cx="1261711" cy="1700808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908720"/>
            <a:ext cx="8587188" cy="5353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509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897892" y="0"/>
            <a:ext cx="5145499" cy="6858000"/>
          </a:xfrm>
          <a:noFill/>
        </p:spPr>
      </p:pic>
      <p:pic>
        <p:nvPicPr>
          <p:cNvPr id="27651" name="Picture 4" descr="https://www.englishteachers.ru/uploadedfiles/waresimgs/1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1762483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6167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987824" y="0"/>
            <a:ext cx="5150269" cy="6858000"/>
          </a:xfrm>
          <a:noFill/>
        </p:spPr>
      </p:pic>
      <p:pic>
        <p:nvPicPr>
          <p:cNvPr id="28675" name="Picture 4" descr="https://www.englishteachers.ru/uploadedfiles/waresimgs/1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1976117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6655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530624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7" y="0"/>
            <a:ext cx="5148064" cy="6836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1264" y="3284984"/>
            <a:ext cx="9185264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657" y="269978"/>
            <a:ext cx="1691680" cy="2295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7068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Проектная технология – что это?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Это технология, создающая оптимальные условия для функционирования </a:t>
            </a:r>
            <a:r>
              <a:rPr lang="ru-RU" u="sng" dirty="0" smtClean="0"/>
              <a:t>иноязычного общения</a:t>
            </a:r>
            <a:r>
              <a:rPr lang="ru-RU" dirty="0" smtClean="0"/>
              <a:t>. Оно обслуживает подготовительную работу над проектом, без общения невозможна совместная деятельность школьников по его воплощению в жизнь, когда учащиеся ведут </a:t>
            </a:r>
            <a:r>
              <a:rPr lang="ru-RU" u="sng" dirty="0" smtClean="0"/>
              <a:t>поиск</a:t>
            </a:r>
            <a:r>
              <a:rPr lang="ru-RU" dirty="0" smtClean="0"/>
              <a:t> новой интересной </a:t>
            </a:r>
            <a:r>
              <a:rPr lang="ru-RU" u="sng" dirty="0" smtClean="0"/>
              <a:t>информации</a:t>
            </a:r>
            <a:r>
              <a:rPr lang="ru-RU" dirty="0" smtClean="0"/>
              <a:t>, её </a:t>
            </a:r>
            <a:r>
              <a:rPr lang="ru-RU" u="sng" dirty="0" smtClean="0"/>
              <a:t>отбор</a:t>
            </a:r>
            <a:r>
              <a:rPr lang="ru-RU" dirty="0" smtClean="0"/>
              <a:t> и </a:t>
            </a:r>
            <a:r>
              <a:rPr lang="ru-RU" u="sng" dirty="0" smtClean="0"/>
              <a:t>оформление</a:t>
            </a:r>
            <a:r>
              <a:rPr lang="ru-RU" dirty="0" smtClean="0"/>
              <a:t>, а также </a:t>
            </a:r>
            <a:r>
              <a:rPr lang="ru-RU" u="sng" dirty="0" smtClean="0"/>
              <a:t>подведение итогов</a:t>
            </a:r>
            <a:r>
              <a:rPr lang="ru-RU" dirty="0" smtClean="0"/>
              <a:t> проектной деятельности в ходе </a:t>
            </a:r>
            <a:r>
              <a:rPr lang="ru-RU" u="sng" dirty="0" smtClean="0"/>
              <a:t>активного обсуждения </a:t>
            </a:r>
            <a:r>
              <a:rPr lang="ru-RU" dirty="0" smtClean="0"/>
              <a:t>достоинств и недостатков собранных материалов (С.С.Куклина).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1547664" cy="2099915"/>
          </a:xfrm>
          <a:prstGeom prst="rect">
            <a:avLst/>
          </a:prstGeom>
          <a:noFill/>
        </p:spPr>
      </p:pic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633412"/>
          </a:xfrm>
        </p:spPr>
        <p:txBody>
          <a:bodyPr/>
          <a:lstStyle/>
          <a:p>
            <a:endParaRPr lang="ru-RU" sz="2800" dirty="0" smtClean="0"/>
          </a:p>
        </p:txBody>
      </p:sp>
      <p:pic>
        <p:nvPicPr>
          <p:cNvPr id="358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770908" y="0"/>
            <a:ext cx="5337602" cy="6858000"/>
          </a:xfrm>
          <a:noFill/>
        </p:spPr>
      </p:pic>
    </p:spTree>
    <p:extLst>
      <p:ext uri="{BB962C8B-B14F-4D97-AF65-F5344CB8AC3E}">
        <p14:creationId xmlns:p14="http://schemas.microsoft.com/office/powerpoint/2010/main" xmlns="" val="18640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913"/>
            <a:ext cx="1547664" cy="2099915"/>
          </a:xfrm>
          <a:prstGeom prst="rect">
            <a:avLst/>
          </a:prstGeom>
          <a:noFill/>
        </p:spPr>
      </p:pic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633412"/>
          </a:xfrm>
        </p:spPr>
        <p:txBody>
          <a:bodyPr/>
          <a:lstStyle/>
          <a:p>
            <a:endParaRPr lang="ru-RU" sz="2800" dirty="0" smtClean="0"/>
          </a:p>
        </p:txBody>
      </p:sp>
      <p:pic>
        <p:nvPicPr>
          <p:cNvPr id="358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627784" y="188913"/>
            <a:ext cx="5190570" cy="6669087"/>
          </a:xfr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b="79103"/>
          <a:stretch>
            <a:fillRect/>
          </a:stretch>
        </p:blipFill>
        <p:spPr>
          <a:xfrm>
            <a:off x="633786" y="250720"/>
            <a:ext cx="8280920" cy="2223331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2790" t="50083" r="-2790" b="2983"/>
          <a:stretch/>
        </p:blipFill>
        <p:spPr>
          <a:xfrm>
            <a:off x="319035" y="1829106"/>
            <a:ext cx="8910421" cy="53732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0309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179512" y="3573016"/>
            <a:ext cx="3419872" cy="849312"/>
          </a:xfrm>
        </p:spPr>
        <p:txBody>
          <a:bodyPr>
            <a:normAutofit fontScale="90000"/>
          </a:bodyPr>
          <a:lstStyle/>
          <a:p>
            <a:r>
              <a:rPr lang="ru-RU" altLang="ru-RU" sz="3600" dirty="0" smtClean="0"/>
              <a:t>Презентация </a:t>
            </a:r>
            <a:br>
              <a:rPr lang="ru-RU" altLang="ru-RU" sz="3600" dirty="0" smtClean="0"/>
            </a:br>
            <a:r>
              <a:rPr lang="ru-RU" altLang="ru-RU" sz="3600" dirty="0" smtClean="0"/>
              <a:t>родного края</a:t>
            </a:r>
          </a:p>
        </p:txBody>
      </p:sp>
      <p:pic>
        <p:nvPicPr>
          <p:cNvPr id="337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419872" y="-27654"/>
            <a:ext cx="5110834" cy="6858000"/>
          </a:xfrm>
          <a:noFill/>
        </p:spPr>
      </p:pic>
      <p:pic>
        <p:nvPicPr>
          <p:cNvPr id="1026" name="Picture 2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1810285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1965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Структура школьного проекта</a:t>
            </a:r>
            <a:br>
              <a:rPr lang="ru-RU" b="1" dirty="0" smtClean="0"/>
            </a:br>
            <a:r>
              <a:rPr lang="ru-RU" sz="3600" dirty="0" smtClean="0"/>
              <a:t>(по К.Н. Поливановой)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853136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AutoNum type="arabicPeriod"/>
            </a:pPr>
            <a:r>
              <a:rPr lang="ru-RU" b="1" dirty="0" smtClean="0"/>
              <a:t>Анализ ситуации</a:t>
            </a:r>
            <a:r>
              <a:rPr lang="ru-RU" b="1" dirty="0" smtClean="0"/>
              <a:t>,</a:t>
            </a:r>
            <a:r>
              <a:rPr lang="ru-RU" b="1" dirty="0" smtClean="0"/>
              <a:t> формулирование замысла, цели </a:t>
            </a:r>
            <a:r>
              <a:rPr lang="ru-RU" dirty="0" smtClean="0"/>
              <a:t>(т.е. формулирование идеи, конкретизация проблемы, выдвижение гипотез, перевод проблемы в задачу / серию задач).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Выполнение (реализация проекта)</a:t>
            </a:r>
            <a:r>
              <a:rPr lang="ru-RU" dirty="0" smtClean="0"/>
              <a:t>, т.е. планирование этапов, обсуждение возможных средств решения задач, реализация проекта.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Подготовка итогового продукта </a:t>
            </a:r>
            <a:r>
              <a:rPr lang="ru-RU" dirty="0" smtClean="0"/>
              <a:t>(т.е. обсуждение способов оформления конечного результата</a:t>
            </a:r>
            <a:r>
              <a:rPr lang="ru-RU" dirty="0" smtClean="0"/>
              <a:t>;</a:t>
            </a:r>
            <a:r>
              <a:rPr lang="ru-RU" dirty="0" smtClean="0"/>
              <a:t> сбор, систематизация полученных результатов; подведение итогов, оформление, презентация).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9742"/>
          <a:stretch/>
        </p:blipFill>
        <p:spPr bwMode="auto">
          <a:xfrm>
            <a:off x="457200" y="41893"/>
            <a:ext cx="8686801" cy="6612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365104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79447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/>
              <a:t>Возраст учащихся и объем помощи со стороны педагога (по М.А</a:t>
            </a:r>
            <a:r>
              <a:rPr lang="ru-RU" sz="2800" b="1" dirty="0" smtClean="0"/>
              <a:t>. </a:t>
            </a:r>
            <a:r>
              <a:rPr lang="ru-RU" sz="2800" b="1" dirty="0" err="1" smtClean="0"/>
              <a:t>Ступницкой</a:t>
            </a:r>
            <a:r>
              <a:rPr lang="ru-RU" sz="2800" b="1" dirty="0"/>
              <a:t>)</a:t>
            </a:r>
          </a:p>
        </p:txBody>
      </p:sp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522734600"/>
              </p:ext>
            </p:extLst>
          </p:nvPr>
        </p:nvGraphicFramePr>
        <p:xfrm>
          <a:off x="179512" y="1340768"/>
          <a:ext cx="8784976" cy="5328592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2196244"/>
                <a:gridCol w="2196244"/>
                <a:gridCol w="2196244"/>
                <a:gridCol w="2196244"/>
              </a:tblGrid>
              <a:tr h="32004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Этапы работы над проектом</a:t>
                      </a:r>
                      <a:endParaRPr lang="ru-RU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Степень участия педагога</a:t>
                      </a:r>
                      <a:endParaRPr lang="ru-RU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5-6 классы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7-8 классы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9-11</a:t>
                      </a:r>
                      <a:r>
                        <a:rPr lang="ru-RU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классы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Проблематизация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Максимальное участие на всех этапах в форме организующей, стимулирующей и обучающей помощи и руководства, не подменяющее самостоятельной работы ребенка.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Участие по запросу учащихся.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Минимальное участие на всех этапах в форме консультации, советов, обсуждений</a:t>
                      </a:r>
                      <a:r>
                        <a:rPr lang="ru-RU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по запросу учащихся.</a:t>
                      </a:r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Целеполагание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Планирование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Организующая и стимулирующая помощь. В отдельных случаях – обучающая.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Реализация плана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Презентация</a:t>
                      </a:r>
                    </a:p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Незначительная помощь, оказываемая в отдельных случаях по инициативе учителя.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4779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Рефлексия</a:t>
                      </a:r>
                    </a:p>
                    <a:p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5124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0"/>
            <a:ext cx="4680519" cy="67780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 t="5970" b="26038"/>
          <a:stretch>
            <a:fillRect/>
          </a:stretch>
        </p:blipFill>
        <p:spPr bwMode="auto">
          <a:xfrm>
            <a:off x="2127109" y="148665"/>
            <a:ext cx="6581980" cy="6480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9"/>
            <a:ext cx="1849210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697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16632"/>
            <a:ext cx="4339903" cy="6570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 t="5063" b="41240"/>
          <a:stretch>
            <a:fillRect/>
          </a:stretch>
        </p:blipFill>
        <p:spPr bwMode="auto">
          <a:xfrm>
            <a:off x="1472070" y="476672"/>
            <a:ext cx="7439834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s://www.englishteachers.ru/uploadedfiles/waresimgs/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9"/>
            <a:ext cx="1849210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2627784" y="6021288"/>
            <a:ext cx="5472608" cy="504056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367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Приключение</a:t>
            </a:r>
            <a:endParaRPr lang="ru-RU" dirty="0"/>
          </a:p>
        </p:txBody>
      </p:sp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6456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692696"/>
            <a:ext cx="8764578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7342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381907" y="329114"/>
            <a:ext cx="4622141" cy="62284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 smtClean="0"/>
              <a:t>Песни и стихи</a:t>
            </a:r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8676" y="1119313"/>
            <a:ext cx="3953793" cy="5456081"/>
          </a:xfr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600122" y="3251200"/>
            <a:ext cx="4107109" cy="332419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/>
              <a:t>Аудиоприложения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к книгам: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3"/>
              </a:rPr>
              <a:t>http://audio.neteducom.com/books/1</a:t>
            </a:r>
            <a:r>
              <a:rPr lang="ru-RU" dirty="0" smtClean="0">
                <a:hlinkClick r:id="rId3"/>
              </a:rPr>
              <a:t>6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4"/>
              </a:rPr>
              <a:t>http://audio.neteducom.com/books/17/</a:t>
            </a:r>
            <a:r>
              <a:rPr lang="ru-RU" dirty="0" smtClean="0"/>
              <a:t> </a:t>
            </a:r>
          </a:p>
        </p:txBody>
      </p:sp>
      <p:pic>
        <p:nvPicPr>
          <p:cNvPr id="5" name="Picture 2" descr="Y:\Delo-New\Oblozhki\Titul\Big\Songs_2_4_cov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785554" y="466015"/>
            <a:ext cx="1815251" cy="2501172"/>
          </a:xfrm>
          <a:prstGeom prst="rect">
            <a:avLst/>
          </a:prstGeom>
          <a:noFill/>
        </p:spPr>
      </p:pic>
      <p:pic>
        <p:nvPicPr>
          <p:cNvPr id="6" name="Picture 3" descr="Y:\Delo-New\Oblozhki\Titul\Big\Songs_5_11_cove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6792686" y="561342"/>
            <a:ext cx="1754888" cy="24058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3042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Метод проектов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72816"/>
            <a:ext cx="8435280" cy="4525963"/>
          </a:xfrm>
        </p:spPr>
        <p:txBody>
          <a:bodyPr/>
          <a:lstStyle/>
          <a:p>
            <a:r>
              <a:rPr lang="ru-RU" dirty="0" smtClean="0"/>
              <a:t>Это метод, в основе которого лежит </a:t>
            </a:r>
            <a:r>
              <a:rPr lang="ru-RU" u="sng" dirty="0" smtClean="0"/>
              <a:t>развитие познавательных навыков</a:t>
            </a:r>
            <a:r>
              <a:rPr lang="ru-RU" dirty="0" smtClean="0"/>
              <a:t> учащихся, умений самостоятельно</a:t>
            </a:r>
            <a:r>
              <a:rPr lang="ru-RU" u="sng" dirty="0" smtClean="0"/>
              <a:t> конструировать свои знания</a:t>
            </a:r>
            <a:r>
              <a:rPr lang="ru-RU" dirty="0" smtClean="0"/>
              <a:t>, </a:t>
            </a:r>
            <a:r>
              <a:rPr lang="ru-RU" u="sng" dirty="0" smtClean="0"/>
              <a:t>ориентироваться в информационном пространстве</a:t>
            </a:r>
            <a:r>
              <a:rPr lang="ru-RU" dirty="0" smtClean="0"/>
              <a:t>, развитие </a:t>
            </a:r>
            <a:r>
              <a:rPr lang="ru-RU" u="sng" dirty="0" smtClean="0"/>
              <a:t>критического мышления</a:t>
            </a:r>
            <a:r>
              <a:rPr lang="ru-RU" dirty="0" smtClean="0"/>
              <a:t> (</a:t>
            </a:r>
            <a:r>
              <a:rPr lang="ru-RU" dirty="0" err="1" smtClean="0"/>
              <a:t>М.В.Буланова-Топоркова</a:t>
            </a:r>
            <a:r>
              <a:rPr lang="ru-RU" dirty="0" smtClean="0"/>
              <a:t>, </a:t>
            </a:r>
            <a:r>
              <a:rPr lang="ru-RU" dirty="0" err="1" smtClean="0"/>
              <a:t>А.В.Духавнева</a:t>
            </a:r>
            <a:r>
              <a:rPr lang="ru-RU" dirty="0" smtClean="0"/>
              <a:t>, </a:t>
            </a:r>
            <a:r>
              <a:rPr lang="ru-RU" dirty="0" err="1" smtClean="0"/>
              <a:t>В.С.Кукушин</a:t>
            </a:r>
            <a:r>
              <a:rPr lang="ru-RU" dirty="0" smtClean="0"/>
              <a:t>, Г.В.Сучков).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91542" y="147643"/>
            <a:ext cx="6273554" cy="65217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4" descr="http://www.titul.ru/central/pickup.php?s=www_titul_ru&amp;i=8ka6g52mlniacje8rk3vg45g1yham21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7643"/>
            <a:ext cx="1724451" cy="23452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283968" y="4077072"/>
            <a:ext cx="4248472" cy="2592288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257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00926672"/>
              </p:ext>
            </p:extLst>
          </p:nvPr>
        </p:nvGraphicFramePr>
        <p:xfrm>
          <a:off x="87086" y="116632"/>
          <a:ext cx="8877402" cy="6581912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676541"/>
                <a:gridCol w="6200861"/>
              </a:tblGrid>
              <a:tr h="6379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Планируемые результаты ФГОС</a:t>
                      </a:r>
                    </a:p>
                  </a:txBody>
                  <a:tcPr marL="68580" marR="68580" marT="34284" marB="3428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Умения,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формируемые в процессе выполнения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проектов</a:t>
                      </a:r>
                    </a:p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84" marB="34284"/>
                </a:tc>
              </a:tr>
              <a:tr h="14386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Личностные</a:t>
                      </a:r>
                    </a:p>
                    <a:p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84" marB="34284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умений достигать взаимопонимания и согласия (межличностная коммуникация), повышение мотивации учащихся, развитие творческих способностей детей,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азвитие личностных качеств: доброжелательности, толерантности, любознательности, патриотизма, формирование основ гражданской идентичности. 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84" marB="34284"/>
                </a:tc>
              </a:tr>
              <a:tr h="29144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Метапредметные</a:t>
                      </a:r>
                    </a:p>
                    <a:p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84" marB="34284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Умение работать с информацией,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текстом;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умения анализировать информацию, делать обобщения, выводы; умение работать с разнообразными справочными материалами;</a:t>
                      </a: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умение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вести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исследовательскую деятельность, взаимодействовать со сверстниками и взрослыми в учебной деятельности; </a:t>
                      </a: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умение генерировать идеи, находить не один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выход;</a:t>
                      </a:r>
                      <a:endParaRPr lang="ru-RU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умение планировать свою деятельность, прогнозировать последствия;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умения контроля, самоконтроля, взаимоконтроля;</a:t>
                      </a: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информационной и компьютерной компетенции.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84" marB="34284"/>
                </a:tc>
              </a:tr>
              <a:tr h="14177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Предметные</a:t>
                      </a:r>
                    </a:p>
                    <a:p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84" marB="34284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Использование видов речевой деятельности  в знакомых для школьников ситуациях для решения задач на изучаемом языке,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умений представить результаты своей работы на изучаемом языке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84" marB="34284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0130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640960" cy="596085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Параметры внешней оценки </a:t>
            </a:r>
            <a:r>
              <a:rPr lang="ru-RU" sz="3600" b="1" dirty="0" smtClean="0"/>
              <a:t>проекта </a:t>
            </a:r>
            <a:br>
              <a:rPr lang="ru-RU" sz="3600" b="1" dirty="0" smtClean="0"/>
            </a:br>
            <a:r>
              <a:rPr lang="ru-RU" sz="3600" b="1" dirty="0" smtClean="0"/>
              <a:t>(по Е.С. Полат)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8"/>
            <a:ext cx="8892480" cy="54006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Значимость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актуальность выдвинутых проблем, адекватность их изучаемой тематике; </a:t>
            </a:r>
          </a:p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корректность используемых методов исследования и методов обработки получаемых результатов; </a:t>
            </a:r>
          </a:p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активность каждого участника проекта в соответствии с его индивидуальными возможностями; </a:t>
            </a:r>
          </a:p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коллективный характер принимаемых решений (при групповой проекте); </a:t>
            </a:r>
          </a:p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характер общения и взаимопомощи, взаимодополняемости участников проекта; </a:t>
            </a:r>
          </a:p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необходимая и достаточная глубина проникновения в проблему; привлечение знаний из других областей; </a:t>
            </a:r>
          </a:p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доказательность принимаемых решений, умение аргументировать свои заключения, выводы; </a:t>
            </a:r>
          </a:p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эстетика оформления результатов проведенного проекта; </a:t>
            </a:r>
          </a:p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умение отвечать на вопросы оппонентов, лаконичность и аргументированность ответов каждого члена группы.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7389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6984776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Оценивание </a:t>
            </a:r>
            <a:r>
              <a:rPr lang="ru-RU" dirty="0" smtClean="0"/>
              <a:t>проекта</a:t>
            </a:r>
            <a:endParaRPr lang="ru-RU" dirty="0" smtClean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68313" y="1208088"/>
            <a:ext cx="4032250" cy="5486400"/>
          </a:xfrm>
          <a:noFill/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923928" y="2492896"/>
            <a:ext cx="5100820" cy="2016224"/>
          </a:xfrm>
          <a:noFill/>
        </p:spPr>
      </p:pic>
      <p:sp>
        <p:nvSpPr>
          <p:cNvPr id="11" name="Стрелка вправо 10"/>
          <p:cNvSpPr/>
          <p:nvPr/>
        </p:nvSpPr>
        <p:spPr>
          <a:xfrm rot="19071210">
            <a:off x="3143250" y="4948238"/>
            <a:ext cx="2519363" cy="36036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2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188640"/>
            <a:ext cx="1547664" cy="20999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0217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63072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Оценивание </a:t>
            </a:r>
            <a:r>
              <a:rPr lang="ru-RU" dirty="0" smtClean="0"/>
              <a:t>проекта</a:t>
            </a:r>
            <a:endParaRPr lang="ru-RU" dirty="0" smtClean="0"/>
          </a:p>
        </p:txBody>
      </p:sp>
      <p:pic>
        <p:nvPicPr>
          <p:cNvPr id="450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84213" y="1484313"/>
            <a:ext cx="7808912" cy="4465637"/>
          </a:xfrm>
          <a:noFill/>
        </p:spPr>
      </p:pic>
      <p:pic>
        <p:nvPicPr>
          <p:cNvPr id="4" name="Picture 2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60648"/>
            <a:ext cx="1594261" cy="2156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4038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</p:spPr>
        <p:txBody>
          <a:bodyPr/>
          <a:lstStyle/>
          <a:p>
            <a:r>
              <a:rPr lang="ru-RU" b="1" dirty="0" smtClean="0"/>
              <a:t>Идеи для проектов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84784"/>
            <a:ext cx="8712968" cy="5211960"/>
          </a:xfrm>
        </p:spPr>
        <p:txBody>
          <a:bodyPr>
            <a:noAutofit/>
          </a:bodyPr>
          <a:lstStyle/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Реклама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 (реального или выдуманного продукта, например реклама своего учебника или пособия). – использование ИКТ, использование собственного опыта, подготовка выступления и др. </a:t>
            </a:r>
            <a:endParaRPr lang="en-US" sz="1900" dirty="0" smtClean="0">
              <a:latin typeface="Arial" pitchFamily="34" charset="0"/>
              <a:cs typeface="Arial" pitchFamily="34" charset="0"/>
            </a:endParaRP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Автобиография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(написать свою биографию, объединить все биографии в один альбом класса) – Развитие умения письма. 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Биография известного человека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(как информационный проект – если личность уже изученная, или как исследовательский – если личность недостаточно известная) – поиск информации, использование ИКТ, развитие письменной речи. 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Блог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(ведение своего блога, посвященного какой-то проблеме) – если нет возможностей ИКТ, то блог можно перенести на бумагу.  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Настольная игра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(выдуманная школьниками настольная игра, с новыми правилами)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ru-RU" sz="1900" b="1" dirty="0">
                <a:latin typeface="Arial" pitchFamily="34" charset="0"/>
                <a:cs typeface="Arial" pitchFamily="34" charset="0"/>
              </a:rPr>
              <a:t> </a:t>
            </a:r>
            <a:endParaRPr lang="en-US" sz="1900" b="1" dirty="0" smtClean="0">
              <a:latin typeface="Arial" pitchFamily="34" charset="0"/>
              <a:cs typeface="Arial" pitchFamily="34" charset="0"/>
            </a:endParaRPr>
          </a:p>
          <a:p>
            <a:pPr fontAlgn="t"/>
            <a:r>
              <a:rPr lang="ru-RU" sz="1900" b="1" dirty="0" err="1" smtClean="0">
                <a:latin typeface="Arial" pitchFamily="34" charset="0"/>
                <a:cs typeface="Arial" pitchFamily="34" charset="0"/>
              </a:rPr>
              <a:t>Буктрейлер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900" dirty="0">
                <a:latin typeface="Arial" pitchFamily="34" charset="0"/>
                <a:cs typeface="Arial" pitchFamily="34" charset="0"/>
              </a:rPr>
              <a:t>(мини-презентация прочитанной книги / своего учебника / пособия и т.д.) – умение работать с информацией, сокращать текст, превращать большой объем текста в мини-презентацию.</a:t>
            </a:r>
          </a:p>
          <a:p>
            <a:pPr fontAlgn="t"/>
            <a:endParaRPr lang="ru-RU" sz="1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V:\pubs_new\happy_english.ru\Webinar\2014\18.06\HEru11SB_p78-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8900" y="664464"/>
            <a:ext cx="9329318" cy="6193536"/>
          </a:xfrm>
          <a:prstGeom prst="rect">
            <a:avLst/>
          </a:prstGeom>
          <a:noFill/>
        </p:spPr>
      </p:pic>
      <p:pic>
        <p:nvPicPr>
          <p:cNvPr id="8" name="Picture 2" descr="http://www.titul.ru/central/pickup.php?s=www_titul_ru&amp;i=k4kyzj0qswa54001i7w1bntmcu4uexo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4664"/>
            <a:ext cx="1905000" cy="25241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6226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</p:spPr>
        <p:txBody>
          <a:bodyPr/>
          <a:lstStyle/>
          <a:p>
            <a:r>
              <a:rPr lang="ru-RU" b="1" dirty="0" smtClean="0"/>
              <a:t>Идеи для проектов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5860" y="1556792"/>
            <a:ext cx="8712968" cy="5112568"/>
          </a:xfrm>
        </p:spPr>
        <p:txBody>
          <a:bodyPr>
            <a:noAutofit/>
          </a:bodyPr>
          <a:lstStyle/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Буклет / брошюра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(о спектакле, о книге, о кружке, о школе и др.)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Книжный кружок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(читают тексты, разные, обмениваются мнением о прочитанном) – умение общаться, задавать вопросы, вести дискуссию, умение слушать. 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Цитаты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(на листе бумаги воспроизвести цитату из книги или теста, который читают, нарисовать к ней иллюстрации, собрать цитаты всех учащихся в группе, сделать выставку).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Журнал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(создать журнал, классный или школьный, на языке, с небольшими заметками, фотографиями из жизни класса / школы, шутками, цитатами и др.)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Сценарий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(прочитав текст / рассказ / книгу – адаптировать текст в сценарий для «фильма»).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Вебсайт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 (создание вебсайта на определенную тему, с проработанным наполнением).</a:t>
            </a:r>
          </a:p>
          <a:p>
            <a:pPr fontAlgn="t"/>
            <a:r>
              <a:rPr lang="ru-RU" sz="1900" dirty="0" smtClean="0">
                <a:latin typeface="Arial" pitchFamily="34" charset="0"/>
                <a:cs typeface="Arial" pitchFamily="34" charset="0"/>
              </a:rPr>
              <a:t>И др.</a:t>
            </a:r>
          </a:p>
        </p:txBody>
      </p:sp>
    </p:spTree>
    <p:extLst>
      <p:ext uri="{BB962C8B-B14F-4D97-AF65-F5344CB8AC3E}">
        <p14:creationId xmlns:p14="http://schemas.microsoft.com/office/powerpoint/2010/main" xmlns="" val="325027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103770" y="161416"/>
            <a:ext cx="4849085" cy="6696584"/>
          </a:xfr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9410"/>
          <a:stretch>
            <a:fillRect/>
          </a:stretch>
        </p:blipFill>
        <p:spPr bwMode="auto">
          <a:xfrm>
            <a:off x="2262013" y="908720"/>
            <a:ext cx="6538847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4" descr="https://www.englishteachers.ru/uploadedfiles/waresimgs/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0752" y="242888"/>
            <a:ext cx="1951261" cy="2682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856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Как сделать успешный проект?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525963"/>
          </a:xfrm>
        </p:spPr>
        <p:txBody>
          <a:bodyPr/>
          <a:lstStyle/>
          <a:p>
            <a:pPr fontAlgn="base">
              <a:buNone/>
            </a:pPr>
            <a:r>
              <a:rPr lang="en-US" dirty="0" smtClean="0"/>
              <a:t>1. </a:t>
            </a:r>
            <a:r>
              <a:rPr lang="ru-RU" dirty="0" smtClean="0"/>
              <a:t>Хорошая, интересная тема.</a:t>
            </a:r>
          </a:p>
          <a:p>
            <a:pPr fontAlgn="base">
              <a:buNone/>
            </a:pPr>
            <a:r>
              <a:rPr lang="en-US" dirty="0" smtClean="0"/>
              <a:t>2. </a:t>
            </a:r>
            <a:r>
              <a:rPr lang="ru-RU" dirty="0" smtClean="0"/>
              <a:t>Будьте креативными, но не забывайте цель проекта.</a:t>
            </a:r>
            <a:endParaRPr lang="en-US" dirty="0" smtClean="0"/>
          </a:p>
          <a:p>
            <a:pPr fontAlgn="base">
              <a:buNone/>
            </a:pPr>
            <a:r>
              <a:rPr lang="en-US" dirty="0" smtClean="0"/>
              <a:t>3. </a:t>
            </a:r>
            <a:r>
              <a:rPr lang="ru-RU" dirty="0" smtClean="0"/>
              <a:t>Найдите изюминку проекта и сделайте на неё упор.</a:t>
            </a:r>
            <a:endParaRPr lang="en-US" dirty="0" smtClean="0"/>
          </a:p>
          <a:p>
            <a:pPr fontAlgn="base">
              <a:buNone/>
            </a:pPr>
            <a:r>
              <a:rPr lang="en-US" dirty="0" smtClean="0"/>
              <a:t>4. </a:t>
            </a:r>
            <a:r>
              <a:rPr lang="ru-RU" dirty="0" smtClean="0"/>
              <a:t>Презентация – это важно</a:t>
            </a:r>
            <a:r>
              <a:rPr lang="en-US" dirty="0" smtClean="0"/>
              <a:t> </a:t>
            </a:r>
            <a:r>
              <a:rPr lang="ru-RU" dirty="0" smtClean="0"/>
              <a:t>(недостаточно иметь хороший материал, нужно уметь его представить</a:t>
            </a:r>
            <a:r>
              <a:rPr lang="ru-RU" dirty="0" smtClean="0"/>
              <a:t>).</a:t>
            </a:r>
            <a:endParaRPr lang="en-US" dirty="0" smtClean="0"/>
          </a:p>
          <a:p>
            <a:pPr fontAlgn="base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259632" y="260648"/>
            <a:ext cx="6876764" cy="634764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200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2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Умение пользоваться методом проектов – показатель высокой квалификации преподавателя, его прогрессивной методики обучения и развития учащихся. Недаром эти технологии относят к технологиям XXI века, предусматривающим, прежде всего, умение адаптироваться к стремительно изменяющимся условиям жизни человека постиндустриального общества»</a:t>
            </a:r>
          </a:p>
          <a:p>
            <a:pPr algn="ctr"/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Е.С</a:t>
            </a: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Полат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244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Useful links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http://www.topuniversities.com/blog/4-steps-successful-student-project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3"/>
              </a:rPr>
              <a:t>http://www.ereadingworksheets.com/e-reading-worksheets/school-project-ideas/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4"/>
              </a:rPr>
              <a:t>http://cyberleninka.ru/article/n/novye-podhody-k-proektnoy-i-issledovatelskoy-deyatelnosti-v-usloviyah-vnedreniya-fgos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5"/>
              </a:rPr>
              <a:t>http://cyberleninka.ru/article/n/nekotorye-rekomendatsii-po-formirovaniyu-u-uchaschihsya-navykov-proektnoy-deyatelnosti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http://cyberleninka.ru/article/n/organizatsiya-gruppovoy-proektnoy-deyatelnosti-v-nachalnoy-shkole-cherez-tehnologiyu-raznovozrastnogo-obucheniya-s-ispolzovaniem-ikt-v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http://cyberleninka.ru/article/n/proektnaya-deyatelnost-kak-sredstvo-formirovaniya-universalnyh-uchebnyh-deystviy-mladshih-shkolnikov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Из истории вопроса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612701" cy="5040560"/>
          </a:xfrm>
        </p:spPr>
        <p:txBody>
          <a:bodyPr>
            <a:normAutofit fontScale="92500"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Начало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XX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века (США) – возник метод проектов (Джон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Дьюи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и его ученик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У.Килпатрик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1918 г. – статья Уильяма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Килпатрика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«Метод проектов».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1905 г. (Россия) – под руководством Станислава Теофиловича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Шацкого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организована группа сотрудников, пропагандирующая метод проектов среди российских педагогов.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Послереволюционный период – по инициативе Надежды Константиновны Крупской метод широко применяется.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1931 г. – метод осужден как чуждый советской школе и не использовался вплоть до 80-х годов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XX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века.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начале 90-х метод проектов вернулся в российские школы (профессор Евгения Семеновна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Полат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8910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352928" cy="5400600"/>
          </a:xfrm>
        </p:spPr>
        <p:txBody>
          <a:bodyPr/>
          <a:lstStyle/>
          <a:p>
            <a:endParaRPr lang="en-US" dirty="0" smtClean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r>
              <a:rPr lang="ru-RU" sz="2400" dirty="0" smtClean="0"/>
              <a:t>Источник картинки - </a:t>
            </a:r>
            <a:r>
              <a:rPr lang="en-US" sz="2400" dirty="0" smtClean="0">
                <a:hlinkClick r:id="rId2"/>
              </a:rPr>
              <a:t>https</a:t>
            </a:r>
            <a:r>
              <a:rPr lang="en-US" sz="2400" dirty="0" smtClean="0">
                <a:hlinkClick r:id="rId2"/>
              </a:rPr>
              <a:t>://nctl.blog.gov.uk/wp-content/uploads/sites/141/2015/02/listicle4.png</a:t>
            </a:r>
            <a:r>
              <a:rPr lang="en-US" sz="2400" dirty="0" smtClean="0"/>
              <a:t> </a:t>
            </a:r>
            <a:endParaRPr lang="ru-RU" sz="2400" dirty="0"/>
          </a:p>
        </p:txBody>
      </p:sp>
      <p:pic>
        <p:nvPicPr>
          <p:cNvPr id="16386" name="Picture 2" descr="C:\Documents and Settings\bae\Рабочий стол\listicle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836712"/>
            <a:ext cx="7344816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94435" y="872728"/>
            <a:ext cx="3152230" cy="93106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Проектная деятельность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0754" y="1898369"/>
            <a:ext cx="2897981" cy="8281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Обучение в сотрудничестве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27290" y="2959969"/>
            <a:ext cx="2266851" cy="71127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Исследование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0754" y="3886201"/>
            <a:ext cx="2906315" cy="76693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Дискуссии, беседы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07598" y="4221088"/>
            <a:ext cx="2272747" cy="68904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Мозговые атаки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608030" y="5013176"/>
            <a:ext cx="2263578" cy="61022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61498" y="2132857"/>
            <a:ext cx="2558974" cy="75679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Научный метод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335316" y="3102768"/>
            <a:ext cx="2485156" cy="68627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Поиск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343650" y="3951685"/>
            <a:ext cx="2476822" cy="57983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Ролевые игры</a:t>
            </a:r>
          </a:p>
        </p:txBody>
      </p:sp>
      <p:cxnSp>
        <p:nvCxnSpPr>
          <p:cNvPr id="15" name="Прямая со стрелкой 14"/>
          <p:cNvCxnSpPr>
            <a:stCxn id="4" idx="2"/>
          </p:cNvCxnSpPr>
          <p:nvPr/>
        </p:nvCxnSpPr>
        <p:spPr>
          <a:xfrm>
            <a:off x="4670550" y="1803797"/>
            <a:ext cx="61486" cy="241729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3304826" y="1898368"/>
            <a:ext cx="1331119" cy="197643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3175047" y="1890034"/>
            <a:ext cx="1248966" cy="115133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3281013" y="1874556"/>
            <a:ext cx="832247" cy="4572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4784341" y="1872175"/>
            <a:ext cx="1470422" cy="2072879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5029609" y="1904322"/>
            <a:ext cx="1216819" cy="11430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5437994" y="1887653"/>
            <a:ext cx="734615" cy="46553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Выгнутая влево стрелка 31"/>
          <p:cNvSpPr/>
          <p:nvPr/>
        </p:nvSpPr>
        <p:spPr>
          <a:xfrm>
            <a:off x="3232765" y="4565612"/>
            <a:ext cx="359569" cy="74295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33" name="Выгнутая вправо стрелка 32"/>
          <p:cNvSpPr/>
          <p:nvPr/>
        </p:nvSpPr>
        <p:spPr>
          <a:xfrm>
            <a:off x="5871608" y="4506516"/>
            <a:ext cx="326231" cy="660797"/>
          </a:xfrm>
          <a:prstGeom prst="curvedLeftArrow">
            <a:avLst>
              <a:gd name="adj1" fmla="val 29678"/>
              <a:gd name="adj2" fmla="val 5252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757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r>
              <a:rPr lang="ru-RU" sz="4500" b="1" dirty="0" smtClean="0"/>
              <a:t>Зачем нужен метод проектов?</a:t>
            </a:r>
            <a:endParaRPr lang="ru-RU" sz="45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8591" y="1435352"/>
            <a:ext cx="8745409" cy="41044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Он нужен, чтобы: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научить учащихся самостоятельному критическому мышлению, умению работать с информацией;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научить размышлять, опираясь на знание фактов, закономерностей науки, делать обоснованные выводы;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научить принимать самостоятельные аргументированные решения;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научить работать в команде, выполняя разные социальные роли.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60909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</TotalTime>
  <Words>1537</Words>
  <Application>Microsoft Office PowerPoint</Application>
  <PresentationFormat>Экран (4:3)</PresentationFormat>
  <Paragraphs>195</Paragraphs>
  <Slides>50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Тема Office</vt:lpstr>
      <vt:lpstr>Работаем по ФГОС. Формируем межпредметные понятия: основы проектной деятельности при обучении английскому языку в 5-9 классах  (на примере курсов и пособий издательства “Титул”)</vt:lpstr>
      <vt:lpstr>Что такое проект?</vt:lpstr>
      <vt:lpstr>Проектная технология – что это?</vt:lpstr>
      <vt:lpstr>Метод проектов</vt:lpstr>
      <vt:lpstr>Слайд 5</vt:lpstr>
      <vt:lpstr>Из истории вопроса</vt:lpstr>
      <vt:lpstr>Слайд 7</vt:lpstr>
      <vt:lpstr>Слайд 8</vt:lpstr>
      <vt:lpstr>Зачем нужен метод проектов?</vt:lpstr>
      <vt:lpstr>Проектная деятельность – ведущая в подростковом возрасте</vt:lpstr>
      <vt:lpstr>Особенности проектной деятельности</vt:lpstr>
      <vt:lpstr>Типология проектов</vt:lpstr>
      <vt:lpstr>Слайд 13</vt:lpstr>
      <vt:lpstr>Слайд 14</vt:lpstr>
      <vt:lpstr>Слайд 15</vt:lpstr>
      <vt:lpstr>Примеры тематики проектов в курсе “Happy English.ru”</vt:lpstr>
      <vt:lpstr>Слайд 17</vt:lpstr>
      <vt:lpstr>Слайд 18</vt:lpstr>
      <vt:lpstr>Организация работы (“HE.ru” 5кл.)</vt:lpstr>
      <vt:lpstr>Организация работы, опоры (“HE.ru” 5 кл.)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Презентация  родного края</vt:lpstr>
      <vt:lpstr>Структура школьного проекта (по К.Н. Поливановой)</vt:lpstr>
      <vt:lpstr>Слайд 34</vt:lpstr>
      <vt:lpstr>Возраст учащихся и объем помощи со стороны педагога (по М.А. Ступницкой)</vt:lpstr>
      <vt:lpstr>Слайд 36</vt:lpstr>
      <vt:lpstr>Слайд 37</vt:lpstr>
      <vt:lpstr>Приключение</vt:lpstr>
      <vt:lpstr>Песни и стихи</vt:lpstr>
      <vt:lpstr>Слайд 40</vt:lpstr>
      <vt:lpstr>Слайд 41</vt:lpstr>
      <vt:lpstr>Параметры внешней оценки проекта  (по Е.С. Полат) </vt:lpstr>
      <vt:lpstr>Оценивание проекта</vt:lpstr>
      <vt:lpstr>Оценивание проекта</vt:lpstr>
      <vt:lpstr>Идеи для проектов</vt:lpstr>
      <vt:lpstr>Слайд 46</vt:lpstr>
      <vt:lpstr>Идеи для проектов</vt:lpstr>
      <vt:lpstr>Слайд 48</vt:lpstr>
      <vt:lpstr>Как сделать успешный проект?</vt:lpstr>
      <vt:lpstr>Useful links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bae</cp:lastModifiedBy>
  <cp:revision>88</cp:revision>
  <dcterms:modified xsi:type="dcterms:W3CDTF">2016-12-20T06:42:17Z</dcterms:modified>
</cp:coreProperties>
</file>