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65"/>
  </p:notesMasterIdLst>
  <p:sldIdLst>
    <p:sldId id="257" r:id="rId3"/>
    <p:sldId id="357" r:id="rId4"/>
    <p:sldId id="358" r:id="rId5"/>
    <p:sldId id="364" r:id="rId6"/>
    <p:sldId id="382" r:id="rId7"/>
    <p:sldId id="353" r:id="rId8"/>
    <p:sldId id="378" r:id="rId9"/>
    <p:sldId id="365" r:id="rId10"/>
    <p:sldId id="360" r:id="rId11"/>
    <p:sldId id="379" r:id="rId12"/>
    <p:sldId id="380" r:id="rId13"/>
    <p:sldId id="361" r:id="rId14"/>
    <p:sldId id="384" r:id="rId15"/>
    <p:sldId id="385" r:id="rId16"/>
    <p:sldId id="386" r:id="rId17"/>
    <p:sldId id="383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399" r:id="rId29"/>
    <p:sldId id="400" r:id="rId30"/>
    <p:sldId id="406" r:id="rId31"/>
    <p:sldId id="407" r:id="rId32"/>
    <p:sldId id="408" r:id="rId33"/>
    <p:sldId id="409" r:id="rId34"/>
    <p:sldId id="363" r:id="rId35"/>
    <p:sldId id="370" r:id="rId36"/>
    <p:sldId id="369" r:id="rId37"/>
    <p:sldId id="371" r:id="rId38"/>
    <p:sldId id="381" r:id="rId39"/>
    <p:sldId id="410" r:id="rId40"/>
    <p:sldId id="411" r:id="rId41"/>
    <p:sldId id="387" r:id="rId42"/>
    <p:sldId id="388" r:id="rId43"/>
    <p:sldId id="401" r:id="rId44"/>
    <p:sldId id="402" r:id="rId45"/>
    <p:sldId id="403" r:id="rId46"/>
    <p:sldId id="404" r:id="rId47"/>
    <p:sldId id="405" r:id="rId48"/>
    <p:sldId id="362" r:id="rId49"/>
    <p:sldId id="414" r:id="rId50"/>
    <p:sldId id="415" r:id="rId51"/>
    <p:sldId id="412" r:id="rId52"/>
    <p:sldId id="413" r:id="rId53"/>
    <p:sldId id="416" r:id="rId54"/>
    <p:sldId id="418" r:id="rId55"/>
    <p:sldId id="419" r:id="rId56"/>
    <p:sldId id="420" r:id="rId57"/>
    <p:sldId id="372" r:id="rId58"/>
    <p:sldId id="417" r:id="rId59"/>
    <p:sldId id="421" r:id="rId60"/>
    <p:sldId id="422" r:id="rId61"/>
    <p:sldId id="374" r:id="rId62"/>
    <p:sldId id="375" r:id="rId63"/>
    <p:sldId id="377" r:id="rId6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47" autoAdjust="0"/>
    <p:restoredTop sz="94660"/>
  </p:normalViewPr>
  <p:slideViewPr>
    <p:cSldViewPr>
      <p:cViewPr varScale="1">
        <p:scale>
          <a:sx n="110" d="100"/>
          <a:sy n="110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2100C-DAF0-4A68-9F99-28430C93398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BE8BE-35B3-4AB9-8637-A41B3D5C9B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396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56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4660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3504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088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4676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247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305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802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012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883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910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F883-6EEA-4E63-BC78-B79AE69265C6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82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eg"/><Relationship Id="rId5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9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png"/><Relationship Id="rId5" Type="http://schemas.openxmlformats.org/officeDocument/2006/relationships/image" Target="../media/image23.jpeg"/><Relationship Id="rId4" Type="http://schemas.openxmlformats.org/officeDocument/2006/relationships/image" Target="../media/image5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mobile_apps" TargetMode="External"/><Relationship Id="rId2" Type="http://schemas.openxmlformats.org/officeDocument/2006/relationships/hyperlink" Target="https://www.englishteachers.ru/forum/index.php?showforum=223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englishteachers.ru/Wares?category=45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mailto:pochta@titul.ru" TargetMode="External"/><Relationship Id="rId2" Type="http://schemas.openxmlformats.org/officeDocument/2006/relationships/hyperlink" Target="http://www.englishtechers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umk@titul.ru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1898544" y="5013176"/>
            <a:ext cx="7211591" cy="2376264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ведущий методист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 информационно-методической работе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издательства «Титул»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55991" y="213285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Парциальная программа речевого развития ребенка в рамках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ФГОС </a:t>
            </a:r>
            <a:r>
              <a:rPr lang="ru-RU" sz="4000" b="1" dirty="0"/>
              <a:t>ДО</a:t>
            </a:r>
            <a:endParaRPr lang="ru-RU" sz="3600" b="1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-243408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71013101"/>
              </p:ext>
            </p:extLst>
          </p:nvPr>
        </p:nvGraphicFramePr>
        <p:xfrm>
          <a:off x="179512" y="188640"/>
          <a:ext cx="8856984" cy="640871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856984"/>
              </a:tblGrid>
              <a:tr h="12483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Образовательные области развития по ФГОС ДО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  <a:tr h="10040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Социально-коммуникативное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 anchor="ctr"/>
                </a:tc>
              </a:tr>
              <a:tr h="11495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Познавательное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 anchor="ctr"/>
                </a:tc>
              </a:tr>
              <a:tr h="99865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Речевое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 anchor="ctr"/>
                </a:tc>
              </a:tr>
              <a:tr h="10040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Художественно-эстетическое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 anchor="ctr"/>
                </a:tc>
              </a:tr>
              <a:tr h="10040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Физическое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35459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85701530"/>
              </p:ext>
            </p:extLst>
          </p:nvPr>
        </p:nvGraphicFramePr>
        <p:xfrm>
          <a:off x="250825" y="822325"/>
          <a:ext cx="8712200" cy="576075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592060"/>
                <a:gridCol w="6120140"/>
              </a:tblGrid>
              <a:tr h="116651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Образовательные области развития по ФГОС ДО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Требуется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  <a:tr h="184999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Социально-коммуникативное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Усвоение норм моральных и нравственных ценностей, развитие общения и взаимодействия, становление самостоятельности, саморегуляции,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развитие интеллекта.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  <a:tr h="201622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Познавательное развитие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Развитие интересов детей, любознательности, познавательной мотивации, воображения, творческой активности, формирование</a:t>
                      </a:r>
                      <a:r>
                        <a:rPr lang="ru-RU" sz="2400" baseline="0" dirty="0" smtClean="0"/>
                        <a:t> первичных представлений о себе, др. людях и окружающем мире, о социокультурных ценностях нашего народа.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</a:tbl>
          </a:graphicData>
        </a:graphic>
      </p:graphicFrame>
      <p:sp>
        <p:nvSpPr>
          <p:cNvPr id="9241" name="Заголовок 1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29600" cy="404812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ФГОС ДО и развитие ребенка</a:t>
            </a:r>
          </a:p>
        </p:txBody>
      </p:sp>
    </p:spTree>
    <p:extLst>
      <p:ext uri="{BB962C8B-B14F-4D97-AF65-F5344CB8AC3E}">
        <p14:creationId xmlns="" xmlns:p14="http://schemas.microsoft.com/office/powerpoint/2010/main" val="16351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67530701"/>
              </p:ext>
            </p:extLst>
          </p:nvPr>
        </p:nvGraphicFramePr>
        <p:xfrm>
          <a:off x="250825" y="822325"/>
          <a:ext cx="8712200" cy="567060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592060"/>
                <a:gridCol w="6120140"/>
              </a:tblGrid>
              <a:tr h="109450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Образовательные области развития по ФГОС ДО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Требуется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  <a:tr h="163280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Речевое развитие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Владение</a:t>
                      </a:r>
                      <a:r>
                        <a:rPr lang="ru-RU" sz="2000" baseline="0" dirty="0" smtClean="0"/>
                        <a:t> речью как средством общения, обогащение активного словаря, развитие грамматически правильной связной речи, речевого творчества, знакомство с книжной культурой, детской литературой.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  <a:tr h="125769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Художественно-эстетическое развитие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Становление эстетического отношения к окружающему миру, восприятие музыки, художественной литературы, реализация творческой деятельности.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  <a:tr h="163264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Физическое развитие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Развитие двигательной деятельности,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развитие крупной и мелкой моторики, овладение подвижными играми</a:t>
                      </a:r>
                      <a:r>
                        <a:rPr lang="ru-RU" sz="2000" baseline="0" dirty="0" smtClean="0"/>
                        <a:t> с правилами, становление ценностей ЗОЖ (с  его нормами и правилами).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25" marB="45725"/>
                </a:tc>
              </a:tr>
            </a:tbl>
          </a:graphicData>
        </a:graphic>
      </p:graphicFrame>
      <p:sp>
        <p:nvSpPr>
          <p:cNvPr id="9241" name="Заголовок 1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29600" cy="404812"/>
          </a:xfrm>
        </p:spPr>
        <p:txBody>
          <a:bodyPr>
            <a:normAutofit fontScale="90000"/>
          </a:bodyPr>
          <a:lstStyle/>
          <a:p>
            <a:r>
              <a:rPr lang="ru-RU" altLang="ru-RU" smtClean="0"/>
              <a:t>ФГОС ДО и развитие ребенка</a:t>
            </a:r>
          </a:p>
        </p:txBody>
      </p:sp>
    </p:spTree>
    <p:extLst>
      <p:ext uri="{BB962C8B-B14F-4D97-AF65-F5344CB8AC3E}">
        <p14:creationId xmlns="" xmlns:p14="http://schemas.microsoft.com/office/powerpoint/2010/main" val="230245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187" y="260647"/>
            <a:ext cx="8744052" cy="1224137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Стихи и загадки</a:t>
            </a: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(Ю. Г. Курбанова)</a:t>
            </a:r>
          </a:p>
          <a:p>
            <a:pPr>
              <a:buNone/>
            </a:pPr>
            <a:endParaRPr lang="ru-RU" altLang="ru-RU" dirty="0" smtClean="0"/>
          </a:p>
        </p:txBody>
      </p:sp>
      <p:pic>
        <p:nvPicPr>
          <p:cNvPr id="10" name="Рисунок 9" descr="C:\Users\Alexey\Desktop\Обложки\Kur_Colour_Cover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8840">
            <a:off x="6716940" y="2210584"/>
            <a:ext cx="2160414" cy="3068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Alexey\Desktop\Обложки\Kur_Fish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81068">
            <a:off x="5054365" y="2013676"/>
            <a:ext cx="2175002" cy="3084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Alexey\Desktop\Обложки\Kur_Animal_Cover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419871" y="1988840"/>
            <a:ext cx="2208291" cy="3070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Alexey\Desktop\Обложки\Kur_Bird_Cove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6819">
            <a:off x="1881046" y="2031752"/>
            <a:ext cx="2179860" cy="3043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C:\Users\Alexey\Desktop\Обложки\Kur_Toy_Cov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80437">
            <a:off x="217801" y="2221853"/>
            <a:ext cx="2195281" cy="305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Y:\Delo\ОГР\Буров\TIT_Logo_kvadrat.png"/>
          <p:cNvPicPr/>
          <p:nvPr/>
        </p:nvPicPr>
        <p:blipFill>
          <a:blip r:embed="rId7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6732240" y="62068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131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6768752" cy="701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Пособия с мобильными приложениями         </a:t>
            </a:r>
          </a:p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(А. В. Конобеев)</a:t>
            </a:r>
            <a:endParaRPr lang="ru-RU" altLang="ru-RU" sz="28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64288" y="90872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Alexey\Desktop\Обложки\KAV_Toys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504" y="371703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285293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Alexey\Desktop\Обложки\KAV_Animal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Alexey\Desktop\Обложки\KAV_I_can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779912" y="119675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Alexey\Desktop\Обложки\KAV_Birds.jpg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4048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Alexey\Desktop\Обложки\KAV_Seasons.jpg"/>
          <p:cNvPicPr/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68144" y="292494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Alexey\Desktop\Обложки\KAV_Colours.jpg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308304" y="364502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Y:\Delo\ОГР\Буров\TIT_Logo_kvadrat.png"/>
          <p:cNvPicPr/>
          <p:nvPr/>
        </p:nvPicPr>
        <p:blipFill>
          <a:blip r:embed="rId9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8658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www.englishteachers.ru/uploadedfiles/waresimgs/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28800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5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789040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780928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71703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1743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88640"/>
            <a:ext cx="7524328" cy="864096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Курс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12 шагов к английскому языку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60000"/>
              </a:lnSpc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(Р.П. Мильруд, Н.А. Юшина)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628800"/>
            <a:ext cx="159365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24744"/>
            <a:ext cx="1592561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692696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509120"/>
            <a:ext cx="158553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160503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501008"/>
            <a:ext cx="1601005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s://www.englishteachers.ru/uploadedfiles/waresimgs/5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3068960"/>
            <a:ext cx="158902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Y:\Delo\ОГР\Буров\TIT_Logo_kvadrat.png"/>
          <p:cNvPicPr/>
          <p:nvPr/>
        </p:nvPicPr>
        <p:blipFill>
          <a:blip r:embed="rId10" cstate="print"/>
          <a:srcRect t="16071" b="18750"/>
          <a:stretch>
            <a:fillRect/>
          </a:stretch>
        </p:blipFill>
        <p:spPr bwMode="auto">
          <a:xfrm>
            <a:off x="6588224" y="5301208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вал 14"/>
          <p:cNvSpPr/>
          <p:nvPr/>
        </p:nvSpPr>
        <p:spPr>
          <a:xfrm>
            <a:off x="395536" y="306896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7544" y="530120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076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52936"/>
            <a:ext cx="6691235" cy="323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51920" y="76470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3605">
            <a:off x="467544" y="404664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2395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68144" y="404664"/>
            <a:ext cx="223224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FFFFCC"/>
                </a:solidFill>
              </a:rPr>
              <a:t>Пазлы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6835" t="9194" r="6508" b="6054"/>
          <a:stretch>
            <a:fillRect/>
          </a:stretch>
        </p:blipFill>
        <p:spPr bwMode="auto">
          <a:xfrm rot="5400000">
            <a:off x="3254950" y="857618"/>
            <a:ext cx="4752528" cy="643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9069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b="39575"/>
          <a:stretch/>
        </p:blipFill>
        <p:spPr>
          <a:xfrm>
            <a:off x="3504934" y="445075"/>
            <a:ext cx="5156120" cy="4280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501317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265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Документы педагога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2800" dirty="0" smtClean="0"/>
              <a:t>Документами педагога, регламентирующими работу в ДОУ, являются:</a:t>
            </a:r>
          </a:p>
          <a:p>
            <a:r>
              <a:rPr lang="ru-RU" altLang="ru-RU" sz="2800" dirty="0" smtClean="0"/>
              <a:t>ФГОС ДО</a:t>
            </a:r>
          </a:p>
          <a:p>
            <a:r>
              <a:rPr lang="ru-RU" altLang="ru-RU" sz="2800" dirty="0" smtClean="0"/>
              <a:t>Образовательная программа дошкольного образования (обязательная  часть 60 % и часть, формируемая участниками  образовательных отношений 40 %)</a:t>
            </a:r>
          </a:p>
          <a:p>
            <a:r>
              <a:rPr lang="ru-RU" altLang="ru-RU" sz="2800" dirty="0" smtClean="0"/>
              <a:t>Локальные акты образовательного учреждения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219932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88640"/>
            <a:ext cx="4663484" cy="6375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3193">
            <a:off x="311783" y="342047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4797152"/>
            <a:ext cx="381642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338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404664"/>
            <a:ext cx="4176464" cy="5779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177190">
            <a:off x="482019" y="441704"/>
            <a:ext cx="1944216" cy="2703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79512" y="4797152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073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:\Titul-OKT\Бурова Алёна\Propisi-gerl41-E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573016"/>
            <a:ext cx="4597825" cy="3129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5" name="Picture 3" descr="Y:\Titul-OKT\Бурова Алёна\Propisi-gerl39-ENG.png"/>
          <p:cNvPicPr>
            <a:picLocks noChangeAspect="1" noChangeArrowheads="1"/>
          </p:cNvPicPr>
          <p:nvPr/>
        </p:nvPicPr>
        <p:blipFill>
          <a:blip r:embed="rId3" cstate="print">
            <a:lum bright="8000" contrast="-7000"/>
          </a:blip>
          <a:srcRect/>
          <a:stretch>
            <a:fillRect/>
          </a:stretch>
        </p:blipFill>
        <p:spPr bwMode="auto">
          <a:xfrm>
            <a:off x="4067944" y="332656"/>
            <a:ext cx="4265389" cy="3088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48000"/>
              </a:srgbClr>
            </a:outerShdw>
          </a:effectLst>
        </p:spPr>
      </p:pic>
      <p:pic>
        <p:nvPicPr>
          <p:cNvPr id="4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60648"/>
            <a:ext cx="267839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996952"/>
            <a:ext cx="3312368" cy="11521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841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31826"/>
            <a:ext cx="7027481" cy="5368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131840" y="33265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371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2968" r="546"/>
          <a:stretch>
            <a:fillRect/>
          </a:stretch>
        </p:blipFill>
        <p:spPr bwMode="auto">
          <a:xfrm>
            <a:off x="2843808" y="1412776"/>
            <a:ext cx="5112568" cy="4908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131840" y="33265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82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4798" y="1484784"/>
            <a:ext cx="5413388" cy="501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Toy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0437">
            <a:off x="367155" y="243986"/>
            <a:ext cx="1891308" cy="2635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131840" y="33265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34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b="18828"/>
          <a:stretch>
            <a:fillRect/>
          </a:stretch>
        </p:blipFill>
        <p:spPr bwMode="auto">
          <a:xfrm>
            <a:off x="4283968" y="404664"/>
            <a:ext cx="4449334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376467">
            <a:off x="397671" y="259004"/>
            <a:ext cx="1653713" cy="2299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544522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97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1376" b="908"/>
          <a:stretch>
            <a:fillRect/>
          </a:stretch>
        </p:blipFill>
        <p:spPr bwMode="auto">
          <a:xfrm>
            <a:off x="1835696" y="1556792"/>
            <a:ext cx="691347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AV_Animal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1116191">
            <a:off x="255310" y="292499"/>
            <a:ext cx="1637518" cy="22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563888" y="40466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85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1406" b="1610"/>
          <a:stretch>
            <a:fillRect/>
          </a:stretch>
        </p:blipFill>
        <p:spPr bwMode="auto">
          <a:xfrm>
            <a:off x="1619672" y="1556792"/>
            <a:ext cx="359127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1415" b="933"/>
          <a:stretch>
            <a:fillRect/>
          </a:stretch>
        </p:blipFill>
        <p:spPr bwMode="auto">
          <a:xfrm>
            <a:off x="5148064" y="1556792"/>
            <a:ext cx="377986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lexey\Desktop\Обложки\KAV_Season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 rot="21377190">
            <a:off x="183083" y="185826"/>
            <a:ext cx="1686853" cy="2289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63888" y="40466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2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522283">
            <a:off x="5143133" y="2333366"/>
            <a:ext cx="2859397" cy="4094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4" name="Рисунок 3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0974">
            <a:off x="1851995" y="1782090"/>
            <a:ext cx="2791206" cy="388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5352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altLang="ru-RU" b="1" dirty="0" smtClean="0"/>
              <a:t>Обсуждаемые понятия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b="1" dirty="0" smtClean="0"/>
              <a:t>Комплексная образовательная программа </a:t>
            </a:r>
            <a:r>
              <a:rPr lang="ru-RU" altLang="ru-RU" dirty="0" smtClean="0"/>
              <a:t>– направлена на разностороннее развитие детей дошкольного возраста </a:t>
            </a:r>
            <a:r>
              <a:rPr lang="ru-RU" altLang="ru-RU" u="sng" dirty="0" smtClean="0"/>
              <a:t>во всех основных </a:t>
            </a:r>
            <a:r>
              <a:rPr lang="ru-RU" altLang="ru-RU" dirty="0" smtClean="0"/>
              <a:t>образовательных областях, видах деятельности и/или культурных практиках.</a:t>
            </a:r>
          </a:p>
          <a:p>
            <a:pPr marL="0" indent="0">
              <a:buNone/>
            </a:pPr>
            <a:r>
              <a:rPr lang="ru-RU" altLang="ru-RU" b="1" dirty="0" smtClean="0"/>
              <a:t>Парциальная образовательная программа – </a:t>
            </a:r>
            <a:r>
              <a:rPr lang="ru-RU" altLang="ru-RU" dirty="0" smtClean="0"/>
              <a:t>направлена на развитие детей дошкольного возраста в </a:t>
            </a:r>
            <a:r>
              <a:rPr lang="ru-RU" altLang="ru-RU" u="sng" dirty="0" smtClean="0"/>
              <a:t>одной или нескольких </a:t>
            </a:r>
            <a:r>
              <a:rPr lang="ru-RU" altLang="ru-RU" dirty="0" smtClean="0"/>
              <a:t>образовательных областях, видах деятельности и/или культурных практиках.</a:t>
            </a:r>
            <a:endParaRPr lang="ru-RU" altLang="ru-RU" b="1" dirty="0"/>
          </a:p>
          <a:p>
            <a:pPr marL="0" indent="0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89420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9776">
            <a:off x="3830976" y="1174998"/>
            <a:ext cx="1714349" cy="171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3123597" cy="4259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3476">
            <a:off x="2192797" y="1494345"/>
            <a:ext cx="1852450" cy="1726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501008"/>
            <a:ext cx="5313065" cy="3102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370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2852936"/>
            <a:ext cx="6547265" cy="381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92696"/>
            <a:ext cx="5692145" cy="2217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932040" y="116632"/>
            <a:ext cx="3888432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2341">
            <a:off x="251520" y="3284984"/>
            <a:ext cx="1592561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9694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11935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870" y="1060136"/>
            <a:ext cx="4108326" cy="567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 descr="Y:\Delo-New\Oblozhki\Titul\Small\Kur_Colour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9453">
            <a:off x="7068167" y="136984"/>
            <a:ext cx="1875827" cy="2581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403648" y="116632"/>
            <a:ext cx="5328592" cy="6926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738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3600" b="1" dirty="0" smtClean="0"/>
              <a:t>Структура парциальной программы</a:t>
            </a:r>
            <a:r>
              <a:rPr lang="ru-RU" altLang="ru-RU" sz="3600" dirty="0" smtClean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916113"/>
            <a:ext cx="8229600" cy="4525962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Пояснительная записка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Цели и задачи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Содержательный раздел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Планируемые результаты</a:t>
            </a:r>
          </a:p>
        </p:txBody>
      </p:sp>
    </p:spTree>
    <p:extLst>
      <p:ext uri="{BB962C8B-B14F-4D97-AF65-F5344CB8AC3E}">
        <p14:creationId xmlns="" xmlns:p14="http://schemas.microsoft.com/office/powerpoint/2010/main" val="52627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b="1" dirty="0" smtClean="0"/>
              <a:t>В содержательной части прописываются</a:t>
            </a:r>
            <a:r>
              <a:rPr lang="ru-RU" altLang="ru-RU" sz="3600" dirty="0"/>
              <a:t>:</a:t>
            </a:r>
            <a:endParaRPr lang="ru-RU" altLang="ru-RU" sz="36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373368" cy="5029299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ru-RU" dirty="0" smtClean="0"/>
              <a:t>вариативность форм образовательной деятельности;</a:t>
            </a:r>
          </a:p>
          <a:p>
            <a:pPr>
              <a:defRPr/>
            </a:pPr>
            <a:r>
              <a:rPr lang="ru-RU" dirty="0" smtClean="0"/>
              <a:t>система образовательной деятельности;</a:t>
            </a:r>
          </a:p>
          <a:p>
            <a:pPr>
              <a:defRPr/>
            </a:pPr>
            <a:r>
              <a:rPr lang="ru-RU" dirty="0" smtClean="0"/>
              <a:t>принципы и подходы к формированию Программы </a:t>
            </a:r>
            <a:r>
              <a:rPr lang="ru-RU" dirty="0"/>
              <a:t>(указываются нормативные акты, приказы, ФГОС ДО и т.д</a:t>
            </a:r>
            <a:r>
              <a:rPr lang="ru-RU" dirty="0" smtClean="0"/>
              <a:t>.);</a:t>
            </a:r>
          </a:p>
          <a:p>
            <a:pPr>
              <a:defRPr/>
            </a:pPr>
            <a:r>
              <a:rPr lang="ru-RU" dirty="0" smtClean="0"/>
              <a:t>значимые для разработки и реализации программы характеристики, в том числе характеристики особенностей развитие детей раннего и дошкольного возраста.</a:t>
            </a:r>
          </a:p>
          <a:p>
            <a:pPr marL="0" indent="0">
              <a:buNone/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 marL="514350" indent="-514350" eaLnBrk="1" fontAlgn="auto" hangingPunct="1">
              <a:spcAft>
                <a:spcPts val="0"/>
              </a:spcAft>
              <a:buAutoNum type="arabicPeriod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51462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600" b="1" dirty="0" smtClean="0"/>
              <a:t>Важно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029299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Планируемые результаты – это целевые ориентиры дошкольного образования (п.4.1. ФГОС ДО), которые представляют собой социально-нормативные возрастные характеристики возможных достижений ребенка на этапе завершения уровня дошкольного образования.</a:t>
            </a:r>
            <a:br>
              <a:rPr lang="ru-RU" dirty="0" smtClean="0"/>
            </a:br>
            <a:r>
              <a:rPr lang="ru-RU" b="1" dirty="0" smtClean="0"/>
              <a:t>Целевые ориентиры не подлежат непосредственной оценке, в том числе  в виде мониторинга.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73610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Целевые ориентиры: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Ребенок:</a:t>
            </a:r>
          </a:p>
          <a:p>
            <a:r>
              <a:rPr lang="ru-RU" dirty="0" smtClean="0"/>
              <a:t>овладевает основными культурными способами деятельности;</a:t>
            </a:r>
          </a:p>
          <a:p>
            <a:r>
              <a:rPr lang="ru-RU" dirty="0" smtClean="0"/>
              <a:t>проявляет инициативу и самостоятельность в различных видах деятельности; </a:t>
            </a:r>
          </a:p>
          <a:p>
            <a:r>
              <a:rPr lang="ru-RU" dirty="0" smtClean="0"/>
              <a:t>обладает установкой положительного отношения к миру, развитым воображением;</a:t>
            </a:r>
          </a:p>
          <a:p>
            <a:r>
              <a:rPr lang="ru-RU" dirty="0" smtClean="0"/>
              <a:t>умеет контактировать и договариваться со сверстниками;</a:t>
            </a:r>
          </a:p>
          <a:p>
            <a:r>
              <a:rPr lang="ru-RU" dirty="0" smtClean="0"/>
              <a:t>владеет разными способами игры;</a:t>
            </a:r>
          </a:p>
          <a:p>
            <a:r>
              <a:rPr lang="ru-RU" dirty="0" smtClean="0"/>
              <a:t>достаточно хорошо владеет устной речью;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821043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Целевые ориентиры: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Ребенок:</a:t>
            </a:r>
          </a:p>
          <a:p>
            <a:r>
              <a:rPr lang="ru-RU" dirty="0" smtClean="0"/>
              <a:t>обладает развитой крупной и мелкой моторикой;</a:t>
            </a:r>
          </a:p>
          <a:p>
            <a:r>
              <a:rPr lang="ru-RU" dirty="0" smtClean="0"/>
              <a:t>способен к волевым усилиям, может следовать социальным нормам и правилам;</a:t>
            </a:r>
          </a:p>
          <a:p>
            <a:r>
              <a:rPr lang="ru-RU" dirty="0" smtClean="0"/>
              <a:t>соблюдать правила личной гигиены и безопасного поведения;</a:t>
            </a:r>
          </a:p>
          <a:p>
            <a:r>
              <a:rPr lang="ru-RU" dirty="0" smtClean="0"/>
              <a:t>проявляет любознательности и интересуется причинно-следственными связями;</a:t>
            </a:r>
          </a:p>
          <a:p>
            <a:r>
              <a:rPr lang="ru-RU" dirty="0" smtClean="0"/>
              <a:t>склонен наблюдать, </a:t>
            </a:r>
            <a:r>
              <a:rPr lang="ru-RU" dirty="0" err="1" smtClean="0"/>
              <a:t>эксперементировать</a:t>
            </a:r>
            <a:r>
              <a:rPr lang="ru-RU" dirty="0" smtClean="0"/>
              <a:t>;</a:t>
            </a:r>
          </a:p>
          <a:p>
            <a:r>
              <a:rPr lang="ru-RU" dirty="0" smtClean="0"/>
              <a:t>обладает начальными знаниями о себе и окружающем мире.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8677575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252" y="0"/>
            <a:ext cx="4903982" cy="6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3284984"/>
            <a:ext cx="3888432" cy="13681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социокультурного аспекта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17378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0648"/>
            <a:ext cx="4921634" cy="643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3284984"/>
            <a:ext cx="3888432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Положительное отношение к миру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Способность сопереживать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885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чем разница?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Обязательная (комплексная) программа предполагает развитие </a:t>
            </a:r>
            <a:r>
              <a:rPr lang="ru-RU" b="1" dirty="0" smtClean="0"/>
              <a:t>во всех пяти областях </a:t>
            </a:r>
            <a:r>
              <a:rPr lang="ru-RU" dirty="0" smtClean="0"/>
              <a:t>(пункт 2.5 ФГОС ДО)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Формируемые участниками парциальные программы должны быть представлены и разработаны участниками образовательных отношений и направлены на развитие детей </a:t>
            </a:r>
            <a:r>
              <a:rPr lang="ru-RU" b="1" dirty="0" smtClean="0"/>
              <a:t>в одной или нескольких областях.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0155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0648"/>
            <a:ext cx="4921634" cy="643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3284984"/>
            <a:ext cx="3888432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Положительное отношение к миру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Способность сопереживать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20540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898" y="0"/>
            <a:ext cx="49901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79512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Способность сопереживать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39939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6\12 шагов к английскому языку обложка часть 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54497">
            <a:off x="640513" y="253048"/>
            <a:ext cx="2077777" cy="2811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545930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60648"/>
            <a:ext cx="4705801" cy="6452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3906">
            <a:off x="355054" y="381876"/>
            <a:ext cx="1872208" cy="257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4509120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856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3906">
            <a:off x="346880" y="388768"/>
            <a:ext cx="1785032" cy="245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4437112"/>
            <a:ext cx="3177308" cy="14401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45081"/>
            <a:ext cx="4692402" cy="6489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7504" y="3212976"/>
            <a:ext cx="381642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643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1562" y="1700809"/>
            <a:ext cx="7428525" cy="503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2483">
            <a:off x="194613" y="189147"/>
            <a:ext cx="1562820" cy="215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95736" y="116632"/>
            <a:ext cx="381642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99992" y="908720"/>
            <a:ext cx="381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воображения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25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188640"/>
            <a:ext cx="4722465" cy="652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3193">
            <a:off x="311783" y="342047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1520" y="4941168"/>
            <a:ext cx="381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воображения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284984"/>
            <a:ext cx="381642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внимания и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521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5978" y="1988840"/>
            <a:ext cx="6458834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283968" y="548680"/>
            <a:ext cx="381642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внимания и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93199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3600" b="1" dirty="0" smtClean="0"/>
              <a:t>Английский язык и развитие ребенка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916113"/>
            <a:ext cx="8229600" cy="452596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Занятия английским языком способствуют: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развитию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слуха;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речевого аппарата;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абстрактного мышления;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формированию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умений взаимодействия со сверстниками и взрослыми;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знаний об окружающем мире;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знаний культурных аспектов общения.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3199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97"/>
            <a:ext cx="4737148" cy="674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034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9512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слуха и речевого аппарата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341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518" t="9681" r="27774" b="4280"/>
          <a:stretch/>
        </p:blipFill>
        <p:spPr>
          <a:xfrm>
            <a:off x="3779912" y="44624"/>
            <a:ext cx="4896544" cy="6633554"/>
          </a:xfrm>
          <a:effectLst>
            <a:softEdge rad="2794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-149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слуха и речевого аппарата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60089" y="181772"/>
            <a:ext cx="1755972" cy="2380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358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Дополнительные платные услуги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случае отсутствия средств на занятия иностранным языком, возможно использования возможностей доп. услуг (занятий в платном кружке);</a:t>
            </a:r>
          </a:p>
          <a:p>
            <a:r>
              <a:rPr lang="ru-RU" dirty="0" smtClean="0"/>
              <a:t>главное условие – возможностей детей в любой момент вернутся к бесплатной деятельности в группе и ее параллельное проведение;</a:t>
            </a:r>
          </a:p>
          <a:p>
            <a:r>
              <a:rPr lang="ru-RU" dirty="0" smtClean="0"/>
              <a:t>Необходимы заявления родителей, на отказ во время кружка, от основной бесплатной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0260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3200" dirty="0" smtClean="0"/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1867" y="1068387"/>
            <a:ext cx="8459787" cy="5789613"/>
          </a:xfrm>
          <a:noFill/>
        </p:spPr>
      </p:pic>
      <p:pic>
        <p:nvPicPr>
          <p:cNvPr id="4" name="Picture 2" descr="C:\Users\Alexey\Desktop\Обложки\Kur_Animal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-21937"/>
            <a:ext cx="1199721" cy="1650737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349710" y="34317"/>
            <a:ext cx="712879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Различение звуков</a:t>
            </a:r>
            <a:br>
              <a:rPr lang="ru-RU" sz="2800" dirty="0"/>
            </a:br>
            <a:r>
              <a:rPr lang="ru-RU" sz="2800" dirty="0"/>
              <a:t>родного и иностранного языка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052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6462" y="274638"/>
            <a:ext cx="6510338" cy="85010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798" y="1340768"/>
            <a:ext cx="3876752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Alexey\Desktop\Обложки\KAV_I_c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7646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0028"/>
          <a:stretch/>
        </p:blipFill>
        <p:spPr bwMode="auto">
          <a:xfrm>
            <a:off x="-1" y="4221089"/>
            <a:ext cx="9184793" cy="261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233798" y="116632"/>
            <a:ext cx="6802698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Развитие мелкой моторики и речевого аппарата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590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913"/>
            <a:ext cx="8590409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32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03648" y="-10377"/>
            <a:ext cx="6802698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Знание культурных аспектов общения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820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0"/>
            <a:ext cx="5616624" cy="681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535623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0"/>
            <a:ext cx="5032598" cy="681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855274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95"/>
          <a:stretch/>
        </p:blipFill>
        <p:spPr bwMode="auto">
          <a:xfrm>
            <a:off x="304639" y="404664"/>
            <a:ext cx="8587841" cy="620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742158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851920" y="6165304"/>
            <a:ext cx="5133256" cy="6926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автор: Михайлова Н.В.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769" t="8935" r="23968" b="12896"/>
          <a:stretch/>
        </p:blipFill>
        <p:spPr bwMode="auto">
          <a:xfrm>
            <a:off x="755576" y="25986"/>
            <a:ext cx="7380312" cy="6206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89373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757" t="9393" r="24069" b="14199"/>
          <a:stretch/>
        </p:blipFill>
        <p:spPr bwMode="auto">
          <a:xfrm>
            <a:off x="899592" y="-1"/>
            <a:ext cx="7560840" cy="634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 txBox="1">
            <a:spLocks/>
          </p:cNvSpPr>
          <p:nvPr/>
        </p:nvSpPr>
        <p:spPr>
          <a:xfrm>
            <a:off x="3851920" y="6165304"/>
            <a:ext cx="5133256" cy="692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mtClean="0"/>
              <a:t>автор: Михайлова Н.В.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94867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Users\Ilya\AppData\Local\Temp\Rar$DRa0.566\IMG_20160314_1224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60648"/>
            <a:ext cx="8256917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69031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Users\Ilya\AppData\Local\Temp\Rar$DRa0.436\IMG_20160314_1237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68812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11560" y="0"/>
            <a:ext cx="7772039" cy="12956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/>
              <a:t>Программы в контексте ФГОС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251520" y="1268760"/>
            <a:ext cx="8496944" cy="5328592"/>
          </a:xfrm>
        </p:spPr>
        <p:txBody>
          <a:bodyPr wrap="square" lIns="90000" tIns="45000" rIns="90000" bIns="45000" anchor="t">
            <a:no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lvl="0" indent="0" algn="just">
              <a:spcAft>
                <a:spcPts val="0"/>
              </a:spcAft>
              <a:buNone/>
            </a:pPr>
            <a:r>
              <a:rPr lang="ru-RU" dirty="0">
                <a:latin typeface="Calibri" pitchFamily="18"/>
              </a:rPr>
              <a:t>Среди факторов, влияющих на эффективность и качество образования детей в ДОУ, важная роль принадлежит образовательной программе. </a:t>
            </a:r>
            <a:endParaRPr lang="ru-RU" dirty="0" smtClean="0">
              <a:latin typeface="Calibri" pitchFamily="18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dirty="0" smtClean="0">
                <a:latin typeface="Calibri" pitchFamily="18"/>
              </a:rPr>
              <a:t>Современная </a:t>
            </a:r>
            <a:r>
              <a:rPr lang="ru-RU" dirty="0">
                <a:latin typeface="Calibri" pitchFamily="18"/>
              </a:rPr>
              <a:t>дифференциация дошкольного образования, многообразие видов ДОУ предполагают значительную вариативность в использовании программ и педагогических технологий. </a:t>
            </a:r>
            <a:endParaRPr lang="ru-RU" dirty="0" smtClean="0">
              <a:latin typeface="Calibri" pitchFamily="18"/>
            </a:endParaRPr>
          </a:p>
          <a:p>
            <a:pPr marL="0" lvl="0" indent="0" algn="just">
              <a:spcAft>
                <a:spcPts val="0"/>
              </a:spcAft>
              <a:buNone/>
            </a:pPr>
            <a:endParaRPr lang="ru-RU" sz="2200" dirty="0">
              <a:latin typeface="Calibri" pitchFamily="1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0553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bae\Рабочий стол\титул в вк.JPG"/>
          <p:cNvPicPr>
            <a:picLocks noChangeAspect="1" noChangeArrowheads="1"/>
          </p:cNvPicPr>
          <p:nvPr/>
        </p:nvPicPr>
        <p:blipFill>
          <a:blip r:embed="rId2" cstate="print"/>
          <a:srcRect l="17097"/>
          <a:stretch>
            <a:fillRect/>
          </a:stretch>
        </p:blipFill>
        <p:spPr bwMode="auto">
          <a:xfrm>
            <a:off x="467544" y="-1"/>
            <a:ext cx="5976664" cy="5495537"/>
          </a:xfrm>
          <a:prstGeom prst="rect">
            <a:avLst/>
          </a:prstGeom>
          <a:noFill/>
        </p:spPr>
      </p:pic>
      <p:pic>
        <p:nvPicPr>
          <p:cNvPr id="35843" name="Picture 3" descr="C:\Documents and Settings\bae\Рабочий стол\титул в фб.JPG"/>
          <p:cNvPicPr>
            <a:picLocks noChangeAspect="1" noChangeArrowheads="1"/>
          </p:cNvPicPr>
          <p:nvPr/>
        </p:nvPicPr>
        <p:blipFill>
          <a:blip r:embed="rId3" cstate="print"/>
          <a:srcRect b="36197"/>
          <a:stretch>
            <a:fillRect/>
          </a:stretch>
        </p:blipFill>
        <p:spPr bwMode="auto">
          <a:xfrm>
            <a:off x="251520" y="2132856"/>
            <a:ext cx="8371732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242527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Дополнительная 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Общение с авторами и методистами: </a:t>
            </a:r>
            <a:r>
              <a:rPr lang="en-US" smtClean="0">
                <a:hlinkClick r:id="rId2"/>
              </a:rPr>
              <a:t>https://www.englishteachers.ru/forum/index.php?showforum=223</a:t>
            </a:r>
            <a:r>
              <a:rPr lang="ru-RU" smtClean="0"/>
              <a:t> </a:t>
            </a:r>
          </a:p>
          <a:p>
            <a:r>
              <a:rPr lang="ru-RU" smtClean="0"/>
              <a:t>Бесплатные мобильные приложения: </a:t>
            </a:r>
            <a:r>
              <a:rPr lang="en-US" smtClean="0">
                <a:hlinkClick r:id="rId3"/>
              </a:rPr>
              <a:t>https://www.englishteachers.ru/mobile_apps</a:t>
            </a:r>
            <a:r>
              <a:rPr lang="ru-RU" smtClean="0"/>
              <a:t> </a:t>
            </a:r>
          </a:p>
          <a:p>
            <a:r>
              <a:rPr lang="ru-RU" smtClean="0"/>
              <a:t>Интернет-магазин </a:t>
            </a:r>
            <a:r>
              <a:rPr lang="en-US" smtClean="0">
                <a:hlinkClick r:id="rId4"/>
              </a:rPr>
              <a:t>https://www.englishteachers.ru/Wares?category=45</a:t>
            </a:r>
            <a:endParaRPr lang="ru-RU" smtClean="0"/>
          </a:p>
          <a:p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06096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Содержимое 2"/>
          <p:cNvSpPr>
            <a:spLocks noGrp="1"/>
          </p:cNvSpPr>
          <p:nvPr>
            <p:ph idx="1"/>
          </p:nvPr>
        </p:nvSpPr>
        <p:spPr>
          <a:xfrm>
            <a:off x="457200" y="2278063"/>
            <a:ext cx="8218488" cy="4103687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bg1"/>
                </a:solidFill>
              </a:rPr>
              <a:t>В интернет-магазине </a:t>
            </a:r>
            <a:r>
              <a:rPr lang="en-US" altLang="ru-RU" smtClean="0">
                <a:solidFill>
                  <a:schemeClr val="bg1"/>
                </a:solidFill>
                <a:hlinkClick r:id="rId2"/>
              </a:rPr>
              <a:t>www.englishtechers.ru</a:t>
            </a:r>
            <a:endParaRPr lang="en-US" altLang="ru-RU" smtClean="0">
              <a:solidFill>
                <a:schemeClr val="bg1"/>
              </a:solidFill>
            </a:endParaRPr>
          </a:p>
          <a:p>
            <a:pPr eaLnBrk="1" hangingPunct="1"/>
            <a:r>
              <a:rPr lang="ru-RU" altLang="ru-RU" smtClean="0">
                <a:solidFill>
                  <a:schemeClr val="bg1"/>
                </a:solidFill>
              </a:rPr>
              <a:t>По </a:t>
            </a:r>
            <a:r>
              <a:rPr lang="en-US" altLang="ru-RU" smtClean="0">
                <a:solidFill>
                  <a:schemeClr val="bg1"/>
                </a:solidFill>
              </a:rPr>
              <a:t>e-mail: </a:t>
            </a:r>
            <a:r>
              <a:rPr lang="en-US" altLang="ru-RU" smtClean="0">
                <a:solidFill>
                  <a:schemeClr val="bg1"/>
                </a:solidFill>
                <a:hlinkClick r:id="rId3"/>
              </a:rPr>
              <a:t>pochta@titul.ru</a:t>
            </a:r>
            <a:r>
              <a:rPr lang="en-US" altLang="ru-RU" smtClean="0">
                <a:solidFill>
                  <a:schemeClr val="bg1"/>
                </a:solidFill>
              </a:rPr>
              <a:t> (</a:t>
            </a:r>
            <a:r>
              <a:rPr lang="ru-RU" altLang="ru-RU" smtClean="0">
                <a:solidFill>
                  <a:schemeClr val="bg1"/>
                </a:solidFill>
              </a:rPr>
              <a:t>книга - почтой</a:t>
            </a:r>
            <a:r>
              <a:rPr lang="en-US" altLang="ru-RU" smtClean="0">
                <a:solidFill>
                  <a:schemeClr val="bg1"/>
                </a:solidFill>
              </a:rPr>
              <a:t>), </a:t>
            </a:r>
            <a:r>
              <a:rPr lang="en-US" altLang="ru-RU" smtClean="0">
                <a:solidFill>
                  <a:schemeClr val="bg1"/>
                </a:solidFill>
                <a:hlinkClick r:id="rId4"/>
              </a:rPr>
              <a:t>umk@titul.ru</a:t>
            </a:r>
            <a:r>
              <a:rPr lang="ru-RU" altLang="ru-RU" smtClean="0">
                <a:solidFill>
                  <a:schemeClr val="bg1"/>
                </a:solidFill>
              </a:rPr>
              <a:t> (оптовые покупатели);</a:t>
            </a:r>
          </a:p>
          <a:p>
            <a:pPr eaLnBrk="1" hangingPunct="1"/>
            <a:r>
              <a:rPr lang="ru-RU" altLang="ru-RU" smtClean="0">
                <a:solidFill>
                  <a:schemeClr val="bg1"/>
                </a:solidFill>
              </a:rPr>
              <a:t>По телефону: (484) 399-10-09</a:t>
            </a:r>
          </a:p>
          <a:p>
            <a:pPr eaLnBrk="1" hangingPunct="1"/>
            <a:r>
              <a:rPr lang="ru-RU" altLang="ru-RU" smtClean="0">
                <a:solidFill>
                  <a:schemeClr val="bg1"/>
                </a:solidFill>
              </a:rPr>
              <a:t>По факсу: (484) 399-10-00</a:t>
            </a:r>
          </a:p>
          <a:p>
            <a:pPr eaLnBrk="1" hangingPunct="1"/>
            <a:r>
              <a:rPr lang="ru-RU" altLang="ru-RU" smtClean="0">
                <a:solidFill>
                  <a:schemeClr val="bg1"/>
                </a:solidFill>
              </a:rPr>
              <a:t>По почте: 249035. Калужская область, г. Обнинск, а/я 5055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95288" y="476250"/>
            <a:ext cx="8280400" cy="1728788"/>
          </a:xfrm>
          <a:prstGeom prst="downArrow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87450" y="620713"/>
            <a:ext cx="705643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Как заказать и приобрести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41392859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11560" y="0"/>
            <a:ext cx="7772039" cy="12956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b="1" dirty="0"/>
              <a:t>Программы в контексте ФГОС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251520" y="1268760"/>
            <a:ext cx="8640960" cy="5328592"/>
          </a:xfrm>
        </p:spPr>
        <p:txBody>
          <a:bodyPr wrap="square" lIns="90000" tIns="45000" rIns="90000" bIns="45000" anchor="t">
            <a:no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lvl="0" indent="0" algn="just">
              <a:spcAft>
                <a:spcPts val="0"/>
              </a:spcAft>
              <a:buNone/>
            </a:pPr>
            <a:r>
              <a:rPr lang="ru-RU" dirty="0" smtClean="0">
                <a:latin typeface="Calibri" pitchFamily="18"/>
              </a:rPr>
              <a:t>В </a:t>
            </a:r>
            <a:r>
              <a:rPr lang="ru-RU" dirty="0">
                <a:latin typeface="Calibri" pitchFamily="18"/>
              </a:rPr>
              <a:t>соответствии с </a:t>
            </a:r>
            <a:r>
              <a:rPr lang="ru-RU" dirty="0" smtClean="0">
                <a:latin typeface="Calibri" pitchFamily="18"/>
              </a:rPr>
              <a:t>п.5 ст.14 </a:t>
            </a:r>
            <a:r>
              <a:rPr lang="ru-RU" dirty="0">
                <a:latin typeface="Calibri" pitchFamily="18"/>
              </a:rPr>
              <a:t>закона РФ «Об образовании», </a:t>
            </a:r>
            <a:r>
              <a:rPr lang="ru-RU" dirty="0" smtClean="0">
                <a:latin typeface="Calibri" pitchFamily="18"/>
              </a:rPr>
              <a:t>каждому образовательному </a:t>
            </a:r>
            <a:r>
              <a:rPr lang="ru-RU" dirty="0">
                <a:latin typeface="Calibri" pitchFamily="18"/>
              </a:rPr>
              <a:t>учреждению предоставлено право самостоятельно разрабатывать или из комплекса вариативных выбирать те программы, которые наиболее полно учитывают конкретные условия работы ДОУ. </a:t>
            </a:r>
            <a:endParaRPr lang="ru-RU" dirty="0" smtClean="0">
              <a:latin typeface="Calibri" pitchFamily="18"/>
            </a:endParaRPr>
          </a:p>
          <a:p>
            <a:pPr marL="0" lvl="0" indent="0" algn="just">
              <a:spcAft>
                <a:spcPts val="0"/>
              </a:spcAft>
              <a:buNone/>
            </a:pPr>
            <a:endParaRPr lang="ru-RU" sz="2200" dirty="0">
              <a:latin typeface="Calibri" pitchFamily="1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074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Место парциальных программ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53244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Примерные образовательные программы ДО</a:t>
            </a:r>
            <a:br>
              <a:rPr lang="ru-RU" dirty="0" smtClean="0"/>
            </a:br>
            <a:r>
              <a:rPr lang="ru-RU" dirty="0" smtClean="0"/>
              <a:t>2. Основанные на примерных программах, собственная программа дошкольного учреждения</a:t>
            </a:r>
          </a:p>
          <a:p>
            <a:pPr marL="0" indent="0">
              <a:buNone/>
            </a:pPr>
            <a:r>
              <a:rPr lang="ru-RU" dirty="0" smtClean="0"/>
              <a:t>3. Рабочая программа воспитателя или парциальные программы.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Важно:</a:t>
            </a:r>
            <a:r>
              <a:rPr lang="ru-RU" dirty="0" smtClean="0"/>
              <a:t> на сегодняшний день нет до конца разработанных примерных программ.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4656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/>
              <a:t>Развитие дошкольников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Главная задача обучения дошкольников – развитие ребенка. </a:t>
            </a:r>
          </a:p>
          <a:p>
            <a:pPr eaLnBrk="1" hangingPunct="1"/>
            <a:r>
              <a:rPr lang="ru-RU" altLang="ru-RU" dirty="0" smtClean="0"/>
              <a:t>Развитие происходит в ходе обучения, в том числе в ходе развития мышления и речи, включая занятия английским языком.</a:t>
            </a:r>
          </a:p>
          <a:p>
            <a:pPr eaLnBrk="1" hangingPunct="1"/>
            <a:r>
              <a:rPr lang="ru-RU" altLang="ru-RU" dirty="0" smtClean="0"/>
              <a:t>В соответствии с ФГОС ДО развитие происходит по ряду направлений.</a:t>
            </a:r>
          </a:p>
        </p:txBody>
      </p:sp>
    </p:spTree>
    <p:extLst>
      <p:ext uri="{BB962C8B-B14F-4D97-AF65-F5344CB8AC3E}">
        <p14:creationId xmlns="" xmlns:p14="http://schemas.microsoft.com/office/powerpoint/2010/main" val="248343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8494</TotalTime>
  <Words>961</Words>
  <Application>Microsoft Office PowerPoint</Application>
  <PresentationFormat>Экран (4:3)</PresentationFormat>
  <Paragraphs>152</Paragraphs>
  <Slides>62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Elegant</vt:lpstr>
      <vt:lpstr>Тема Office</vt:lpstr>
      <vt:lpstr>Слайд 1</vt:lpstr>
      <vt:lpstr>Документы педагога</vt:lpstr>
      <vt:lpstr>Обсуждаемые понятия</vt:lpstr>
      <vt:lpstr>В чем разница?</vt:lpstr>
      <vt:lpstr>Дополнительные платные услуги</vt:lpstr>
      <vt:lpstr>Программы в контексте ФГОС</vt:lpstr>
      <vt:lpstr>Программы в контексте ФГОС</vt:lpstr>
      <vt:lpstr>Место парциальных программ</vt:lpstr>
      <vt:lpstr>Развитие дошкольников</vt:lpstr>
      <vt:lpstr>Слайд 10</vt:lpstr>
      <vt:lpstr>ФГОС ДО и развитие ребенка</vt:lpstr>
      <vt:lpstr>ФГОС ДО и развитие ребенка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Структура парциальной программы:</vt:lpstr>
      <vt:lpstr>В содержательной части прописываются:</vt:lpstr>
      <vt:lpstr>Важно</vt:lpstr>
      <vt:lpstr>Целевые ориентиры:</vt:lpstr>
      <vt:lpstr>Целевые ориентиры: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Английский язык и развитие ребенка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Примеры</vt:lpstr>
      <vt:lpstr>Слайд 57</vt:lpstr>
      <vt:lpstr>Слайд 58</vt:lpstr>
      <vt:lpstr>Слайд 59</vt:lpstr>
      <vt:lpstr>Слайд 60</vt:lpstr>
      <vt:lpstr>Дополнительная информация</vt:lpstr>
      <vt:lpstr>Слайд 62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bim</cp:lastModifiedBy>
  <cp:revision>280</cp:revision>
  <dcterms:created xsi:type="dcterms:W3CDTF">2014-09-24T05:28:12Z</dcterms:created>
  <dcterms:modified xsi:type="dcterms:W3CDTF">2016-03-30T07:15:02Z</dcterms:modified>
</cp:coreProperties>
</file>