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82"/>
  </p:notesMasterIdLst>
  <p:sldIdLst>
    <p:sldId id="256" r:id="rId2"/>
    <p:sldId id="320" r:id="rId3"/>
    <p:sldId id="284" r:id="rId4"/>
    <p:sldId id="294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295" r:id="rId15"/>
    <p:sldId id="296" r:id="rId16"/>
    <p:sldId id="330" r:id="rId17"/>
    <p:sldId id="310" r:id="rId18"/>
    <p:sldId id="311" r:id="rId19"/>
    <p:sldId id="312" r:id="rId20"/>
    <p:sldId id="313" r:id="rId21"/>
    <p:sldId id="299" r:id="rId22"/>
    <p:sldId id="292" r:id="rId23"/>
    <p:sldId id="315" r:id="rId24"/>
    <p:sldId id="318" r:id="rId25"/>
    <p:sldId id="319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90" r:id="rId36"/>
    <p:sldId id="391" r:id="rId37"/>
    <p:sldId id="342" r:id="rId38"/>
    <p:sldId id="343" r:id="rId39"/>
    <p:sldId id="344" r:id="rId40"/>
    <p:sldId id="346" r:id="rId41"/>
    <p:sldId id="347" r:id="rId42"/>
    <p:sldId id="348" r:id="rId43"/>
    <p:sldId id="349" r:id="rId44"/>
    <p:sldId id="392" r:id="rId45"/>
    <p:sldId id="393" r:id="rId46"/>
    <p:sldId id="350" r:id="rId47"/>
    <p:sldId id="394" r:id="rId48"/>
    <p:sldId id="351" r:id="rId49"/>
    <p:sldId id="395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97" r:id="rId66"/>
    <p:sldId id="396" r:id="rId67"/>
    <p:sldId id="367" r:id="rId68"/>
    <p:sldId id="369" r:id="rId69"/>
    <p:sldId id="370" r:id="rId70"/>
    <p:sldId id="371" r:id="rId71"/>
    <p:sldId id="372" r:id="rId72"/>
    <p:sldId id="374" r:id="rId73"/>
    <p:sldId id="375" r:id="rId74"/>
    <p:sldId id="376" r:id="rId75"/>
    <p:sldId id="398" r:id="rId76"/>
    <p:sldId id="399" r:id="rId77"/>
    <p:sldId id="400" r:id="rId78"/>
    <p:sldId id="401" r:id="rId79"/>
    <p:sldId id="282" r:id="rId80"/>
    <p:sldId id="301" r:id="rId8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262D-6DCE-4C5A-9696-AA854A63CE26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BF7CC-88CC-43BF-A4E1-0AF1D0352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011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CFD7FF-F871-4C37-97EA-9627DFFEF848}" type="slidenum">
              <a:rPr lang="ru-RU" altLang="ru-RU" smtClean="0">
                <a:cs typeface="Arial" charset="0"/>
              </a:rPr>
              <a:pPr/>
              <a:t>53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 smtClean="0"/>
              <a:t>С-6</a:t>
            </a:r>
          </a:p>
        </p:txBody>
      </p:sp>
      <p:sp>
        <p:nvSpPr>
          <p:cNvPr id="1105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2B7D95-5E90-4772-A4A2-C1B9E4107949}" type="slidenum">
              <a:rPr lang="ru-RU" altLang="ru-RU" smtClean="0">
                <a:cs typeface="Arial" charset="0"/>
              </a:rPr>
              <a:pPr/>
              <a:t>73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C837A6-638E-4641-91B2-D89E42EDAAFC}" type="slidenum">
              <a:rPr lang="ru-RU" altLang="ru-RU" smtClean="0">
                <a:cs typeface="Arial" charset="0"/>
              </a:rPr>
              <a:pPr/>
              <a:t>54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3BDB45-6366-48D2-98B6-2C385485F513}" type="slidenum">
              <a:rPr lang="ru-RU" altLang="ru-RU" smtClean="0">
                <a:cs typeface="Arial" charset="0"/>
              </a:rPr>
              <a:pPr/>
              <a:t>55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54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C0360E-321C-4879-B8BE-660F8272E957}" type="slidenum">
              <a:rPr lang="ru-RU" altLang="ru-RU" smtClean="0">
                <a:cs typeface="Arial" charset="0"/>
              </a:rPr>
              <a:pPr/>
              <a:t>56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5E6269-DF19-43FA-8A19-8170413564E2}" type="slidenum">
              <a:rPr lang="ru-RU" altLang="ru-RU" smtClean="0">
                <a:cs typeface="Arial" charset="0"/>
              </a:rPr>
              <a:pPr/>
              <a:t>68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F4C1FA-45A3-4F0C-A6D0-A81D0815876B}" type="slidenum">
              <a:rPr lang="ru-RU" altLang="ru-RU" smtClean="0">
                <a:cs typeface="Arial" charset="0"/>
              </a:rPr>
              <a:pPr/>
              <a:t>69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F4C1FA-45A3-4F0C-A6D0-A81D0815876B}" type="slidenum">
              <a:rPr lang="ru-RU" altLang="ru-RU" smtClean="0">
                <a:cs typeface="Arial" charset="0"/>
              </a:rPr>
              <a:pPr/>
              <a:t>70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F4C1FA-45A3-4F0C-A6D0-A81D0815876B}" type="slidenum">
              <a:rPr lang="ru-RU" altLang="ru-RU" smtClean="0">
                <a:cs typeface="Arial" charset="0"/>
              </a:rPr>
              <a:pPr/>
              <a:t>71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dentut.com/rasdel12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892480" cy="129614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Особенности обучения говорению при </a:t>
            </a:r>
            <a:r>
              <a:rPr lang="ru-RU" b="1" dirty="0"/>
              <a:t>подготовке к </a:t>
            </a:r>
            <a:r>
              <a:rPr lang="ru-RU" b="1" dirty="0" smtClean="0"/>
              <a:t>ОГЭ и ЕГЭ 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в новом формате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2232248" cy="135824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5013176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Буров Илья Михайлович,</a:t>
            </a:r>
            <a:br>
              <a:rPr lang="ru-RU" sz="2400" dirty="0" smtClean="0"/>
            </a:br>
            <a:r>
              <a:rPr lang="ru-RU" sz="2400" dirty="0" smtClean="0"/>
              <a:t>ведущий методист издательства «Титул»,</a:t>
            </a:r>
          </a:p>
          <a:p>
            <a:r>
              <a:rPr lang="ru-RU" sz="2400" dirty="0" smtClean="0"/>
              <a:t>аспирант Университета РАО</a:t>
            </a: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4771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15375" r="10625" b="41722"/>
          <a:stretch>
            <a:fillRect/>
          </a:stretch>
        </p:blipFill>
        <p:spPr bwMode="auto">
          <a:xfrm>
            <a:off x="153929" y="169257"/>
            <a:ext cx="8979479" cy="621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59083" r="10625" b="9813"/>
          <a:stretch>
            <a:fillRect/>
          </a:stretch>
        </p:blipFill>
        <p:spPr bwMode="auto">
          <a:xfrm>
            <a:off x="179512" y="620688"/>
            <a:ext cx="8757743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4389" t="2579" r="52405" b="38359"/>
          <a:stretch>
            <a:fillRect/>
          </a:stretch>
        </p:blipFill>
        <p:spPr bwMode="auto">
          <a:xfrm>
            <a:off x="1547664" y="332656"/>
            <a:ext cx="633670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54981" t="3125" r="11260" b="67719"/>
          <a:stretch>
            <a:fillRect/>
          </a:stretch>
        </p:blipFill>
        <p:spPr bwMode="auto">
          <a:xfrm>
            <a:off x="1259632" y="3429000"/>
            <a:ext cx="6480720" cy="314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61640" r="52686" b="7800"/>
          <a:stretch>
            <a:fillRect/>
          </a:stretch>
        </p:blipFill>
        <p:spPr bwMode="auto">
          <a:xfrm>
            <a:off x="1187624" y="260648"/>
            <a:ext cx="6408712" cy="326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2400" cy="94096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Проверяемые умения: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11256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строить развернутое высказывание в контексте </a:t>
            </a:r>
            <a:r>
              <a:rPr lang="ru-RU" dirty="0" smtClean="0"/>
              <a:t>коммуникативной </a:t>
            </a:r>
            <a:r>
              <a:rPr lang="ru-RU" dirty="0"/>
              <a:t>задачи и в заданном объеме;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запрашивать необходимую </a:t>
            </a:r>
            <a:r>
              <a:rPr lang="ru-RU" dirty="0"/>
              <a:t>информацию;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аргументировать </a:t>
            </a:r>
            <a:r>
              <a:rPr lang="ru-RU" dirty="0"/>
              <a:t>свою точку зрения;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делать </a:t>
            </a:r>
            <a:r>
              <a:rPr lang="ru-RU" dirty="0"/>
              <a:t>выводы;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строить </a:t>
            </a:r>
            <a:r>
              <a:rPr lang="ru-RU" dirty="0"/>
              <a:t>устное высказывание логично и связно;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014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72400" cy="92697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Проверяемые умения: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112568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/>
              <a:t>использовать различные стратегии: описания, рассуждения, сообщения, повествования</a:t>
            </a:r>
            <a:r>
              <a:rPr lang="ru-RU" dirty="0" smtClean="0"/>
              <a:t>;</a:t>
            </a:r>
          </a:p>
          <a:p>
            <a:pPr marL="0" lvl="0" indent="0">
              <a:buNone/>
            </a:pP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выражать </a:t>
            </a:r>
            <a:r>
              <a:rPr lang="ru-RU" dirty="0"/>
              <a:t>свою аргументированную точку зрения и отношение к обсуждаемому вопросу;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употреблять </a:t>
            </a:r>
            <a:r>
              <a:rPr lang="ru-RU" dirty="0"/>
              <a:t>языковые средства оформления устного высказывания точно и правильно и т. 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876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Готовится к выпуску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39341"/>
            <a:ext cx="85072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Пособие «ОГЭ. Английский язык. Устная часть. Тренировочные тесты» (автор Р.П. </a:t>
            </a:r>
            <a:r>
              <a:rPr lang="ru-RU" dirty="0" err="1" smtClean="0"/>
              <a:t>Мильруд</a:t>
            </a:r>
            <a:r>
              <a:rPr lang="ru-RU" dirty="0" smtClean="0"/>
              <a:t>). </a:t>
            </a:r>
          </a:p>
          <a:p>
            <a:pPr>
              <a:buNone/>
            </a:pPr>
            <a:r>
              <a:rPr lang="ru-RU" dirty="0" smtClean="0"/>
              <a:t>Пособие содержит 15 тренировочных тестов в новом формате. </a:t>
            </a:r>
          </a:p>
          <a:p>
            <a:pPr>
              <a:buNone/>
            </a:pPr>
            <a:r>
              <a:rPr lang="ru-RU" dirty="0" smtClean="0"/>
              <a:t>Каждый тест посвящен одной из тем Примерной программы, это дает ученикам возможность повторить тематическую лексику и освежить свои знания.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4772397" cy="657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81915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0"/>
            <a:ext cx="2016224" cy="262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827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0555" y="548680"/>
            <a:ext cx="704831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804" y="188640"/>
            <a:ext cx="16566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620" y="2636912"/>
            <a:ext cx="878994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71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" y="188639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39"/>
            <a:ext cx="4862314" cy="663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363" y="2262804"/>
            <a:ext cx="9029453" cy="2822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882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9844" r="31102" b="32079"/>
          <a:stretch>
            <a:fillRect/>
          </a:stretch>
        </p:blipFill>
        <p:spPr bwMode="auto">
          <a:xfrm>
            <a:off x="467544" y="343676"/>
            <a:ext cx="8280920" cy="651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3933056"/>
            <a:ext cx="806489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" y="188639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5683"/>
            <a:ext cx="4518273" cy="645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88565"/>
            <a:ext cx="6264696" cy="5961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423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47248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что стоит обратить внимание: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5446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Научите учащихся воспринимать на слух различные акценты;</a:t>
            </a:r>
          </a:p>
          <a:p>
            <a:endParaRPr lang="ru-RU" dirty="0" smtClean="0"/>
          </a:p>
          <a:p>
            <a:r>
              <a:rPr lang="ru-RU" dirty="0" smtClean="0"/>
              <a:t>Научите воспринимать различный темп речи;</a:t>
            </a:r>
          </a:p>
          <a:p>
            <a:endParaRPr lang="ru-RU" dirty="0" smtClean="0"/>
          </a:p>
          <a:p>
            <a:r>
              <a:rPr lang="ru-RU" dirty="0" smtClean="0"/>
              <a:t>Больше говорите на английском языке во время урока;</a:t>
            </a:r>
          </a:p>
          <a:p>
            <a:endParaRPr lang="ru-RU" dirty="0" smtClean="0"/>
          </a:p>
          <a:p>
            <a:r>
              <a:rPr lang="ru-RU" dirty="0" smtClean="0"/>
              <a:t>Больше на уроках уделяйте времени заданиям на говорение;</a:t>
            </a:r>
          </a:p>
          <a:p>
            <a:endParaRPr lang="ru-RU" dirty="0" smtClean="0"/>
          </a:p>
          <a:p>
            <a:r>
              <a:rPr lang="ru-RU" dirty="0" smtClean="0"/>
              <a:t>Тренируйте скорость реакции на реплики собеседника.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861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137" y="2132856"/>
            <a:ext cx="1844099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00" y="188640"/>
            <a:ext cx="8744000" cy="954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Подготовка монологического высказывания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6657975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468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навыков говорения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70342"/>
            <a:ext cx="3665612" cy="502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1"/>
            <a:ext cx="8706172" cy="133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6008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4549"/>
            <a:ext cx="1615124" cy="218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навыков диалогической речи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6792"/>
            <a:ext cx="4733156" cy="51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811" y="2852936"/>
            <a:ext cx="8682189" cy="298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763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4357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0519"/>
            <a:ext cx="4642098" cy="65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516" y="1552451"/>
            <a:ext cx="8144484" cy="530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7377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152128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Устная часть экзамена ЕГЭ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7715200" cy="4320902"/>
          </a:xfrm>
        </p:spPr>
        <p:txBody>
          <a:bodyPr rtlCol="0">
            <a:normAutofit/>
          </a:bodyPr>
          <a:lstStyle/>
          <a:p>
            <a:pPr marL="365760" indent="-283464">
              <a:defRPr/>
            </a:pPr>
            <a:r>
              <a:rPr lang="ru-RU" dirty="0" smtClean="0"/>
              <a:t>Внесены уточнения в формулировки заданий</a:t>
            </a:r>
          </a:p>
          <a:p>
            <a:pPr marL="365760" indent="-283464">
              <a:defRPr/>
            </a:pPr>
            <a:r>
              <a:rPr lang="ru-RU" dirty="0" smtClean="0"/>
              <a:t>Уточнены критерии оценивания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Принципы подготовки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18477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ЕГЭ проверяет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коммуникативной компетенции, а не знание конкретной лексики или информации;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Нет и в принципе не может быть единственного учебника, списка лексики и т.п., которые можно «выучить» и сдать ЕГЭ;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Только механическое выполнение заданий формата ЕГЭ не позволит подготовиться к экзамену;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Для подготовки к ЕГЭ необходимо: формировать коммуникативную компетенцию, учить школьников использовать известную им лексику и языковой материал для решения конкретных коммуникативных задач. Этому служит весь курс обучения в школе;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Задания формата ЕГЭ должны включаться в УМК, но УМК прежде всего должен быть построен на заданиях, формирующих коммуникативную компетенцию учащихся в целом.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-27385"/>
            <a:ext cx="7416824" cy="684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755576" y="2708920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1331913" y="1217533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7476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332656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Критерии  оценки заданий 3 и 4 уточнены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</a:t>
            </a:r>
            <a:r>
              <a:rPr lang="ru-RU" dirty="0" smtClean="0">
                <a:solidFill>
                  <a:schemeClr val="tx1"/>
                </a:solidFill>
              </a:rPr>
              <a:t> раздела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ОГЭ - 2016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496855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Задание 2 </a:t>
            </a:r>
            <a:r>
              <a:rPr lang="ru-RU" dirty="0" smtClean="0"/>
              <a:t>предлагает принять участие в условном диалоге-расспросе: ответить на </a:t>
            </a:r>
            <a:br>
              <a:rPr lang="ru-RU" dirty="0" smtClean="0"/>
            </a:br>
            <a:r>
              <a:rPr lang="ru-RU" dirty="0" smtClean="0"/>
              <a:t>шесть услышанных в аудиозаписи вопросов телефонного опроса.</a:t>
            </a:r>
          </a:p>
          <a:p>
            <a:endParaRPr lang="ru-RU" dirty="0" smtClean="0"/>
          </a:p>
          <a:p>
            <a:r>
              <a:rPr lang="ru-RU" b="1" dirty="0" smtClean="0"/>
              <a:t>Задание 3 </a:t>
            </a:r>
            <a:r>
              <a:rPr lang="ru-RU" dirty="0" smtClean="0"/>
              <a:t>необходимо построить законченное связное монологическое высказывание на определённую тему с опорой на план, представленный в виде косвенных вопросов. Время на подготовку – 1,5 минуты.</a:t>
            </a:r>
          </a:p>
          <a:p>
            <a:endParaRPr lang="ru-RU" dirty="0" smtClean="0"/>
          </a:p>
          <a:p>
            <a:r>
              <a:rPr lang="ru-RU" dirty="0" smtClean="0"/>
              <a:t>Общее время ответа одного участника ОГЭ (включая время на подготовку) – 15 минут.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843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1331913" y="1217533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34162"/>
          <a:stretch>
            <a:fillRect/>
          </a:stretch>
        </p:blipFill>
        <p:spPr bwMode="auto">
          <a:xfrm>
            <a:off x="755576" y="79719"/>
            <a:ext cx="7520265" cy="67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1331913" y="1217533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39" y="1556792"/>
            <a:ext cx="9005161" cy="380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323528" y="260648"/>
            <a:ext cx="860494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/>
              <a:t>Цель задания </a:t>
            </a:r>
            <a:r>
              <a:rPr lang="en-US" altLang="ru-RU" sz="4000" dirty="0" smtClean="0"/>
              <a:t>1 </a:t>
            </a:r>
            <a:r>
              <a:rPr lang="ru-RU" altLang="ru-RU" sz="4000" dirty="0" smtClean="0"/>
              <a:t>-</a:t>
            </a:r>
            <a:r>
              <a:rPr lang="en-US" altLang="ru-RU" sz="4000" dirty="0" smtClean="0"/>
              <a:t> </a:t>
            </a:r>
            <a:r>
              <a:rPr lang="ru-RU" altLang="ru-RU" sz="4000" dirty="0" smtClean="0"/>
              <a:t>проверить </a:t>
            </a:r>
            <a:r>
              <a:rPr lang="ru-RU" altLang="ru-RU" sz="4000" dirty="0"/>
              <a:t>умения: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467544" y="1700808"/>
            <a:ext cx="835290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dirty="0"/>
              <a:t>понимать содержание читаемого и правильно оформить фонетическую сторону устной речи (звуки в потоке речи, интонация, ударение, беглость речи).</a:t>
            </a:r>
            <a:endParaRPr lang="ru-RU" altLang="ru-RU" sz="4400" b="1" dirty="0"/>
          </a:p>
          <a:p>
            <a:endParaRPr lang="ru-RU" alt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Средства подготовки к части «Говорение»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Задание 1.   Чтение вслух: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Обучение чтению в курсах строится на основе метода звукобуквенных соответствий (</a:t>
            </a:r>
            <a:r>
              <a:rPr lang="en-US" dirty="0" smtClean="0"/>
              <a:t>Happy English.ru, Enjoy English), </a:t>
            </a:r>
            <a:r>
              <a:rPr lang="ru-RU" dirty="0" smtClean="0"/>
              <a:t>а в </a:t>
            </a:r>
            <a:r>
              <a:rPr lang="en-US" dirty="0" smtClean="0"/>
              <a:t>Millie </a:t>
            </a:r>
            <a:r>
              <a:rPr lang="ru-RU" dirty="0" smtClean="0"/>
              <a:t>на основе целого слова;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Дети учатся анализировать слова на основе правил чтения с опорой на транскрипцию;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Основное обучение чтению идет в начальной школе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Интонационный рисунок при чтении формируется с помощью </a:t>
            </a:r>
            <a:r>
              <a:rPr lang="ru-RU" dirty="0" err="1" smtClean="0"/>
              <a:t>аудиоприложения</a:t>
            </a:r>
            <a:r>
              <a:rPr lang="ru-RU" dirty="0" smtClean="0"/>
              <a:t>, записанного британскими актерами. Все тексты учебника записаны на аудиодиск.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7172" name="Прямоугольник 4"/>
          <p:cNvSpPr>
            <a:spLocks noChangeArrowheads="1"/>
          </p:cNvSpPr>
          <p:nvPr/>
        </p:nvSpPr>
        <p:spPr bwMode="auto">
          <a:xfrm>
            <a:off x="1835696" y="260350"/>
            <a:ext cx="64812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/>
              <a:t>Задание 1 – прочитать текст вслух</a:t>
            </a:r>
            <a:endParaRPr lang="ru-RU" altLang="ru-RU" sz="2800" b="1" dirty="0"/>
          </a:p>
        </p:txBody>
      </p:sp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82" y="1052736"/>
            <a:ext cx="888809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13751"/>
          <a:stretch>
            <a:fillRect/>
          </a:stretch>
        </p:blipFill>
        <p:spPr bwMode="auto">
          <a:xfrm>
            <a:off x="3404468" y="0"/>
            <a:ext cx="5739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99792" cy="368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9809" t="1359" r="9790"/>
          <a:stretch>
            <a:fillRect/>
          </a:stretch>
        </p:blipFill>
        <p:spPr bwMode="auto">
          <a:xfrm>
            <a:off x="0" y="0"/>
            <a:ext cx="2484784" cy="341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984" r="29722" b="45640"/>
          <a:stretch>
            <a:fillRect/>
          </a:stretch>
        </p:blipFill>
        <p:spPr bwMode="auto">
          <a:xfrm>
            <a:off x="0" y="0"/>
            <a:ext cx="9144000" cy="68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1691680" y="260350"/>
            <a:ext cx="73443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dirty="0"/>
              <a:t>Примеры подготовки к заданию </a:t>
            </a:r>
            <a:r>
              <a:rPr lang="ru-RU" altLang="ru-RU" sz="2000" dirty="0" smtClean="0"/>
              <a:t>1 </a:t>
            </a:r>
            <a:r>
              <a:rPr lang="ru-RU" altLang="ru-RU" sz="2000" dirty="0"/>
              <a:t>«Чтение </a:t>
            </a:r>
            <a:r>
              <a:rPr lang="ru-RU" altLang="ru-RU" sz="2000" dirty="0" smtClean="0"/>
              <a:t>текста вслух»</a:t>
            </a:r>
            <a:endParaRPr lang="ru-RU" altLang="ru-RU" sz="2400" dirty="0"/>
          </a:p>
        </p:txBody>
      </p:sp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29698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2139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387" y="784225"/>
            <a:ext cx="4392613" cy="607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b="509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Чтение вслух, </a:t>
            </a:r>
            <a:r>
              <a:rPr lang="en-US" dirty="0" smtClean="0"/>
              <a:t>HE.ru-2</a:t>
            </a:r>
            <a:endParaRPr lang="ru-RU" dirty="0" smtClean="0"/>
          </a:p>
        </p:txBody>
      </p:sp>
      <p:pic>
        <p:nvPicPr>
          <p:cNvPr id="686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979510"/>
            <a:ext cx="7920879" cy="587447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6000" dirty="0" smtClean="0"/>
              <a:t>HE.ru 3</a:t>
            </a:r>
            <a:endParaRPr lang="ru-RU" sz="6000" dirty="0" smtClean="0"/>
          </a:p>
        </p:txBody>
      </p:sp>
      <p:sp>
        <p:nvSpPr>
          <p:cNvPr id="6963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200" dirty="0" err="1" smtClean="0"/>
              <a:t>Чанты</a:t>
            </a:r>
            <a:r>
              <a:rPr lang="ru-RU" sz="3200" dirty="0" smtClean="0"/>
              <a:t> на правила чтения</a:t>
            </a:r>
            <a:r>
              <a:rPr lang="en-US" sz="3200" dirty="0" smtClean="0"/>
              <a:t> (</a:t>
            </a:r>
            <a:r>
              <a:rPr lang="ru-RU" sz="3200" dirty="0" smtClean="0"/>
              <a:t>«заклинания»)</a:t>
            </a:r>
            <a:r>
              <a:rPr lang="en-US" sz="3200" dirty="0" smtClean="0"/>
              <a:t>:</a:t>
            </a:r>
          </a:p>
          <a:p>
            <a:pPr eaLnBrk="1" hangingPunct="1">
              <a:buFont typeface="Arial" charset="0"/>
              <a:buNone/>
            </a:pPr>
            <a:r>
              <a:rPr lang="en-US" sz="3200" dirty="0" smtClean="0"/>
              <a:t>Phantom, phlox, phase and phrase,</a:t>
            </a:r>
          </a:p>
          <a:p>
            <a:pPr eaLnBrk="1" hangingPunct="1">
              <a:buFont typeface="Arial" charset="0"/>
              <a:buNone/>
            </a:pPr>
            <a:r>
              <a:rPr lang="en-US" sz="3200" dirty="0" smtClean="0"/>
              <a:t>Philter, photo, phone and maze,</a:t>
            </a:r>
          </a:p>
          <a:p>
            <a:pPr eaLnBrk="1" hangingPunct="1">
              <a:buFont typeface="Arial" charset="0"/>
              <a:buNone/>
            </a:pPr>
            <a:r>
              <a:rPr lang="en-US" sz="3200" dirty="0" smtClean="0"/>
              <a:t>Ready, steady, head and spread,</a:t>
            </a:r>
          </a:p>
          <a:p>
            <a:pPr eaLnBrk="1" hangingPunct="1">
              <a:buFont typeface="Arial" charset="0"/>
              <a:buNone/>
            </a:pPr>
            <a:r>
              <a:rPr lang="en-US" sz="3200" dirty="0" smtClean="0"/>
              <a:t>Dead and tread and jelly bread…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Проверяемые умения: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435280" cy="4607024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ОГЭ и ЕГЭ проверяет</a:t>
            </a:r>
            <a:r>
              <a:rPr lang="ru-RU" sz="3200" dirty="0"/>
              <a:t>, не </a:t>
            </a:r>
            <a:r>
              <a:rPr lang="ru-RU" sz="3200" b="1" dirty="0"/>
              <a:t>что знает экзаменуемый о языке</a:t>
            </a:r>
            <a:r>
              <a:rPr lang="ru-RU" sz="3200" dirty="0"/>
              <a:t>, а насколько он </a:t>
            </a:r>
            <a:r>
              <a:rPr lang="ru-RU" sz="3200" b="1" dirty="0"/>
              <a:t>реально владеет иностранным языком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223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60648"/>
            <a:ext cx="831641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/>
              <a:t>Критерии оценивания задания </a:t>
            </a:r>
            <a:r>
              <a:rPr lang="ru-RU" sz="3600" b="1" dirty="0" smtClean="0"/>
              <a:t>2 </a:t>
            </a:r>
            <a:r>
              <a:rPr lang="ru-RU" sz="3600" b="1" dirty="0"/>
              <a:t>«Условный диалог расспрос»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/>
        </p:nvGraphicFramePr>
        <p:xfrm>
          <a:off x="611560" y="1628800"/>
          <a:ext cx="8064500" cy="3241675"/>
        </p:xfrm>
        <a:graphic>
          <a:graphicData uri="http://schemas.openxmlformats.org/drawingml/2006/table">
            <a:tbl>
              <a:tblPr/>
              <a:tblGrid>
                <a:gridCol w="2795938"/>
                <a:gridCol w="2795938"/>
                <a:gridCol w="2472624"/>
              </a:tblGrid>
              <a:tr h="5972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Баллы</a:t>
                      </a: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444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 1-5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задан, возможные погрешности не затрудняют восприятия</a:t>
                      </a: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fontAlgn="base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не задан или задан с ошибками, искажающими его содержание</a:t>
                      </a:r>
                    </a:p>
                  </a:txBody>
                  <a:tcPr marL="68577" marR="68577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60648"/>
            <a:ext cx="65527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/>
              <a:t>Цель задания </a:t>
            </a:r>
            <a:r>
              <a:rPr lang="ru-RU" sz="3200" dirty="0" smtClean="0"/>
              <a:t>2-проверить </a:t>
            </a:r>
            <a:r>
              <a:rPr lang="ru-RU" sz="3200" dirty="0"/>
              <a:t>умения:</a:t>
            </a:r>
          </a:p>
          <a:p>
            <a:pPr algn="ctr"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1763688" y="1124744"/>
            <a:ext cx="7200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осуществлять запрос информации;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обращаться за разъяснениями;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 hangingPunct="0">
              <a:buFont typeface="Arial" charset="0"/>
              <a:buChar char="•"/>
            </a:pPr>
            <a:r>
              <a:rPr lang="ru-RU" altLang="ru-RU" sz="3600" dirty="0"/>
              <a:t>точно и правильно употреблять языковые средства оформления диалогического высказывания.</a:t>
            </a:r>
            <a:endParaRPr lang="ru-RU" alt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2 «Условный диалог – расспрос»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16601"/>
            <a:ext cx="6414269" cy="554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-45595"/>
            <a:ext cx="7991036" cy="690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Задание 2 «Условный диалог-расспрос»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643192" cy="487375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Диалогическая речь является ведущей с первого года обучения;</a:t>
            </a:r>
          </a:p>
          <a:p>
            <a:pPr eaLnBrk="1" hangingPunct="1"/>
            <a:r>
              <a:rPr lang="ru-RU" sz="3200" dirty="0" smtClean="0"/>
              <a:t>Диалогическая речь отрабатывается в различных коммуникативных ситуациях;</a:t>
            </a:r>
          </a:p>
          <a:p>
            <a:pPr eaLnBrk="1" hangingPunct="1"/>
            <a:r>
              <a:rPr lang="ru-RU" sz="3200" dirty="0" smtClean="0"/>
              <a:t>Используются речевые клише и этикетные формулы;</a:t>
            </a:r>
          </a:p>
          <a:p>
            <a:pPr eaLnBrk="1" hangingPunct="1"/>
            <a:r>
              <a:rPr lang="ru-RU" sz="3200" dirty="0" smtClean="0"/>
              <a:t>Различные типы диалогов в курсе.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4067944" y="0"/>
            <a:ext cx="5076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9809" t="1359" r="9790"/>
          <a:stretch>
            <a:fillRect/>
          </a:stretch>
        </p:blipFill>
        <p:spPr bwMode="auto">
          <a:xfrm>
            <a:off x="0" y="0"/>
            <a:ext cx="2484784" cy="341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0954" t="2579" r="29722" b="42234"/>
          <a:stretch>
            <a:fillRect/>
          </a:stretch>
        </p:blipFill>
        <p:spPr bwMode="auto">
          <a:xfrm>
            <a:off x="0" y="12181"/>
            <a:ext cx="8676456" cy="68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29698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759544" cy="243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757238"/>
            <a:ext cx="4649787" cy="6100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t="31991" b="39682"/>
          <a:stretch>
            <a:fillRect/>
          </a:stretch>
        </p:blipFill>
        <p:spPr bwMode="auto">
          <a:xfrm>
            <a:off x="0" y="2492896"/>
            <a:ext cx="794338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2123728" y="188640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Примеры подготовки к условному диалогу расспросу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/>
              <a:t>Millennium English </a:t>
            </a:r>
            <a:r>
              <a:rPr lang="en-US" dirty="0" smtClean="0"/>
              <a:t>- 10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76" r="21376" b="34137"/>
          <a:stretch>
            <a:fillRect/>
          </a:stretch>
        </p:blipFill>
        <p:spPr bwMode="auto">
          <a:xfrm>
            <a:off x="1015445" y="1600198"/>
            <a:ext cx="8128555" cy="525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88641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 smtClean="0"/>
              <a:t>Задание </a:t>
            </a:r>
            <a:r>
              <a:rPr lang="en-US" altLang="ru-RU" sz="3600" b="1" dirty="0" smtClean="0"/>
              <a:t>3</a:t>
            </a:r>
            <a:r>
              <a:rPr lang="ru-RU" altLang="ru-RU" sz="3600" b="1" dirty="0" smtClean="0"/>
              <a:t> – описать фото</a:t>
            </a:r>
            <a:r>
              <a:rPr lang="en-US" altLang="ru-RU" sz="3600" b="1" dirty="0" smtClean="0"/>
              <a:t/>
            </a:r>
            <a:br>
              <a:rPr lang="en-US" altLang="ru-RU" sz="3600" b="1" dirty="0" smtClean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2123728" y="806632"/>
            <a:ext cx="5940153" cy="605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r>
              <a:rPr lang="ru-RU" altLang="ru-RU" sz="1600" smtClean="0">
                <a:latin typeface="Candara" pitchFamily="34" charset="0"/>
              </a:rPr>
              <a:t/>
            </a:r>
            <a:br>
              <a:rPr lang="ru-RU" altLang="ru-RU" sz="1600" smtClean="0">
                <a:latin typeface="Candara" pitchFamily="34" charset="0"/>
              </a:rPr>
            </a:br>
            <a:endParaRPr lang="ru-RU" altLang="ru-RU" sz="1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88641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 smtClean="0"/>
              <a:t/>
            </a:r>
            <a:br>
              <a:rPr lang="en-US" altLang="ru-RU" sz="3600" b="1" dirty="0" smtClean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0" y="0"/>
            <a:ext cx="5940153" cy="605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t="72064"/>
          <a:stretch>
            <a:fillRect/>
          </a:stretch>
        </p:blipFill>
        <p:spPr bwMode="auto">
          <a:xfrm>
            <a:off x="0" y="3617640"/>
            <a:ext cx="880193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задания 1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0082" r="9518" b="62969"/>
          <a:stretch>
            <a:fillRect/>
          </a:stretch>
        </p:blipFill>
        <p:spPr bwMode="auto">
          <a:xfrm>
            <a:off x="0" y="1556792"/>
            <a:ext cx="8942689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Критерии оценивания задания 3 и 4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  <a:defRPr/>
            </a:pPr>
            <a:endParaRPr lang="ru-RU" sz="2800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980728"/>
          <a:ext cx="8767762" cy="587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881"/>
                <a:gridCol w="4383881"/>
              </a:tblGrid>
              <a:tr h="310560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3 балла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Коммуникативная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задача выполнена полностью: содержание полно,  точно и развернуто отражает все аспекты, указанные в задании (в среднем </a:t>
                      </a:r>
                      <a:r>
                        <a:rPr lang="ru-RU" sz="2400" i="0" u="sng" dirty="0" smtClean="0">
                          <a:solidFill>
                            <a:srgbClr val="C00000"/>
                          </a:solidFill>
                        </a:rPr>
                        <a:t>(12-15</a:t>
                      </a:r>
                      <a:r>
                        <a:rPr lang="ru-RU" sz="2400" i="0" u="sng" baseline="0" dirty="0" smtClean="0">
                          <a:solidFill>
                            <a:srgbClr val="C00000"/>
                          </a:solidFill>
                        </a:rPr>
                        <a:t> фраз)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по каждому пункту плана)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не полностью: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аспекта не раскрыты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все аспекты раскрыты не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(в среднем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(6-8 фраз)</a:t>
                      </a:r>
                      <a:r>
                        <a:rPr lang="ru-RU" sz="24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каждому пункту плана)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</a:tr>
              <a:tr h="2771667"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балла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частично: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аспект не раскрыт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1-2 раскрыты не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</a:t>
                      </a:r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(9-11 фраз)</a:t>
                      </a:r>
                    </a:p>
                    <a:p>
                      <a:endParaRPr lang="ru-RU" sz="20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баллов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fontAlgn="auto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Коммуникативная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менее, чем на 50%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и более аспектов содержания не раскрыты </a:t>
                      </a:r>
                      <a:endParaRPr lang="ru-RU" sz="2000" dirty="0" smtClean="0">
                        <a:effectLst/>
                      </a:endParaRPr>
                    </a:p>
                    <a:p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 и менее фраз).</a:t>
                      </a:r>
                      <a:endParaRPr kumimoji="0" lang="ru-RU" sz="2400" b="1" u="sng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2" marB="4571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Цель задания 3 и 4 - проверить умения:</a:t>
            </a:r>
            <a:br>
              <a:rPr lang="ru-RU" sz="28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7467600" cy="4873752"/>
          </a:xfrm>
        </p:spPr>
        <p:txBody>
          <a:bodyPr>
            <a:normAutofit fontScale="77500" lnSpcReduction="20000"/>
          </a:bodyPr>
          <a:lstStyle/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строить высказывание в заданном объеме в контексте коммуникативной задачи в различных стандартных ситуациях социально-бытовой, социально-культурной и социально-трудовой сфер  общения;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логично и связно строить высказывание;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использовать стратегии описания, сообщения, рассуждения;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точно и правильно употреблять языковые средства оформления монологического высказывания.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dirty="0" smtClean="0"/>
              <a:t>Описание картинки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24744"/>
            <a:ext cx="7467600" cy="487375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 курсах много </a:t>
            </a:r>
            <a:r>
              <a:rPr lang="ru-RU" sz="3200" i="1" dirty="0" smtClean="0"/>
              <a:t>заданий на описание картинок</a:t>
            </a:r>
            <a:r>
              <a:rPr lang="ru-RU" sz="3200" dirty="0" smtClean="0"/>
              <a:t> в различных коммуникативных ситуациях;</a:t>
            </a:r>
          </a:p>
          <a:p>
            <a:pPr eaLnBrk="1" hangingPunct="1"/>
            <a:r>
              <a:rPr lang="ru-RU" sz="3200" dirty="0" smtClean="0"/>
              <a:t>Отработка лексики и грамматики.</a:t>
            </a:r>
          </a:p>
          <a:p>
            <a:pPr eaLnBrk="1" hangingPunct="1">
              <a:buFont typeface="Arial" charset="0"/>
              <a:buNone/>
            </a:pPr>
            <a:r>
              <a:rPr lang="ru-RU" sz="3200" i="1" u="sng" dirty="0" smtClean="0"/>
              <a:t>Частая проблема</a:t>
            </a:r>
            <a:r>
              <a:rPr lang="ru-RU" sz="3200" dirty="0" smtClean="0"/>
              <a:t>: описание нелогично, трудно начать. </a:t>
            </a:r>
          </a:p>
          <a:p>
            <a:pPr eaLnBrk="1" hangingPunct="1">
              <a:buFont typeface="Arial" charset="0"/>
              <a:buNone/>
            </a:pPr>
            <a:r>
              <a:rPr lang="ru-RU" sz="3200" b="1" dirty="0" smtClean="0"/>
              <a:t>Решение:</a:t>
            </a:r>
            <a:r>
              <a:rPr lang="ru-RU" sz="3200" dirty="0" smtClean="0"/>
              <a:t> описание с использованием типичных </a:t>
            </a:r>
            <a:r>
              <a:rPr lang="en-US" sz="3200" dirty="0" smtClean="0"/>
              <a:t> </a:t>
            </a:r>
            <a:r>
              <a:rPr lang="en-US" sz="3200" b="1" i="1" dirty="0" smtClean="0"/>
              <a:t>Patterns of description</a:t>
            </a:r>
            <a:endParaRPr lang="ru-RU" sz="32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1907704" y="188640"/>
            <a:ext cx="56161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Задание 3 Описание картинки</a:t>
            </a:r>
            <a:endParaRPr lang="ru-RU" altLang="ru-RU" sz="3200" dirty="0"/>
          </a:p>
        </p:txBody>
      </p:sp>
      <p:sp>
        <p:nvSpPr>
          <p:cNvPr id="43013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66562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728192" cy="238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2950" y="679450"/>
            <a:ext cx="4591050" cy="617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t="49163"/>
          <a:stretch>
            <a:fillRect/>
          </a:stretch>
        </p:blipFill>
        <p:spPr bwMode="auto">
          <a:xfrm>
            <a:off x="1187623" y="764704"/>
            <a:ext cx="7578125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46084" name="Прямоугольник 4"/>
          <p:cNvSpPr>
            <a:spLocks noChangeArrowheads="1"/>
          </p:cNvSpPr>
          <p:nvPr/>
        </p:nvSpPr>
        <p:spPr bwMode="auto">
          <a:xfrm>
            <a:off x="1691680" y="0"/>
            <a:ext cx="73443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/>
              <a:t>Задание 3</a:t>
            </a:r>
            <a:r>
              <a:rPr lang="ru-RU" sz="3200" dirty="0" smtClean="0">
                <a:solidFill>
                  <a:prstClr val="black"/>
                </a:solidFill>
              </a:rPr>
              <a:t> </a:t>
            </a:r>
            <a:r>
              <a:rPr lang="ru-RU" sz="3200" dirty="0">
                <a:solidFill>
                  <a:prstClr val="black"/>
                </a:solidFill>
              </a:rPr>
              <a:t>Описание картинки</a:t>
            </a:r>
            <a:endParaRPr lang="ru-RU" altLang="ru-RU" sz="3200" dirty="0">
              <a:solidFill>
                <a:prstClr val="black"/>
              </a:solidFill>
            </a:endParaRPr>
          </a:p>
        </p:txBody>
      </p:sp>
      <p:sp>
        <p:nvSpPr>
          <p:cNvPr id="46085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75778" name="Picture 2" descr="C:\Users\Илья\Desktop\аспирантура говорение\5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83956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447" y="484082"/>
            <a:ext cx="4698553" cy="6373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692696"/>
            <a:ext cx="6524381" cy="5929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47108" name="Прямоугольник 4"/>
          <p:cNvSpPr>
            <a:spLocks noChangeArrowheads="1"/>
          </p:cNvSpPr>
          <p:nvPr/>
        </p:nvSpPr>
        <p:spPr bwMode="auto">
          <a:xfrm>
            <a:off x="1547664" y="0"/>
            <a:ext cx="74883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/>
              <a:t>Задание 3</a:t>
            </a:r>
            <a:r>
              <a:rPr lang="ru-RU" sz="3200" dirty="0" smtClean="0">
                <a:solidFill>
                  <a:prstClr val="black"/>
                </a:solidFill>
              </a:rPr>
              <a:t> </a:t>
            </a:r>
            <a:r>
              <a:rPr lang="ru-RU" sz="3200" dirty="0">
                <a:solidFill>
                  <a:prstClr val="black"/>
                </a:solidFill>
              </a:rPr>
              <a:t>Описание картинки</a:t>
            </a:r>
            <a:endParaRPr lang="ru-RU" altLang="ru-RU" sz="3200" dirty="0">
              <a:solidFill>
                <a:prstClr val="black"/>
              </a:solidFill>
            </a:endParaRPr>
          </a:p>
        </p:txBody>
      </p:sp>
      <p:sp>
        <p:nvSpPr>
          <p:cNvPr id="47109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100354" name="Picture 2" descr="C:\Users\Илья\Desktop\аспирантура говорение\6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813639" cy="247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7" y="614960"/>
            <a:ext cx="4499993" cy="6243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 t="25375"/>
          <a:stretch>
            <a:fillRect/>
          </a:stretch>
        </p:blipFill>
        <p:spPr bwMode="auto">
          <a:xfrm>
            <a:off x="1907704" y="476671"/>
            <a:ext cx="6120680" cy="6336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4277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111618" name="Picture 2" descr="C:\Users\Илья\Desktop\аспирантура говорение\11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874352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25" y="655637"/>
            <a:ext cx="4524375" cy="6202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2051720" y="0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Задание 3 Описание картинки</a:t>
            </a:r>
            <a:endParaRPr lang="ru-RU" sz="2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35990"/>
          <a:stretch>
            <a:fillRect/>
          </a:stretch>
        </p:blipFill>
        <p:spPr bwMode="auto">
          <a:xfrm>
            <a:off x="1922641" y="521296"/>
            <a:ext cx="7221359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139136" cy="850106"/>
          </a:xfrm>
        </p:spPr>
        <p:txBody>
          <a:bodyPr/>
          <a:lstStyle/>
          <a:p>
            <a:r>
              <a:rPr lang="ru-RU" sz="2800" dirty="0" smtClean="0"/>
              <a:t>Задание 3</a:t>
            </a:r>
            <a:r>
              <a:rPr lang="ru-RU" dirty="0" smtClean="0"/>
              <a:t> Описание картинки</a:t>
            </a:r>
          </a:p>
        </p:txBody>
      </p:sp>
      <p:pic>
        <p:nvPicPr>
          <p:cNvPr id="768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0792" y="1600200"/>
            <a:ext cx="62824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9266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51167" cy="2132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7164288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Описание картинки</a:t>
            </a:r>
          </a:p>
        </p:txBody>
      </p:sp>
      <p:sp>
        <p:nvSpPr>
          <p:cNvPr id="778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938" y="1196752"/>
            <a:ext cx="7866062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2" name="Picture 2" descr="http://www.titul.ru/central/pickup.php?s=www_titul_ru&amp;i=li7b3ndijknde5ekz0q2gsc3n5fbhn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4267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68313" y="1"/>
            <a:ext cx="8229600" cy="5486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Описание картинки</a:t>
            </a:r>
          </a:p>
        </p:txBody>
      </p:sp>
      <p:pic>
        <p:nvPicPr>
          <p:cNvPr id="788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0855" y="1600200"/>
            <a:ext cx="5122289" cy="4525963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2303" b="90759"/>
          <a:stretch>
            <a:fillRect/>
          </a:stretch>
        </p:blipFill>
        <p:spPr bwMode="auto">
          <a:xfrm>
            <a:off x="539552" y="692696"/>
            <a:ext cx="835636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18" name="Picture 2" descr="http://www.titul.ru/central/pickup.php?s=www_titul_ru&amp;i=3518lkhnf922mhmerxj50tm9ww87kc7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071007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задания 2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1742" t="36047" r="11731"/>
          <a:stretch>
            <a:fillRect/>
          </a:stretch>
        </p:blipFill>
        <p:spPr bwMode="auto">
          <a:xfrm>
            <a:off x="1907704" y="1340768"/>
            <a:ext cx="5328592" cy="524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921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798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63011" y="1600200"/>
            <a:ext cx="3617977" cy="4525963"/>
          </a:xfrm>
          <a:noFill/>
        </p:spPr>
      </p:pic>
      <p:pic>
        <p:nvPicPr>
          <p:cNvPr id="136194" name="Picture 2" descr="http://www.titul.ru/central/pickup.php?s=www_titul_ru&amp;i=3518lkhnf922mhmerxj50tm9ww87kc7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2339752" cy="309138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89610"/>
          <a:stretch>
            <a:fillRect/>
          </a:stretch>
        </p:blipFill>
        <p:spPr bwMode="auto">
          <a:xfrm>
            <a:off x="-1" y="0"/>
            <a:ext cx="9901837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78944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Описание картинки</a:t>
            </a:r>
          </a:p>
        </p:txBody>
      </p:sp>
      <p:pic>
        <p:nvPicPr>
          <p:cNvPr id="808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89840" y="1600200"/>
            <a:ext cx="7202320" cy="4873625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01776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Описание картинки</a:t>
            </a:r>
          </a:p>
        </p:txBody>
      </p:sp>
      <p:pic>
        <p:nvPicPr>
          <p:cNvPr id="153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5339"/>
            <a:ext cx="8352928" cy="56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4" name="Picture 4" descr="http://www.titul.ru/central/pickup.php?s=www_titul_ru&amp;i=gmuzskochz9pdmrnmao0ftuvcewwwq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"/>
            <a:ext cx="1115616" cy="153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6645424" cy="971600"/>
          </a:xfrm>
        </p:spPr>
        <p:txBody>
          <a:bodyPr/>
          <a:lstStyle/>
          <a:p>
            <a:pPr eaLnBrk="1" hangingPunct="1"/>
            <a:r>
              <a:rPr lang="ru-RU" dirty="0" smtClean="0"/>
              <a:t>Описание картинки</a:t>
            </a:r>
          </a:p>
        </p:txBody>
      </p:sp>
      <p:pic>
        <p:nvPicPr>
          <p:cNvPr id="161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10057" y="1600200"/>
            <a:ext cx="3414071" cy="4423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6" name="Picture 4" descr="http://www.titul.ru/central/pickup.php?s=www_titul_ru&amp;i=uxjuybf06eegvmyfwkgv2afkwwtmo9w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26289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b="50633"/>
          <a:stretch>
            <a:fillRect/>
          </a:stretch>
        </p:blipFill>
        <p:spPr bwMode="auto">
          <a:xfrm>
            <a:off x="0" y="0"/>
            <a:ext cx="9136912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ctrTitle"/>
          </p:nvPr>
        </p:nvSpPr>
        <p:spPr>
          <a:xfrm>
            <a:off x="766763" y="2568575"/>
            <a:ext cx="7772400" cy="1470025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260648"/>
            <a:ext cx="626469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b="1" dirty="0" smtClean="0"/>
              <a:t>Задание 4 – сравнить 2 фото</a:t>
            </a:r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r>
              <a:rPr lang="en-US" altLang="ru-RU" sz="2400" b="1" dirty="0" smtClean="0"/>
              <a:t/>
            </a:r>
            <a:br>
              <a:rPr lang="en-US" altLang="ru-RU" sz="2400" b="1" dirty="0" smtClean="0"/>
            </a:b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75171"/>
          <a:stretch>
            <a:fillRect/>
          </a:stretch>
        </p:blipFill>
        <p:spPr bwMode="auto">
          <a:xfrm>
            <a:off x="-1" y="859554"/>
            <a:ext cx="9094087" cy="213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t="9480"/>
          <a:stretch>
            <a:fillRect/>
          </a:stretch>
        </p:blipFill>
        <p:spPr bwMode="auto">
          <a:xfrm>
            <a:off x="467544" y="3068960"/>
            <a:ext cx="748883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165304"/>
            <a:ext cx="84722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4260762" y="0"/>
            <a:ext cx="48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2303612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9809" t="1359" r="9790"/>
          <a:stretch>
            <a:fillRect/>
          </a:stretch>
        </p:blipFill>
        <p:spPr bwMode="auto">
          <a:xfrm>
            <a:off x="0" y="0"/>
            <a:ext cx="2484784" cy="341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30712" t="984" r="30275" b="41081"/>
          <a:stretch>
            <a:fillRect/>
          </a:stretch>
        </p:blipFill>
        <p:spPr bwMode="auto">
          <a:xfrm>
            <a:off x="0" y="0"/>
            <a:ext cx="8244408" cy="68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Задание 4</a:t>
            </a:r>
            <a:br>
              <a:rPr lang="ru-RU" sz="3600" dirty="0" smtClean="0"/>
            </a:br>
            <a:r>
              <a:rPr lang="ru-RU" sz="3600" dirty="0" smtClean="0"/>
              <a:t>Описание и сравнение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Сложность не столько в том, чтобы описать картинку, сколько в том, чтобы сравнить два предмета, изображения, понятия</a:t>
            </a:r>
            <a:r>
              <a:rPr lang="ru-RU" dirty="0" smtClean="0"/>
              <a:t>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Требуется не только лексика, но и логика</a:t>
            </a:r>
            <a:r>
              <a:rPr lang="ru-RU" dirty="0" smtClean="0"/>
              <a:t>;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курсе даются опоры для сравнения пункт за пунктом и вырабатывается алгоритм такого сравнения, начиная с конкретного уровня (сравнение двух предметов) и заканчивая абстрактным уровнем (сравнение понятий) или уровнем развернутого сравнения (сравнение университетов в 11 классе).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59396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59397" name="Прямоугольник 4"/>
          <p:cNvSpPr>
            <a:spLocks noChangeArrowheads="1"/>
          </p:cNvSpPr>
          <p:nvPr/>
        </p:nvSpPr>
        <p:spPr bwMode="auto">
          <a:xfrm>
            <a:off x="1979712" y="188640"/>
            <a:ext cx="71642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/>
              <a:t>«Монолог </a:t>
            </a:r>
            <a:r>
              <a:rPr lang="ru-RU" altLang="ru-RU" sz="2000" b="1" dirty="0"/>
              <a:t>- сравнение двух фотографий (картинок)»</a:t>
            </a:r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709612"/>
            <a:ext cx="4459287" cy="6148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2" descr="C:\Users\Илья\Desktop\аспирантура говорение\5 класс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83956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t="52861" r="51220"/>
          <a:stretch>
            <a:fillRect/>
          </a:stretch>
        </p:blipFill>
        <p:spPr bwMode="auto">
          <a:xfrm>
            <a:off x="2123728" y="836711"/>
            <a:ext cx="4464496" cy="5948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5540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2483768" y="188640"/>
            <a:ext cx="5904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/>
              <a:t>Монолог </a:t>
            </a:r>
            <a:r>
              <a:rPr lang="ru-RU" altLang="ru-RU" b="1" dirty="0"/>
              <a:t>- сравнение двух фотографий (картинок</a:t>
            </a:r>
            <a:r>
              <a:rPr lang="ru-RU" altLang="ru-RU" b="1" dirty="0" smtClean="0"/>
              <a:t>)</a:t>
            </a:r>
            <a:endParaRPr lang="ru-RU" altLang="ru-RU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6187" y="836712"/>
            <a:ext cx="7897813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http://www.titul.ru/central/pickup.php?s=www_titul_ru&amp;i=3518lkhnf922mhmerxj50tm9ww87kc7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835696" cy="2425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задания 2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1742" t="36047" r="11731"/>
          <a:stretch>
            <a:fillRect/>
          </a:stretch>
        </p:blipFill>
        <p:spPr bwMode="auto">
          <a:xfrm>
            <a:off x="1259632" y="0"/>
            <a:ext cx="6984776" cy="687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5" name="Picture 5" descr="http://www.titul.ru/central/pickup.php?s=www_titul_ru&amp;i=4vkhgpncnlgqcvirueq0simkg241jdp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2581276"/>
          </a:xfrm>
          <a:prstGeom prst="rect">
            <a:avLst/>
          </a:prstGeom>
          <a:noFill/>
        </p:spPr>
      </p:pic>
      <p:sp>
        <p:nvSpPr>
          <p:cNvPr id="65538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5540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2483768" y="188640"/>
            <a:ext cx="5904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/>
              <a:t>Монолог </a:t>
            </a:r>
            <a:r>
              <a:rPr lang="ru-RU" altLang="ru-RU" b="1" dirty="0"/>
              <a:t>- сравнение двух фотографий (картинок</a:t>
            </a:r>
            <a:r>
              <a:rPr lang="ru-RU" altLang="ru-RU" b="1" dirty="0" smtClean="0"/>
              <a:t>)</a:t>
            </a:r>
            <a:endParaRPr lang="ru-RU" altLang="ru-RU" b="1" dirty="0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50897"/>
            <a:ext cx="4536504" cy="630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5" cstate="print"/>
          <a:srcRect t="7316"/>
          <a:stretch>
            <a:fillRect/>
          </a:stretch>
        </p:blipFill>
        <p:spPr bwMode="auto">
          <a:xfrm>
            <a:off x="1187624" y="1340768"/>
            <a:ext cx="7522240" cy="484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5" name="Picture 5" descr="http://www.titul.ru/central/pickup.php?s=www_titul_ru&amp;i=4vkhgpncnlgqcvirueq0simkg241jdp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2581276"/>
          </a:xfrm>
          <a:prstGeom prst="rect">
            <a:avLst/>
          </a:prstGeom>
          <a:noFill/>
        </p:spPr>
      </p:pic>
      <p:sp>
        <p:nvSpPr>
          <p:cNvPr id="65538" name="Заголовок 1"/>
          <p:cNvSpPr>
            <a:spLocks noGrp="1"/>
          </p:cNvSpPr>
          <p:nvPr>
            <p:ph type="ctrTitle"/>
          </p:nvPr>
        </p:nvSpPr>
        <p:spPr>
          <a:xfrm>
            <a:off x="147638" y="3357563"/>
            <a:ext cx="2220912" cy="849312"/>
          </a:xfrm>
        </p:spPr>
        <p:txBody>
          <a:bodyPr/>
          <a:lstStyle/>
          <a:p>
            <a:pPr marL="273050" indent="-273050" algn="l" eaLnBrk="1" hangingPunct="1">
              <a:spcBef>
                <a:spcPct val="20000"/>
              </a:spcBef>
            </a:pP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5540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2483768" y="188640"/>
            <a:ext cx="5904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/>
              <a:t>Монолог </a:t>
            </a:r>
            <a:r>
              <a:rPr lang="ru-RU" altLang="ru-RU" b="1" dirty="0"/>
              <a:t>- сравнение двух фотографий (картинок</a:t>
            </a:r>
            <a:r>
              <a:rPr lang="ru-RU" altLang="ru-RU" b="1" dirty="0" smtClean="0"/>
              <a:t>)</a:t>
            </a:r>
            <a:endParaRPr lang="ru-RU" altLang="ru-RU" b="1" dirty="0"/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548680"/>
            <a:ext cx="4320479" cy="6152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973485"/>
            <a:ext cx="8164577" cy="588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Patterns of description</a:t>
            </a:r>
            <a:endParaRPr lang="ru-RU" dirty="0" smtClean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615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ctrTitle"/>
          </p:nvPr>
        </p:nvSpPr>
        <p:spPr>
          <a:xfrm>
            <a:off x="-342961" y="2838077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 eaLnBrk="1" hangingPunct="1">
              <a:spcBef>
                <a:spcPct val="20000"/>
              </a:spcBef>
            </a:pP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r>
              <a:rPr lang="ru-RU" altLang="ru-RU" sz="1600" dirty="0" smtClean="0">
                <a:latin typeface="Candara" pitchFamily="34" charset="0"/>
              </a:rPr>
              <a:t/>
            </a:r>
            <a:br>
              <a:rPr lang="ru-RU" altLang="ru-RU" sz="1600" dirty="0" smtClean="0">
                <a:latin typeface="Candara" pitchFamily="34" charset="0"/>
              </a:rPr>
            </a:br>
            <a:endParaRPr lang="ru-RU" altLang="ru-RU" sz="16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60420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9" name="Picture 2" descr="C:\Users\Илья\Desktop\аспирантура говорение\7 класс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1954295" cy="2686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21172"/>
            <a:ext cx="4505325" cy="6207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50000" t="27898" b="17194"/>
          <a:stretch/>
        </p:blipFill>
        <p:spPr bwMode="auto">
          <a:xfrm>
            <a:off x="2247329" y="16799"/>
            <a:ext cx="4505325" cy="6816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Результаты и анализ ЕГЭ «Говорение» - 2015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340768"/>
            <a:ext cx="8686800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При чтении фрагмента информационного или научно-популярного текста были допущены фонетические ошибки разного плана. </a:t>
            </a:r>
          </a:p>
          <a:p>
            <a:pPr>
              <a:buNone/>
            </a:pPr>
            <a:r>
              <a:rPr lang="ru-RU" dirty="0" smtClean="0"/>
              <a:t>В задании 1 экзаменуемые:</a:t>
            </a:r>
          </a:p>
          <a:p>
            <a:pPr>
              <a:buNone/>
            </a:pPr>
            <a:r>
              <a:rPr lang="ru-RU" dirty="0" smtClean="0"/>
              <a:t> • неправильно произносят звуки [</a:t>
            </a:r>
            <a:r>
              <a:rPr lang="ru-RU" dirty="0" err="1" smtClean="0"/>
              <a:t>θ</a:t>
            </a:r>
            <a:r>
              <a:rPr lang="ru-RU" dirty="0" smtClean="0"/>
              <a:t>] [</a:t>
            </a:r>
            <a:r>
              <a:rPr lang="ru-RU" dirty="0" err="1" smtClean="0"/>
              <a:t>ŋ</a:t>
            </a:r>
            <a:r>
              <a:rPr lang="ru-RU" dirty="0" smtClean="0"/>
              <a:t>] [</a:t>
            </a:r>
            <a:r>
              <a:rPr lang="ru-RU" dirty="0" err="1" smtClean="0"/>
              <a:t>h</a:t>
            </a:r>
            <a:r>
              <a:rPr lang="ru-RU" dirty="0" smtClean="0"/>
              <a:t>][ 3:]; </a:t>
            </a:r>
          </a:p>
          <a:p>
            <a:pPr>
              <a:buNone/>
            </a:pPr>
            <a:r>
              <a:rPr lang="ru-RU" dirty="0" smtClean="0"/>
              <a:t>• не умеют читать слова, в которых буквы пишутся, но не читаются, например: </a:t>
            </a:r>
            <a:r>
              <a:rPr lang="ru-RU" dirty="0" err="1" smtClean="0"/>
              <a:t>muscles</a:t>
            </a:r>
            <a:r>
              <a:rPr lang="ru-RU" dirty="0" smtClean="0"/>
              <a:t>, </a:t>
            </a:r>
            <a:r>
              <a:rPr lang="ru-RU" dirty="0" err="1" smtClean="0"/>
              <a:t>limb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 • неправильно произносят ряд звуков, которые меняют смысл слов: </a:t>
            </a:r>
            <a:r>
              <a:rPr lang="ru-RU" dirty="0" err="1" smtClean="0"/>
              <a:t>heat-hid</a:t>
            </a:r>
            <a:r>
              <a:rPr lang="ru-RU" dirty="0" smtClean="0"/>
              <a:t>, </a:t>
            </a:r>
            <a:r>
              <a:rPr lang="ru-RU" dirty="0" err="1" smtClean="0"/>
              <a:t>food-foot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• не соблюдают ударение в ряде слов;</a:t>
            </a:r>
          </a:p>
          <a:p>
            <a:pPr>
              <a:buNone/>
            </a:pPr>
            <a:r>
              <a:rPr lang="ru-RU" dirty="0" smtClean="0"/>
              <a:t> • не умеют делить простые и сложные предложения на смысловые синтагмы; • не соблюдают интонацию в разных коммуникативных типах предложений.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404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8964488" cy="55892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К типичным ошибкам при выполнении данного задания участниками экзамена отнесем:</a:t>
            </a:r>
          </a:p>
          <a:p>
            <a:pPr>
              <a:buNone/>
            </a:pPr>
            <a:r>
              <a:rPr lang="ru-RU" dirty="0" smtClean="0"/>
              <a:t> • описывают картинку или составляют монолог, вместо уточняющих вопросов; • запрашивают не ту информацию, которая требуется;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• используют вопросы «Как насчет…» либо утвердительные предложения «Расскажите о…», хотя в инструкции к заданию ясно указано, что надо задать пять прямых вопросов;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• не соблюдают грамматических правил при построении прямых вопросов. Многие экзаменуемые задают однотипные вопросы, используя одну и ту же конструкцию, например: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duration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starting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price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location</a:t>
            </a:r>
            <a:r>
              <a:rPr lang="ru-RU" dirty="0" smtClean="0"/>
              <a:t>? Если первые два вопросы можно принять, то остальные вопросы звучат неестественно. Правильными вопросами будут следующие: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there</a:t>
            </a:r>
            <a:r>
              <a:rPr lang="ru-RU" dirty="0" smtClean="0"/>
              <a:t> </a:t>
            </a:r>
            <a:r>
              <a:rPr lang="ru-RU" dirty="0" err="1" smtClean="0"/>
              <a:t>any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/ </a:t>
            </a:r>
            <a:r>
              <a:rPr lang="ru-RU" dirty="0" err="1" smtClean="0"/>
              <a:t>Do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dirty="0" err="1" smtClean="0"/>
              <a:t>offer</a:t>
            </a:r>
            <a:r>
              <a:rPr lang="ru-RU" dirty="0" smtClean="0"/>
              <a:t> </a:t>
            </a:r>
            <a:r>
              <a:rPr lang="ru-RU" dirty="0" err="1" smtClean="0"/>
              <a:t>any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</a:t>
            </a:r>
            <a:r>
              <a:rPr lang="ru-RU" dirty="0" err="1" smtClean="0"/>
              <a:t>How</a:t>
            </a:r>
            <a:r>
              <a:rPr lang="ru-RU" dirty="0" smtClean="0"/>
              <a:t> </a:t>
            </a:r>
            <a:r>
              <a:rPr lang="ru-RU" dirty="0" err="1" smtClean="0"/>
              <a:t>much</a:t>
            </a:r>
            <a:r>
              <a:rPr lang="ru-RU" dirty="0" smtClean="0"/>
              <a:t> </a:t>
            </a:r>
            <a:r>
              <a:rPr lang="ru-RU" dirty="0" err="1" smtClean="0"/>
              <a:t>does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cost</a:t>
            </a:r>
            <a:r>
              <a:rPr lang="ru-RU" dirty="0" smtClean="0"/>
              <a:t>? </a:t>
            </a:r>
            <a:r>
              <a:rPr lang="ru-RU" dirty="0" err="1" smtClean="0"/>
              <a:t>Where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situated</a:t>
            </a:r>
            <a:r>
              <a:rPr lang="ru-RU" dirty="0" smtClean="0"/>
              <a:t>/</a:t>
            </a:r>
            <a:r>
              <a:rPr lang="ru-RU" dirty="0" err="1" smtClean="0"/>
              <a:t>located</a:t>
            </a:r>
            <a:r>
              <a:rPr lang="ru-RU" dirty="0" smtClean="0"/>
              <a:t>? При обучении можно рекомендовать задание, которое поможет избежать однотипные вопросы и ликвидировать типичные ошибки.</a:t>
            </a:r>
            <a:endParaRPr lang="ru-RU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7260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При выполнении задания 3 экзаменуемые допустили следующие ошибки: </a:t>
            </a:r>
          </a:p>
          <a:p>
            <a:pPr>
              <a:buNone/>
            </a:pPr>
            <a:r>
              <a:rPr lang="ru-RU" dirty="0" smtClean="0"/>
              <a:t>• описывают три картинки вместо одной; </a:t>
            </a:r>
          </a:p>
          <a:p>
            <a:pPr>
              <a:buNone/>
            </a:pPr>
            <a:r>
              <a:rPr lang="ru-RU" dirty="0" smtClean="0"/>
              <a:t>• утверждают (в противовес инструкции задания), что фото снимал кто-то из друзей или родственников или что это они на фотографии; </a:t>
            </a:r>
          </a:p>
          <a:p>
            <a:pPr>
              <a:buNone/>
            </a:pPr>
            <a:r>
              <a:rPr lang="ru-RU" dirty="0" smtClean="0"/>
              <a:t>• не указывают </a:t>
            </a:r>
            <a:r>
              <a:rPr lang="ru-RU" dirty="0" err="1" smtClean="0"/>
              <a:t>адресности</a:t>
            </a:r>
            <a:r>
              <a:rPr lang="ru-RU" dirty="0" smtClean="0"/>
              <a:t>, т.е. что это обращение к другу; </a:t>
            </a:r>
          </a:p>
          <a:p>
            <a:pPr>
              <a:buNone/>
            </a:pPr>
            <a:r>
              <a:rPr lang="ru-RU" dirty="0" smtClean="0"/>
              <a:t>• не формулируют вступительную и заключительную фразу;</a:t>
            </a:r>
          </a:p>
          <a:p>
            <a:pPr>
              <a:buNone/>
            </a:pPr>
            <a:r>
              <a:rPr lang="ru-RU" dirty="0" smtClean="0"/>
              <a:t> • дают по одной фразе на каждый пункт плана; </a:t>
            </a:r>
          </a:p>
          <a:p>
            <a:pPr>
              <a:buNone/>
            </a:pPr>
            <a:r>
              <a:rPr lang="ru-RU" dirty="0" smtClean="0"/>
              <a:t>• неправильно интерпретируют содержание картинки; </a:t>
            </a:r>
          </a:p>
          <a:p>
            <a:pPr>
              <a:buNone/>
            </a:pPr>
            <a:r>
              <a:rPr lang="ru-RU" dirty="0" smtClean="0"/>
              <a:t>• нарушают последовательность пунктов плана, что приводит к нелогичности высказывания;</a:t>
            </a:r>
          </a:p>
          <a:p>
            <a:pPr>
              <a:buNone/>
            </a:pPr>
            <a:r>
              <a:rPr lang="ru-RU" dirty="0" smtClean="0"/>
              <a:t> • не высказывают свое мнение о героях и картинке в целом; </a:t>
            </a:r>
          </a:p>
          <a:p>
            <a:pPr>
              <a:buNone/>
            </a:pPr>
            <a:r>
              <a:rPr lang="ru-RU" dirty="0" smtClean="0"/>
              <a:t>• не используют необходимые при описании картинки клише, например: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foreground</a:t>
            </a:r>
            <a:r>
              <a:rPr lang="ru-RU" dirty="0" smtClean="0"/>
              <a:t> …,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background</a:t>
            </a:r>
            <a:r>
              <a:rPr lang="ru-RU" dirty="0" smtClean="0"/>
              <a:t> …, </a:t>
            </a:r>
            <a:r>
              <a:rPr lang="ru-RU" dirty="0" err="1" smtClean="0"/>
              <a:t>on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left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• допускают фонетические и лексико-грамматические ошибки в ответе.</a:t>
            </a:r>
            <a:endParaRPr lang="ru-RU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1845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Типичные ошибки, допущенные выпускниками при выполнении задания 4:</a:t>
            </a:r>
          </a:p>
          <a:p>
            <a:pPr>
              <a:buNone/>
            </a:pPr>
            <a:r>
              <a:rPr lang="ru-RU" dirty="0" smtClean="0"/>
              <a:t>• не сравнивают, а просто описывают сюжет двух картинок;</a:t>
            </a:r>
          </a:p>
          <a:p>
            <a:pPr>
              <a:buNone/>
            </a:pPr>
            <a:r>
              <a:rPr lang="ru-RU" dirty="0" smtClean="0"/>
              <a:t>• вместо краткого описания фотографий дают подробное описание;</a:t>
            </a:r>
          </a:p>
          <a:p>
            <a:pPr>
              <a:buNone/>
            </a:pPr>
            <a:r>
              <a:rPr lang="ru-RU" dirty="0" smtClean="0"/>
              <a:t>• не выделяют общие и отличительные характеристики картинок; </a:t>
            </a:r>
          </a:p>
          <a:p>
            <a:pPr>
              <a:buNone/>
            </a:pPr>
            <a:r>
              <a:rPr lang="ru-RU" dirty="0" smtClean="0"/>
              <a:t>• дают по одной фразе на каждый пункт плана;</a:t>
            </a:r>
          </a:p>
          <a:p>
            <a:pPr>
              <a:buNone/>
            </a:pPr>
            <a:r>
              <a:rPr lang="ru-RU" dirty="0" smtClean="0"/>
              <a:t>• не выражают свое отношение к картинкам; </a:t>
            </a:r>
          </a:p>
          <a:p>
            <a:pPr>
              <a:buNone/>
            </a:pPr>
            <a:r>
              <a:rPr lang="ru-RU" dirty="0" smtClean="0"/>
              <a:t>• не формулируют вступительную и заключительную фразы;</a:t>
            </a:r>
          </a:p>
          <a:p>
            <a:pPr>
              <a:buNone/>
            </a:pPr>
            <a:r>
              <a:rPr lang="ru-RU" dirty="0" smtClean="0"/>
              <a:t>• не используют клише при сравнивании картинок;</a:t>
            </a:r>
          </a:p>
          <a:p>
            <a:pPr>
              <a:buNone/>
            </a:pPr>
            <a:r>
              <a:rPr lang="ru-RU" dirty="0" smtClean="0"/>
              <a:t>• допускают фонетические и лексико-грамматические ошибки в ответе.</a:t>
            </a:r>
            <a:endParaRPr lang="ru-RU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ЕГЭ - 2015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09" t="22846" r="27706" b="21435"/>
          <a:stretch>
            <a:fillRect/>
          </a:stretch>
        </p:blipFill>
        <p:spPr bwMode="auto">
          <a:xfrm>
            <a:off x="611560" y="1196752"/>
            <a:ext cx="7871028" cy="538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868958"/>
          </a:xfrm>
        </p:spPr>
        <p:txBody>
          <a:bodyPr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Подводя итоги: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32859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Уделяйте говорению больше времени на уроке;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умение спонтанной речи у учащихся;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Тренируйте скорость реакции на реплики собеседника;</a:t>
            </a:r>
          </a:p>
          <a:p>
            <a:pPr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Помните, что проверяется умение достигать коммуникативную цель на иностранном языке.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0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задания 3 части «Говорение» ОГЭ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0235" t="15750" r="52132" b="24204"/>
          <a:stretch>
            <a:fillRect/>
          </a:stretch>
        </p:blipFill>
        <p:spPr bwMode="auto">
          <a:xfrm>
            <a:off x="1475656" y="1328061"/>
            <a:ext cx="6048672" cy="542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Дополнительные ресурсы: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  <a:hlinkClick r:id="rId2"/>
              </a:rPr>
              <a:t>http://www.fipi.ru</a:t>
            </a:r>
            <a:r>
              <a:rPr lang="en-US" dirty="0" smtClean="0">
                <a:solidFill>
                  <a:srgbClr val="0070C0"/>
                </a:solidFill>
                <a:hlinkClick r:id="rId2"/>
              </a:rPr>
              <a:t>/</a:t>
            </a:r>
            <a:endParaRPr lang="ru-RU" dirty="0" smtClean="0">
              <a:solidFill>
                <a:srgbClr val="0070C0"/>
              </a:solidFill>
              <a:hlinkClick r:id="rId2"/>
            </a:endParaRPr>
          </a:p>
          <a:p>
            <a:pPr marL="0" indent="0">
              <a:buNone/>
            </a:pPr>
            <a:endParaRPr lang="ru-RU" dirty="0" smtClean="0">
              <a:solidFill>
                <a:srgbClr val="0070C0"/>
              </a:solidFill>
              <a:hlinkClick r:id="rId2"/>
            </a:endParaRPr>
          </a:p>
          <a:p>
            <a:r>
              <a:rPr lang="en-US" dirty="0">
                <a:solidFill>
                  <a:srgbClr val="0070C0"/>
                </a:solidFill>
              </a:rPr>
              <a:t>https://www.englishteachers.ru/</a:t>
            </a:r>
            <a:r>
              <a:rPr lang="ru-RU" dirty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17971"/>
            <a:ext cx="2376264" cy="324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2848" y="3573016"/>
            <a:ext cx="2375171" cy="3284984"/>
          </a:xfrm>
          <a:prstGeom prst="rect">
            <a:avLst/>
          </a:prstGeom>
          <a:noFill/>
        </p:spPr>
      </p:pic>
      <p:pic>
        <p:nvPicPr>
          <p:cNvPr id="2052" name="Picture 4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589130"/>
            <a:ext cx="2376264" cy="32688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9405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задания 3 части «Говорение» ОГЭ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0235" t="15750" r="52132" b="24204"/>
          <a:stretch>
            <a:fillRect/>
          </a:stretch>
        </p:blipFill>
        <p:spPr bwMode="auto">
          <a:xfrm>
            <a:off x="1187624" y="188640"/>
            <a:ext cx="7155778" cy="641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1419</TotalTime>
  <Words>1583</Words>
  <Application>Microsoft Office PowerPoint</Application>
  <PresentationFormat>Экран (4:3)</PresentationFormat>
  <Paragraphs>235</Paragraphs>
  <Slides>80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Тема Office</vt:lpstr>
      <vt:lpstr>Особенности обучения говорению при подготовке к ОГЭ и ЕГЭ  в новом формате</vt:lpstr>
      <vt:lpstr>Слайд 2</vt:lpstr>
      <vt:lpstr>Проект раздела «Говорение»  ОГЭ - 2016</vt:lpstr>
      <vt:lpstr>Проверяемые умения:</vt:lpstr>
      <vt:lpstr>Проект задания 1 части «Говорение» ОГЭ</vt:lpstr>
      <vt:lpstr>Проект задания 2 части «Говорение» ОГЭ</vt:lpstr>
      <vt:lpstr>Проект задания 2 части «Говорение» ОГЭ</vt:lpstr>
      <vt:lpstr>Проект задания 3 части «Говорение» ОГЭ</vt:lpstr>
      <vt:lpstr>Проект задания 3 части «Говорение» ОГЭ</vt:lpstr>
      <vt:lpstr>Слайд 10</vt:lpstr>
      <vt:lpstr>Слайд 11</vt:lpstr>
      <vt:lpstr>Слайд 12</vt:lpstr>
      <vt:lpstr>Слайд 13</vt:lpstr>
      <vt:lpstr>Проверяемые умения:</vt:lpstr>
      <vt:lpstr>Проверяемые умения:</vt:lpstr>
      <vt:lpstr>Готовится к выпуску</vt:lpstr>
      <vt:lpstr>Слайд 17</vt:lpstr>
      <vt:lpstr>Слайд 18</vt:lpstr>
      <vt:lpstr>Слайд 19</vt:lpstr>
      <vt:lpstr>Слайд 20</vt:lpstr>
      <vt:lpstr>На что стоит обратить внимание:</vt:lpstr>
      <vt:lpstr>Подготовка монологического высказывания</vt:lpstr>
      <vt:lpstr>Развитие навыков говорения</vt:lpstr>
      <vt:lpstr>Развитие навыков диалогической речи</vt:lpstr>
      <vt:lpstr>Слайд 25</vt:lpstr>
      <vt:lpstr>Устная часть экзамена ЕГЭ</vt:lpstr>
      <vt:lpstr>Принципы подготовки</vt:lpstr>
      <vt:lpstr>     </vt:lpstr>
      <vt:lpstr>     </vt:lpstr>
      <vt:lpstr>     </vt:lpstr>
      <vt:lpstr>     </vt:lpstr>
      <vt:lpstr>     </vt:lpstr>
      <vt:lpstr>Средства подготовки к части «Говорение»</vt:lpstr>
      <vt:lpstr>     </vt:lpstr>
      <vt:lpstr>Слайд 35</vt:lpstr>
      <vt:lpstr>Слайд 36</vt:lpstr>
      <vt:lpstr>   </vt:lpstr>
      <vt:lpstr>Чтение вслух, HE.ru-2</vt:lpstr>
      <vt:lpstr>HE.ru 3</vt:lpstr>
      <vt:lpstr>     </vt:lpstr>
      <vt:lpstr>     </vt:lpstr>
      <vt:lpstr>Задание 2 «Условный диалог – расспрос»</vt:lpstr>
      <vt:lpstr>Задание 2 «Условный диалог-расспрос»</vt:lpstr>
      <vt:lpstr>Слайд 44</vt:lpstr>
      <vt:lpstr>Слайд 45</vt:lpstr>
      <vt:lpstr>     </vt:lpstr>
      <vt:lpstr>New Millennium English - 10</vt:lpstr>
      <vt:lpstr>     </vt:lpstr>
      <vt:lpstr>     </vt:lpstr>
      <vt:lpstr>Критерии оценивания задания 3 и 4  </vt:lpstr>
      <vt:lpstr>Цель задания 3 и 4 - проверить умения: </vt:lpstr>
      <vt:lpstr>Описание картинки</vt:lpstr>
      <vt:lpstr>Слайд 53</vt:lpstr>
      <vt:lpstr>Слайд 54</vt:lpstr>
      <vt:lpstr>Слайд 55</vt:lpstr>
      <vt:lpstr>Слайд 56</vt:lpstr>
      <vt:lpstr>Задание 3 Описание картинки</vt:lpstr>
      <vt:lpstr>Описание картинки</vt:lpstr>
      <vt:lpstr>Описание картинки</vt:lpstr>
      <vt:lpstr>Слайд 60</vt:lpstr>
      <vt:lpstr>Описание картинки</vt:lpstr>
      <vt:lpstr>Описание картинки</vt:lpstr>
      <vt:lpstr>Описание картинки</vt:lpstr>
      <vt:lpstr>     </vt:lpstr>
      <vt:lpstr>Слайд 65</vt:lpstr>
      <vt:lpstr>Слайд 66</vt:lpstr>
      <vt:lpstr> Задание 4 Описание и сравнение</vt:lpstr>
      <vt:lpstr>Слайд 68</vt:lpstr>
      <vt:lpstr>Слайд 69</vt:lpstr>
      <vt:lpstr>Слайд 70</vt:lpstr>
      <vt:lpstr>Слайд 71</vt:lpstr>
      <vt:lpstr>Patterns of description</vt:lpstr>
      <vt:lpstr>    </vt:lpstr>
      <vt:lpstr>Результаты и анализ ЕГЭ «Говорение» - 2015</vt:lpstr>
      <vt:lpstr>Задание 2</vt:lpstr>
      <vt:lpstr>Задание 3</vt:lpstr>
      <vt:lpstr>Задание 4</vt:lpstr>
      <vt:lpstr>Результаты ЕГЭ - 2015</vt:lpstr>
      <vt:lpstr>Подводя итоги:</vt:lpstr>
      <vt:lpstr>Дополнительные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(на примере пособия «Внеклассные мероприятия на английском языке для 2-11 классов»)</dc:title>
  <dc:creator>Ilya</dc:creator>
  <cp:lastModifiedBy>bim</cp:lastModifiedBy>
  <cp:revision>63</cp:revision>
  <dcterms:modified xsi:type="dcterms:W3CDTF">2015-10-29T07:31:04Z</dcterms:modified>
</cp:coreProperties>
</file>