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8" r:id="rId4"/>
    <p:sldId id="279" r:id="rId5"/>
    <p:sldId id="260" r:id="rId6"/>
    <p:sldId id="280" r:id="rId7"/>
    <p:sldId id="276" r:id="rId8"/>
    <p:sldId id="270" r:id="rId9"/>
    <p:sldId id="272" r:id="rId10"/>
    <p:sldId id="273" r:id="rId11"/>
    <p:sldId id="274" r:id="rId12"/>
    <p:sldId id="275" r:id="rId13"/>
    <p:sldId id="281" r:id="rId14"/>
    <p:sldId id="282" r:id="rId15"/>
    <p:sldId id="269" r:id="rId16"/>
    <p:sldId id="285" r:id="rId17"/>
    <p:sldId id="288" r:id="rId18"/>
    <p:sldId id="284" r:id="rId19"/>
    <p:sldId id="286" r:id="rId20"/>
    <p:sldId id="287" r:id="rId21"/>
    <p:sldId id="289" r:id="rId22"/>
    <p:sldId id="292" r:id="rId23"/>
    <p:sldId id="290" r:id="rId24"/>
    <p:sldId id="293" r:id="rId25"/>
    <p:sldId id="291" r:id="rId26"/>
    <p:sldId id="294" r:id="rId27"/>
    <p:sldId id="296" r:id="rId28"/>
    <p:sldId id="297" r:id="rId29"/>
    <p:sldId id="295" r:id="rId30"/>
    <p:sldId id="298" r:id="rId31"/>
    <p:sldId id="300" r:id="rId32"/>
    <p:sldId id="299" r:id="rId33"/>
    <p:sldId id="301" r:id="rId34"/>
    <p:sldId id="302" r:id="rId35"/>
    <p:sldId id="303" r:id="rId36"/>
    <p:sldId id="304" r:id="rId37"/>
    <p:sldId id="305" r:id="rId38"/>
    <p:sldId id="283" r:id="rId39"/>
    <p:sldId id="310" r:id="rId40"/>
    <p:sldId id="311" r:id="rId41"/>
    <p:sldId id="306" r:id="rId42"/>
    <p:sldId id="307" r:id="rId43"/>
    <p:sldId id="308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21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3/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s://www.englishteachers.ru/foru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audio.neteducom.com/books/14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600" y="1311454"/>
            <a:ext cx="8064896" cy="338437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Использование обучающих компьютерных программ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 при подготовке к государственной итоговой аттестации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2400" i="1" dirty="0" smtClean="0"/>
              <a:t>(на примерах ОКП к учебникам издательства </a:t>
            </a:r>
            <a:r>
              <a:rPr lang="en-US" sz="2400" i="1" dirty="0" smtClean="0"/>
              <a:t>“</a:t>
            </a:r>
            <a:r>
              <a:rPr lang="ru-RU" sz="2400" i="1" dirty="0" smtClean="0"/>
              <a:t>Титул</a:t>
            </a:r>
            <a:r>
              <a:rPr lang="en-US" sz="2400" i="1" dirty="0" smtClean="0"/>
              <a:t>”</a:t>
            </a:r>
            <a:r>
              <a:rPr lang="ru-RU" sz="2400" i="1" dirty="0" smtClean="0"/>
              <a:t>) 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085184"/>
            <a:ext cx="6400800" cy="144016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Казеичева Алёна Евгеньевна,</a:t>
            </a:r>
          </a:p>
          <a:p>
            <a:r>
              <a:rPr lang="ru-RU" sz="2000" dirty="0" smtClean="0"/>
              <a:t>заместитель руководителя </a:t>
            </a:r>
            <a:br>
              <a:rPr lang="ru-RU" sz="2000" dirty="0" smtClean="0"/>
            </a:br>
            <a:r>
              <a:rPr lang="ru-RU" sz="2000" dirty="0" smtClean="0"/>
              <a:t>Центра образовательных программ</a:t>
            </a:r>
            <a:r>
              <a:rPr lang="en-US" sz="2000" dirty="0" smtClean="0"/>
              <a:t> </a:t>
            </a:r>
            <a:r>
              <a:rPr lang="ru-RU" sz="2000" dirty="0" smtClean="0"/>
              <a:t>издательства </a:t>
            </a:r>
            <a:r>
              <a:rPr lang="en-US" sz="2000" dirty="0" smtClean="0"/>
              <a:t>“</a:t>
            </a:r>
            <a:r>
              <a:rPr lang="ru-RU" sz="2000" dirty="0" smtClean="0"/>
              <a:t>Титул</a:t>
            </a:r>
            <a:r>
              <a:rPr lang="en-US" sz="2000" dirty="0" smtClean="0"/>
              <a:t>”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190" y="239288"/>
            <a:ext cx="2255716" cy="13656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Чтение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Задания на поиск необходимой информации</a:t>
            </a:r>
          </a:p>
          <a:p>
            <a:endParaRPr lang="ru-RU" dirty="0" smtClean="0"/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4008" y="692696"/>
            <a:ext cx="4357189" cy="984820"/>
          </a:xfrm>
          <a:noFill/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3" cstate="print"/>
          <a:srcRect t="3760" b="12712"/>
          <a:stretch>
            <a:fillRect/>
          </a:stretch>
        </p:blipFill>
        <p:spPr bwMode="auto">
          <a:xfrm>
            <a:off x="4355976" y="1628800"/>
            <a:ext cx="4480282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0648"/>
            <a:ext cx="1440160" cy="1984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8229600" cy="5486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Лексика и грамматика</a:t>
            </a:r>
          </a:p>
        </p:txBody>
      </p:sp>
      <p:pic>
        <p:nvPicPr>
          <p:cNvPr id="2048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5440"/>
          <a:stretch>
            <a:fillRect/>
          </a:stretch>
        </p:blipFill>
        <p:spPr>
          <a:xfrm>
            <a:off x="2195736" y="476672"/>
            <a:ext cx="4608512" cy="3876481"/>
          </a:xfrm>
          <a:noFill/>
        </p:spPr>
      </p:pic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3" cstate="print"/>
          <a:srcRect t="9091"/>
          <a:stretch>
            <a:fillRect/>
          </a:stretch>
        </p:blipFill>
        <p:spPr bwMode="auto">
          <a:xfrm>
            <a:off x="2123728" y="4437112"/>
            <a:ext cx="4968552" cy="2166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0648"/>
            <a:ext cx="1440160" cy="1984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60875" y="0"/>
            <a:ext cx="6200803" cy="3717032"/>
          </a:xfrm>
          <a:noFill/>
        </p:spPr>
      </p:pic>
      <p:pic>
        <p:nvPicPr>
          <p:cNvPr id="2150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7143"/>
          <a:stretch>
            <a:fillRect/>
          </a:stretch>
        </p:blipFill>
        <p:spPr>
          <a:xfrm>
            <a:off x="2483768" y="3861048"/>
            <a:ext cx="6235334" cy="2808312"/>
          </a:xfrm>
          <a:noFill/>
        </p:spPr>
      </p:pic>
      <p:pic>
        <p:nvPicPr>
          <p:cNvPr id="7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0648"/>
            <a:ext cx="1440160" cy="1984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3943" y="153303"/>
            <a:ext cx="728345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Письмо</a:t>
            </a:r>
            <a:endParaRPr lang="ru-RU" dirty="0" smtClean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41888" y="1600200"/>
            <a:ext cx="3451225" cy="4525963"/>
          </a:xfrm>
          <a:noFill/>
        </p:spPr>
      </p:pic>
      <p:pic>
        <p:nvPicPr>
          <p:cNvPr id="2355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8006" y="2852936"/>
            <a:ext cx="4038600" cy="3362325"/>
          </a:xfrm>
          <a:noFill/>
        </p:spPr>
      </p:pic>
      <p:pic>
        <p:nvPicPr>
          <p:cNvPr id="6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0648"/>
            <a:ext cx="1440160" cy="1984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7719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Говорение</a:t>
            </a:r>
            <a:endParaRPr lang="ru-RU" altLang="ru-RU" dirty="0" smtClean="0"/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9632" y="1844824"/>
            <a:ext cx="7053348" cy="4583013"/>
          </a:xfrm>
          <a:noFill/>
        </p:spPr>
      </p:pic>
      <p:pic>
        <p:nvPicPr>
          <p:cNvPr id="6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440160" cy="1984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35091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Y:\Delo-New\Oblozhki\OKT\big\Millie3_CD_OKPn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772816"/>
            <a:ext cx="3826768" cy="3826768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76672"/>
            <a:ext cx="8229600" cy="98072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smtClean="0"/>
              <a:t>Аудирование</a:t>
            </a:r>
            <a:endParaRPr lang="ru-RU" sz="4000" b="1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76672"/>
            <a:ext cx="8229600" cy="98072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smtClean="0"/>
              <a:t>Аудирование</a:t>
            </a:r>
            <a:endParaRPr lang="ru-RU" sz="4000" b="1" dirty="0" smtClean="0"/>
          </a:p>
        </p:txBody>
      </p:sp>
      <p:pic>
        <p:nvPicPr>
          <p:cNvPr id="6" name="Picture 7" descr="Y:\Delo-New\Oblozhki\OKT\big\Millie4_CD_OK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772816"/>
            <a:ext cx="3816424" cy="38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2555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737320"/>
            <a:ext cx="8244408" cy="6096566"/>
          </a:xfrm>
          <a:prstGeom prst="rect">
            <a:avLst/>
          </a:prstGeom>
        </p:spPr>
      </p:pic>
      <p:pic>
        <p:nvPicPr>
          <p:cNvPr id="3" name="Picture 9" descr="Y:\Delo-New\Oblozhki\OKT\big\Millie3_CD_OKPn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2088232" cy="2088232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95536" y="0"/>
            <a:ext cx="8229600" cy="62068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/>
              <a:t>Чтение</a:t>
            </a:r>
            <a:endParaRPr lang="ru-RU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2223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0"/>
            <a:ext cx="8229600" cy="85010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/>
              <a:t>Чтение</a:t>
            </a:r>
            <a:endParaRPr lang="ru-RU" sz="4000" b="1" dirty="0" smtClean="0"/>
          </a:p>
        </p:txBody>
      </p:sp>
      <p:pic>
        <p:nvPicPr>
          <p:cNvPr id="3" name="Picture 7" descr="Y:\Delo-New\Oblozhki\OKT\big\Millie4_CD_OK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772816"/>
            <a:ext cx="3816424" cy="38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03641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0"/>
            <a:ext cx="8229600" cy="85010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/>
              <a:t>Чтение</a:t>
            </a:r>
            <a:endParaRPr lang="ru-RU" sz="4000" b="1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18506"/>
            <a:ext cx="8316416" cy="6039494"/>
          </a:xfrm>
          <a:prstGeom prst="rect">
            <a:avLst/>
          </a:prstGeom>
        </p:spPr>
      </p:pic>
      <p:pic>
        <p:nvPicPr>
          <p:cNvPr id="4" name="Picture 11" descr="Y:\Delo-New\Oblozhki\OKT\big\NME7_CD_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7013" y="62440"/>
            <a:ext cx="1872208" cy="1872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02094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Испытывают ли Ваши учащиеся трудности с форматом заданий в итоговой аттестации? </a:t>
            </a:r>
          </a:p>
          <a:p>
            <a:r>
              <a:rPr lang="ru-RU" dirty="0" smtClean="0"/>
              <a:t>Если да, то на какой ступени обучения?     (4, 9, 11 класс)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7222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60498"/>
            <a:ext cx="8460432" cy="6170267"/>
          </a:xfrm>
          <a:prstGeom prst="rect">
            <a:avLst/>
          </a:prstGeom>
        </p:spPr>
      </p:pic>
      <p:pic>
        <p:nvPicPr>
          <p:cNvPr id="3" name="Picture 11" descr="Y:\Delo-New\Oblozhki\OKT\big\NME7_CD_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9824" y="0"/>
            <a:ext cx="1584176" cy="1584176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95536" y="0"/>
            <a:ext cx="8229600" cy="85010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/>
              <a:t>Чтение</a:t>
            </a:r>
            <a:endParaRPr lang="ru-RU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5684677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36712"/>
            <a:ext cx="8028384" cy="5874427"/>
          </a:xfrm>
          <a:prstGeom prst="rect">
            <a:avLst/>
          </a:prstGeom>
        </p:spPr>
      </p:pic>
      <p:pic>
        <p:nvPicPr>
          <p:cNvPr id="3" name="Picture 10" descr="Y:\Delo-New\Oblozhki\OKT\big\EE8_CD_OKP_FG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16632"/>
            <a:ext cx="1599629" cy="1599629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95536" y="0"/>
            <a:ext cx="8229600" cy="85010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/>
              <a:t>Чтение</a:t>
            </a:r>
            <a:endParaRPr lang="ru-RU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34990383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Y:\Delo-New\Oblozhki\OKT\big\Heru2_CDOK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420888"/>
            <a:ext cx="3240360" cy="324036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39552" y="692696"/>
            <a:ext cx="8229600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Лексика</a:t>
            </a:r>
            <a:endParaRPr lang="ru-RU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2047387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64704"/>
            <a:ext cx="7884368" cy="5816596"/>
          </a:xfrm>
          <a:prstGeom prst="rect">
            <a:avLst/>
          </a:prstGeom>
        </p:spPr>
      </p:pic>
      <p:pic>
        <p:nvPicPr>
          <p:cNvPr id="3" name="Picture 9" descr="Y:\Delo-New\Oblozhki\OKT\big\Millie3_CD_OKPn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728192" cy="1728192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55576" y="0"/>
            <a:ext cx="8229600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Лексика</a:t>
            </a:r>
            <a:endParaRPr lang="ru-RU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3761999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Y:\Delo-New\Oblozhki\OKT\big\HEru5(4)CD_OK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420888"/>
            <a:ext cx="3672408" cy="3672408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39552" y="620688"/>
            <a:ext cx="8229600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Лексика</a:t>
            </a:r>
            <a:endParaRPr lang="ru-RU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30412119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742135"/>
            <a:ext cx="8244408" cy="6031903"/>
          </a:xfrm>
          <a:prstGeom prst="rect">
            <a:avLst/>
          </a:prstGeom>
        </p:spPr>
      </p:pic>
      <p:pic>
        <p:nvPicPr>
          <p:cNvPr id="3" name="Picture 10" descr="Y:\Delo-New\Oblozhki\OKT\big\EE8_CD_OKP_FG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775"/>
            <a:ext cx="1460009" cy="1460009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55576" y="0"/>
            <a:ext cx="8229600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Лексика</a:t>
            </a:r>
            <a:endParaRPr lang="ru-RU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18760520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22449"/>
            <a:ext cx="8424936" cy="6081955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34096" y="0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Грамматика</a:t>
            </a:r>
            <a:endParaRPr lang="ru-RU" sz="3600" b="1" dirty="0" smtClean="0"/>
          </a:p>
        </p:txBody>
      </p:sp>
      <p:pic>
        <p:nvPicPr>
          <p:cNvPr id="4" name="Picture 3" descr="Y:\Delo-New\Oblozhki\OKT\big\Heru2_CD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88640"/>
            <a:ext cx="1872208" cy="1872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51019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043608" y="476672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Грамматика</a:t>
            </a:r>
            <a:endParaRPr lang="ru-RU" sz="3600" b="1" dirty="0" smtClean="0"/>
          </a:p>
        </p:txBody>
      </p:sp>
      <p:pic>
        <p:nvPicPr>
          <p:cNvPr id="3" name="Picture 4" descr="Y:\Delo-New\Oblozhki\OKT\big\Heru3_CD_OK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420888"/>
            <a:ext cx="3341339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24781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87624" y="908720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Грамматика</a:t>
            </a:r>
            <a:endParaRPr lang="ru-RU" sz="3600" b="1" dirty="0" smtClean="0"/>
          </a:p>
        </p:txBody>
      </p:sp>
      <p:pic>
        <p:nvPicPr>
          <p:cNvPr id="3" name="Picture 8" descr="Y:\Delo-New\Oblozhki\OKT\big\HEru5(4)CD_OK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420888"/>
            <a:ext cx="3672408" cy="36724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315940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34096" y="0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Грамматика</a:t>
            </a:r>
            <a:endParaRPr lang="ru-RU" sz="3600" b="1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32" y="908720"/>
            <a:ext cx="7956376" cy="5745421"/>
          </a:xfrm>
          <a:prstGeom prst="rect">
            <a:avLst/>
          </a:prstGeom>
        </p:spPr>
      </p:pic>
      <p:pic>
        <p:nvPicPr>
          <p:cNvPr id="4" name="Picture 6" descr="Y:\Delo-New\Oblozhki\OKT\big\Heru8_CD_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88640"/>
            <a:ext cx="1963837" cy="19638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698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Хватает ли Вам времени на подготовку к итоговой аттестации на уроках?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14133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971600" y="1268760"/>
            <a:ext cx="6934248" cy="1008112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Письмо</a:t>
            </a:r>
          </a:p>
          <a:p>
            <a:r>
              <a:rPr lang="ru-RU" sz="2900" b="1" dirty="0" smtClean="0"/>
              <a:t>(Проект)</a:t>
            </a:r>
            <a:endParaRPr lang="ru-RU" sz="2900" b="1" dirty="0" smtClean="0"/>
          </a:p>
        </p:txBody>
      </p:sp>
      <p:pic>
        <p:nvPicPr>
          <p:cNvPr id="1026" name="Picture 2" descr="https://www.englishteachers.ru/uploadedfiles/waresimgs/3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99" y="2852936"/>
            <a:ext cx="329565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238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87624" y="764704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Письмо</a:t>
            </a:r>
            <a:endParaRPr lang="ru-RU" sz="3600" b="1" dirty="0" smtClean="0"/>
          </a:p>
        </p:txBody>
      </p:sp>
      <p:pic>
        <p:nvPicPr>
          <p:cNvPr id="3" name="Picture 2" descr="Y:\Delo-New\Oblozhki\OKT\big\Heru9_CD_OK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2600" y="2204864"/>
            <a:ext cx="3516846" cy="3456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11091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15616" y="-3332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Говорение</a:t>
            </a:r>
            <a:endParaRPr lang="ru-RU" sz="3600" b="1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92696"/>
            <a:ext cx="8381580" cy="6020231"/>
          </a:xfrm>
          <a:prstGeom prst="rect">
            <a:avLst/>
          </a:prstGeom>
        </p:spPr>
      </p:pic>
      <p:pic>
        <p:nvPicPr>
          <p:cNvPr id="4" name="Picture 3" descr="Y:\Delo-New\Oblozhki\OKT\big\Heru2_CD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88640"/>
            <a:ext cx="1872208" cy="1872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26333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043608" y="116632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Говорение</a:t>
            </a:r>
            <a:endParaRPr lang="ru-RU" sz="3600" b="1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7987264" cy="5884933"/>
          </a:xfrm>
          <a:prstGeom prst="rect">
            <a:avLst/>
          </a:prstGeom>
        </p:spPr>
      </p:pic>
      <p:pic>
        <p:nvPicPr>
          <p:cNvPr id="4" name="Picture 9" descr="Y:\Delo-New\Oblozhki\OKT\big\Millie3_CD_OKPn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16632"/>
            <a:ext cx="1728192" cy="1728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685803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41942" y="0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Говорение</a:t>
            </a:r>
            <a:endParaRPr lang="ru-RU" sz="3600" b="1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323981" cy="6083220"/>
          </a:xfrm>
          <a:prstGeom prst="rect">
            <a:avLst/>
          </a:prstGeom>
        </p:spPr>
      </p:pic>
      <p:pic>
        <p:nvPicPr>
          <p:cNvPr id="4" name="Picture 8" descr="Y:\Delo-New\Oblozhki\OKT\big\HEru5(4)CD_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8380" y="53244"/>
            <a:ext cx="2088232" cy="2088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153234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87624" y="116632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Говорение</a:t>
            </a:r>
            <a:endParaRPr lang="ru-RU" sz="3600" b="1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40" y="665312"/>
            <a:ext cx="8316416" cy="6028218"/>
          </a:xfrm>
          <a:prstGeom prst="rect">
            <a:avLst/>
          </a:prstGeom>
        </p:spPr>
      </p:pic>
      <p:pic>
        <p:nvPicPr>
          <p:cNvPr id="4" name="Picture 2" descr="Y:\Delo-New\Oblozhki\OKT\big\EE10_CD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1800200" cy="1800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75928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87624" y="116632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Говорение</a:t>
            </a:r>
            <a:endParaRPr lang="ru-RU" sz="3600" b="1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79996"/>
            <a:ext cx="8424936" cy="6150769"/>
          </a:xfrm>
          <a:prstGeom prst="rect">
            <a:avLst/>
          </a:prstGeom>
        </p:spPr>
      </p:pic>
      <p:pic>
        <p:nvPicPr>
          <p:cNvPr id="4" name="Picture 2" descr="Y:\Delo-New\Oblozhki\OKT\big\EE10_CD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9522" y="40362"/>
            <a:ext cx="1800200" cy="1800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59810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Y:\Delo-New\Oblozhki\OKT\big\Heru3_CD_OK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420888"/>
            <a:ext cx="3341339" cy="3312368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335385" y="908720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Говорение</a:t>
            </a:r>
            <a:endParaRPr lang="ru-RU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4921071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Как подготовить учащихся к </a:t>
            </a:r>
            <a:r>
              <a:rPr lang="ru-RU" dirty="0" smtClean="0"/>
              <a:t>итоговой аттестации на каждой ступени обучения?</a:t>
            </a:r>
            <a:endParaRPr lang="ru-RU" dirty="0" smtClean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5802" y="2924944"/>
            <a:ext cx="8229600" cy="3168352"/>
          </a:xfrm>
        </p:spPr>
        <p:txBody>
          <a:bodyPr/>
          <a:lstStyle/>
          <a:p>
            <a:pPr marL="0" indent="0">
              <a:buNone/>
            </a:pPr>
            <a:r>
              <a:rPr lang="ru-RU" altLang="ru-RU" dirty="0" smtClean="0"/>
              <a:t>Использовать:</a:t>
            </a:r>
          </a:p>
          <a:p>
            <a:r>
              <a:rPr lang="ru-RU" altLang="ru-RU" dirty="0"/>
              <a:t>с</a:t>
            </a:r>
            <a:r>
              <a:rPr lang="ru-RU" altLang="ru-RU" dirty="0" smtClean="0"/>
              <a:t>одержание УМК;</a:t>
            </a:r>
            <a:endParaRPr lang="ru-RU" altLang="ru-RU" dirty="0" smtClean="0"/>
          </a:p>
          <a:p>
            <a:r>
              <a:rPr lang="ru-RU" altLang="ru-RU" dirty="0"/>
              <a:t>з</a:t>
            </a:r>
            <a:r>
              <a:rPr lang="ru-RU" altLang="ru-RU" dirty="0" smtClean="0"/>
              <a:t>адания </a:t>
            </a:r>
            <a:r>
              <a:rPr lang="ru-RU" altLang="ru-RU" dirty="0" smtClean="0"/>
              <a:t>в обучающих компьютерных </a:t>
            </a:r>
            <a:r>
              <a:rPr lang="ru-RU" altLang="ru-RU" dirty="0" smtClean="0"/>
              <a:t>программах;</a:t>
            </a:r>
            <a:endParaRPr lang="ru-RU" altLang="ru-RU" dirty="0" smtClean="0"/>
          </a:p>
          <a:p>
            <a:r>
              <a:rPr lang="ru-RU" altLang="ru-RU" dirty="0"/>
              <a:t>к</a:t>
            </a:r>
            <a:r>
              <a:rPr lang="ru-RU" altLang="ru-RU" dirty="0" smtClean="0"/>
              <a:t>онтрольные </a:t>
            </a:r>
            <a:r>
              <a:rPr lang="ru-RU" altLang="ru-RU" dirty="0" smtClean="0"/>
              <a:t>работы в УМК.</a:t>
            </a:r>
          </a:p>
        </p:txBody>
      </p:sp>
    </p:spTree>
    <p:extLst>
      <p:ext uri="{BB962C8B-B14F-4D97-AF65-F5344CB8AC3E}">
        <p14:creationId xmlns:p14="http://schemas.microsoft.com/office/powerpoint/2010/main" val="3886715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smtClean="0"/>
              <a:t>ОГЭ. Английский язык. Устная часть. Тренировочные тесты. </a:t>
            </a:r>
          </a:p>
        </p:txBody>
      </p:sp>
      <p:pic>
        <p:nvPicPr>
          <p:cNvPr id="15363" name="Содержимое 5" descr="ОГЭ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557338"/>
            <a:ext cx="3671888" cy="5033962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24425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Учебное пособие содержит тренировочные тесты для подготовки к устной части ОГЭ по английскому языку в новом формате. </a:t>
            </a:r>
            <a:r>
              <a:rPr lang="ru-RU" b="1" dirty="0" smtClean="0"/>
              <a:t>По тематике, уровню сложности и формату тесты соответствуют экзаменационным заданиям</a:t>
            </a:r>
            <a:r>
              <a:rPr lang="ru-RU" dirty="0" smtClean="0"/>
              <a:t>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Каждый тест посвящен отдельной теме, что позволяет учащимся </a:t>
            </a:r>
            <a:r>
              <a:rPr lang="ru-RU" b="1" dirty="0" smtClean="0"/>
              <a:t>повторить пройденный материал и отработать необходимый лексический запас</a:t>
            </a:r>
            <a:r>
              <a:rPr lang="ru-RU" dirty="0" smtClean="0"/>
              <a:t>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Тексты для чтения (задание 1) и вопросы телефонного опроса (задание 2) </a:t>
            </a:r>
            <a:r>
              <a:rPr lang="ru-RU" b="1" dirty="0" smtClean="0"/>
              <a:t>записаны в </a:t>
            </a:r>
            <a:r>
              <a:rPr lang="ru-RU" b="1" dirty="0" err="1" smtClean="0"/>
              <a:t>аудиоприложении</a:t>
            </a:r>
            <a:r>
              <a:rPr lang="ru-RU" dirty="0" smtClean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902087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02" y="443711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Использование ОКП помогает решить данную проблему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Хватает ли Вам времени на подготовку к итоговой аттестации на уроках? 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3779912" y="2852936"/>
            <a:ext cx="1080120" cy="13681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11041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Система подготовки к итоговой аттестации</a:t>
            </a:r>
          </a:p>
        </p:txBody>
      </p:sp>
      <p:pic>
        <p:nvPicPr>
          <p:cNvPr id="35843" name="Содержимое 4" descr="ЕГЭ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1850" y="1600200"/>
            <a:ext cx="3289300" cy="452596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71950" cy="4781550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300" dirty="0" smtClean="0"/>
              <a:t>Учебное пособие содержит 160 тренировочных упражнений для подготовки к устной части единого государственного экзамена по английскому языку (ЕГЭ). </a:t>
            </a:r>
            <a:endParaRPr lang="ru-RU" sz="3300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3300" dirty="0" smtClean="0"/>
              <a:t>Все </a:t>
            </a:r>
            <a:r>
              <a:rPr lang="ru-RU" sz="3300" dirty="0" smtClean="0"/>
              <a:t>упражнения по формату и уровню сложности соответствуют реальному экзамену и могут использоваться для подготовки к ЕГЭ в 10 и 11 классах. </a:t>
            </a:r>
            <a:r>
              <a:rPr lang="ru-RU" sz="3300" dirty="0" smtClean="0"/>
              <a:t>Все тексты задания 1 озвучены, аудиозапись учащиеся могут использовать для самопроверки.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3300" dirty="0" err="1" smtClean="0"/>
              <a:t>Аудиоприложение</a:t>
            </a:r>
            <a:r>
              <a:rPr lang="ru-RU" sz="3300" dirty="0" smtClean="0"/>
              <a:t> </a:t>
            </a:r>
            <a:r>
              <a:rPr lang="ru-RU" sz="3300" dirty="0" smtClean="0"/>
              <a:t>к тестам можно скачать, </a:t>
            </a:r>
            <a:r>
              <a:rPr lang="ru-RU" sz="3300" dirty="0" err="1" smtClean="0"/>
              <a:t>сосканировав</a:t>
            </a:r>
            <a:r>
              <a:rPr lang="ru-RU" sz="3300" dirty="0" smtClean="0"/>
              <a:t> мобильным устройством QR-код на первой странице обложки или пройдя по ссылке: </a:t>
            </a:r>
            <a:r>
              <a:rPr lang="en-US" sz="3300" dirty="0" smtClean="0">
                <a:hlinkClick r:id="rId3"/>
              </a:rPr>
              <a:t>http://audio.neteducom.com/books/13/</a:t>
            </a:r>
            <a:r>
              <a:rPr lang="en-US" sz="3300" dirty="0" smtClean="0"/>
              <a:t> 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9275033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78098"/>
          </a:xfrm>
        </p:spPr>
        <p:txBody>
          <a:bodyPr/>
          <a:lstStyle/>
          <a:p>
            <a:r>
              <a:rPr lang="ru-RU" dirty="0" smtClean="0"/>
              <a:t>Мы в социальных сетях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83820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5161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539552" y="332656"/>
            <a:ext cx="7920608" cy="6336704"/>
            <a:chOff x="539552" y="332656"/>
            <a:chExt cx="7920608" cy="6336704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1560" y="332656"/>
              <a:ext cx="7848600" cy="612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Прямоугольник 4"/>
            <p:cNvSpPr/>
            <p:nvPr/>
          </p:nvSpPr>
          <p:spPr>
            <a:xfrm>
              <a:off x="539552" y="2420888"/>
              <a:ext cx="1440160" cy="42484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65536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87" y="4049847"/>
            <a:ext cx="8964488" cy="28081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Методическая поддержка и общение с коллегами</a:t>
            </a:r>
          </a:p>
          <a:p>
            <a:pPr marL="0" indent="0" algn="ctr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www.englishteachers.ru/forum</a:t>
            </a:r>
            <a:endParaRPr lang="ru-RU" dirty="0"/>
          </a:p>
        </p:txBody>
      </p:sp>
      <p:pic>
        <p:nvPicPr>
          <p:cNvPr id="2050" name="Picture 2" descr="https://pp.vk.me/c631526/v631526419/cfcc/i9mX5EXHEe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76" y="188640"/>
            <a:ext cx="8009909" cy="492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4338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Мешают ли Вам «решебники» / ГДЗ к учебникам и рабочим тетрадям?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Мешают ли Вам «решебники» / ГДЗ к учебникам и рабочим тетрадям?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3779912" y="2852936"/>
            <a:ext cx="1080120" cy="13681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6102" y="443711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Использование ОКП помогает решить данную проблему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24346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Аттестация за курс начальной школы (4 класс);</a:t>
            </a:r>
          </a:p>
          <a:p>
            <a:endParaRPr lang="ru-RU" sz="2800" dirty="0" smtClean="0"/>
          </a:p>
          <a:p>
            <a:r>
              <a:rPr lang="ru-RU" sz="2800" dirty="0" smtClean="0"/>
              <a:t>Основной государственный экзамен (9 класс);</a:t>
            </a:r>
          </a:p>
          <a:p>
            <a:endParaRPr lang="ru-RU" sz="2800" dirty="0" smtClean="0"/>
          </a:p>
          <a:p>
            <a:r>
              <a:rPr lang="ru-RU" sz="2800" dirty="0" smtClean="0"/>
              <a:t>Единый государственный экзамен (11 класс).</a:t>
            </a:r>
            <a:endParaRPr lang="ru-RU" sz="28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 этапа аттестации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«Итоговые </a:t>
            </a:r>
            <a:r>
              <a:rPr lang="ru-RU" dirty="0" smtClean="0"/>
              <a:t>контрольные </a:t>
            </a:r>
            <a:r>
              <a:rPr lang="ru-RU" dirty="0" smtClean="0"/>
              <a:t>работы»</a:t>
            </a:r>
            <a:br>
              <a:rPr lang="ru-RU" dirty="0" smtClean="0"/>
            </a:br>
            <a:r>
              <a:rPr lang="ru-RU" dirty="0" smtClean="0"/>
              <a:t>4 класс</a:t>
            </a:r>
            <a:endParaRPr lang="ru-RU" dirty="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608512" cy="4997152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К. И. Кауфман. М. Ю. Кауфман. Итоговые контрольные работы для выпускников начальной школы.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Пособие содержит 4 теста базового уровня и предназначено для использования в 4 четверти 4 класса для итоговой оценки достижения предметных результатов по английскому языку.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Соответствует Примерной программе и может использоваться с любым курсом английского языка.</a:t>
            </a:r>
          </a:p>
        </p:txBody>
      </p:sp>
      <p:pic>
        <p:nvPicPr>
          <p:cNvPr id="16388" name="Picture 2" descr="C:\Documents and Settings\alexeyvk\Рабочий стол\kaufman itogovye testy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8" y="1592889"/>
            <a:ext cx="3600450" cy="4962525"/>
          </a:xfrm>
          <a:noFill/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/>
          </a:bodyPr>
          <a:lstStyle/>
          <a:p>
            <a:r>
              <a:rPr lang="ru-RU" sz="4000" b="1" dirty="0" err="1" smtClean="0"/>
              <a:t>Аудирование</a:t>
            </a:r>
            <a:endParaRPr lang="ru-RU" sz="4000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492896"/>
            <a:ext cx="3610744" cy="410445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Аудиоприложение</a:t>
            </a:r>
            <a:r>
              <a:rPr lang="ru-RU" dirty="0" smtClean="0"/>
              <a:t> </a:t>
            </a:r>
            <a:r>
              <a:rPr lang="ru-RU" dirty="0" smtClean="0"/>
              <a:t>можно скачать бесплатно по ссылке </a:t>
            </a:r>
            <a:r>
              <a:rPr lang="en-US" dirty="0" smtClean="0">
                <a:hlinkClick r:id="rId2"/>
              </a:rPr>
              <a:t>http://audio.neteducom.com/books/14/</a:t>
            </a:r>
            <a:r>
              <a:rPr lang="ru-RU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Тексты аудиозаписей – в книге</a:t>
            </a:r>
          </a:p>
        </p:txBody>
      </p:sp>
      <p:pic>
        <p:nvPicPr>
          <p:cNvPr id="1843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23928" y="796959"/>
            <a:ext cx="5050904" cy="5980359"/>
          </a:xfrm>
          <a:noFill/>
        </p:spPr>
      </p:pic>
      <p:pic>
        <p:nvPicPr>
          <p:cNvPr id="18437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0648"/>
            <a:ext cx="1440160" cy="1984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446</Words>
  <Application>Microsoft Office PowerPoint</Application>
  <PresentationFormat>Экран (4:3)</PresentationFormat>
  <Paragraphs>73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6" baseType="lpstr">
      <vt:lpstr>Arial</vt:lpstr>
      <vt:lpstr>Calibri</vt:lpstr>
      <vt:lpstr>Тема Office</vt:lpstr>
      <vt:lpstr>Использование обучающих компьютерных программ  при подготовке к государственной итоговой аттестации  (на примерах ОКП к учебникам издательства “Титул”) </vt:lpstr>
      <vt:lpstr>Презентация PowerPoint</vt:lpstr>
      <vt:lpstr>Презентация PowerPoint</vt:lpstr>
      <vt:lpstr>Использование ОКП помогает решить данную проблему</vt:lpstr>
      <vt:lpstr>Презентация PowerPoint</vt:lpstr>
      <vt:lpstr>Использование ОКП помогает решить данную проблему</vt:lpstr>
      <vt:lpstr>Три этапа аттестации</vt:lpstr>
      <vt:lpstr>«Итоговые контрольные работы» 4 класс</vt:lpstr>
      <vt:lpstr>Аудирование</vt:lpstr>
      <vt:lpstr>Чтение</vt:lpstr>
      <vt:lpstr>Лексика и грамматика</vt:lpstr>
      <vt:lpstr>Презентация PowerPoint</vt:lpstr>
      <vt:lpstr>Письмо</vt:lpstr>
      <vt:lpstr>Говорение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подготовить учащихся к итоговой аттестации на каждой ступени обучения?</vt:lpstr>
      <vt:lpstr>ОГЭ. Английский язык. Устная часть. Тренировочные тесты. </vt:lpstr>
      <vt:lpstr>Система подготовки к итоговой аттестации</vt:lpstr>
      <vt:lpstr>Мы в социальных сетях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titul</dc:creator>
  <cp:lastModifiedBy>Алена Казеичева</cp:lastModifiedBy>
  <cp:revision>48</cp:revision>
  <dcterms:created xsi:type="dcterms:W3CDTF">2016-02-02T14:12:58Z</dcterms:created>
  <dcterms:modified xsi:type="dcterms:W3CDTF">2016-02-03T21:14:24Z</dcterms:modified>
</cp:coreProperties>
</file>